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wdp" ContentType="image/vnd.ms-photo"/>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charts/chart6.xml" ContentType="application/vnd.openxmlformats-officedocument.drawingml.chart+xml"/>
  <Override PartName="/ppt/theme/themeOverride6.xml" ContentType="application/vnd.openxmlformats-officedocument.themeOverride+xml"/>
  <Override PartName="/ppt/charts/chart7.xml" ContentType="application/vnd.openxmlformats-officedocument.drawingml.chart+xml"/>
  <Override PartName="/ppt/theme/themeOverride7.xml" ContentType="application/vnd.openxmlformats-officedocument.themeOverride+xml"/>
  <Override PartName="/ppt/charts/chart8.xml" ContentType="application/vnd.openxmlformats-officedocument.drawingml.chart+xml"/>
  <Override PartName="/ppt/theme/themeOverride8.xml" ContentType="application/vnd.openxmlformats-officedocument.themeOverride+xml"/>
  <Override PartName="/ppt/notesSlides/notesSlide3.xml" ContentType="application/vnd.openxmlformats-officedocument.presentationml.notesSlide+xml"/>
  <Override PartName="/ppt/charts/chart9.xml" ContentType="application/vnd.openxmlformats-officedocument.drawingml.chart+xml"/>
  <Override PartName="/ppt/theme/themeOverride9.xml" ContentType="application/vnd.openxmlformats-officedocument.themeOverride+xml"/>
  <Override PartName="/ppt/charts/chart10.xml" ContentType="application/vnd.openxmlformats-officedocument.drawingml.chart+xml"/>
  <Override PartName="/ppt/theme/themeOverride10.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38"/>
  </p:notesMasterIdLst>
  <p:sldIdLst>
    <p:sldId id="303" r:id="rId2"/>
    <p:sldId id="293" r:id="rId3"/>
    <p:sldId id="258" r:id="rId4"/>
    <p:sldId id="259" r:id="rId5"/>
    <p:sldId id="260" r:id="rId6"/>
    <p:sldId id="261" r:id="rId7"/>
    <p:sldId id="262" r:id="rId8"/>
    <p:sldId id="294" r:id="rId9"/>
    <p:sldId id="264" r:id="rId10"/>
    <p:sldId id="265" r:id="rId11"/>
    <p:sldId id="266" r:id="rId12"/>
    <p:sldId id="267" r:id="rId13"/>
    <p:sldId id="268" r:id="rId14"/>
    <p:sldId id="269" r:id="rId15"/>
    <p:sldId id="270" r:id="rId16"/>
    <p:sldId id="271" r:id="rId17"/>
    <p:sldId id="272" r:id="rId18"/>
    <p:sldId id="274" r:id="rId19"/>
    <p:sldId id="273" r:id="rId20"/>
    <p:sldId id="291" r:id="rId21"/>
    <p:sldId id="290" r:id="rId22"/>
    <p:sldId id="275" r:id="rId23"/>
    <p:sldId id="280" r:id="rId24"/>
    <p:sldId id="281" r:id="rId25"/>
    <p:sldId id="284" r:id="rId26"/>
    <p:sldId id="285" r:id="rId27"/>
    <p:sldId id="287" r:id="rId28"/>
    <p:sldId id="302" r:id="rId29"/>
    <p:sldId id="296" r:id="rId30"/>
    <p:sldId id="304" r:id="rId31"/>
    <p:sldId id="289" r:id="rId32"/>
    <p:sldId id="297" r:id="rId33"/>
    <p:sldId id="298" r:id="rId34"/>
    <p:sldId id="299" r:id="rId35"/>
    <p:sldId id="300" r:id="rId36"/>
    <p:sldId id="301" r:id="rId37"/>
  </p:sldIdLst>
  <p:sldSz cx="9144000" cy="6858000" type="screen4x3"/>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62" autoAdjust="0"/>
    <p:restoredTop sz="94660"/>
  </p:normalViewPr>
  <p:slideViewPr>
    <p:cSldViewPr>
      <p:cViewPr>
        <p:scale>
          <a:sx n="66" d="100"/>
          <a:sy n="66" d="100"/>
        </p:scale>
        <p:origin x="-1272" y="-8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themeOverride" Target="../theme/themeOverride10.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8.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sk-SK"/>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'Figure 1-5a,1-5b'!$B$18</c:f>
              <c:strCache>
                <c:ptCount val="1"/>
                <c:pt idx="0">
                  <c:v>BG</c:v>
                </c:pt>
              </c:strCache>
            </c:strRef>
          </c:tx>
          <c:spPr>
            <a:ln w="22225" cap="rnd">
              <a:solidFill>
                <a:schemeClr val="accent1"/>
              </a:solidFill>
              <a:round/>
            </a:ln>
            <a:effectLst/>
          </c:spPr>
          <c:marker>
            <c:symbol val="diamond"/>
            <c:size val="6"/>
            <c:spPr>
              <a:solidFill>
                <a:schemeClr val="accent1"/>
              </a:solidFill>
              <a:ln w="9525">
                <a:solidFill>
                  <a:schemeClr val="accent1"/>
                </a:solidFill>
                <a:round/>
              </a:ln>
              <a:effectLst/>
            </c:spPr>
          </c:marker>
          <c:cat>
            <c:strRef>
              <c:f>'Figure 1-5a,1-5b'!$A$19:$A$27</c:f>
              <c:strCache>
                <c:ptCount val="9"/>
                <c:pt idx="0">
                  <c:v>2005</c:v>
                </c:pt>
                <c:pt idx="1">
                  <c:v>2006</c:v>
                </c:pt>
                <c:pt idx="2">
                  <c:v>2007</c:v>
                </c:pt>
                <c:pt idx="3">
                  <c:v>2008</c:v>
                </c:pt>
                <c:pt idx="4">
                  <c:v>2009</c:v>
                </c:pt>
                <c:pt idx="5">
                  <c:v>2010</c:v>
                </c:pt>
                <c:pt idx="6">
                  <c:v>2011</c:v>
                </c:pt>
                <c:pt idx="7">
                  <c:v>2012</c:v>
                </c:pt>
                <c:pt idx="8">
                  <c:v>2013</c:v>
                </c:pt>
              </c:strCache>
            </c:strRef>
          </c:cat>
          <c:val>
            <c:numRef>
              <c:f>'Figure 1-5a,1-5b'!$B$19:$B$27</c:f>
              <c:numCache>
                <c:formatCode>General</c:formatCode>
                <c:ptCount val="9"/>
                <c:pt idx="0">
                  <c:v>61.9</c:v>
                </c:pt>
                <c:pt idx="1">
                  <c:v>65.099999999999994</c:v>
                </c:pt>
                <c:pt idx="2">
                  <c:v>68.400000000000006</c:v>
                </c:pt>
                <c:pt idx="3">
                  <c:v>70.7</c:v>
                </c:pt>
                <c:pt idx="4">
                  <c:v>68.8</c:v>
                </c:pt>
                <c:pt idx="5">
                  <c:v>65.400000000000006</c:v>
                </c:pt>
                <c:pt idx="6">
                  <c:v>62.9</c:v>
                </c:pt>
                <c:pt idx="7">
                  <c:v>63</c:v>
                </c:pt>
                <c:pt idx="8">
                  <c:v>63.5</c:v>
                </c:pt>
              </c:numCache>
            </c:numRef>
          </c:val>
          <c:smooth val="0"/>
        </c:ser>
        <c:ser>
          <c:idx val="1"/>
          <c:order val="1"/>
          <c:tx>
            <c:strRef>
              <c:f>'Figure 1-5a,1-5b'!$C$18</c:f>
              <c:strCache>
                <c:ptCount val="1"/>
                <c:pt idx="0">
                  <c:v>IE</c:v>
                </c:pt>
              </c:strCache>
            </c:strRef>
          </c:tx>
          <c:spPr>
            <a:ln w="22225" cap="rnd">
              <a:solidFill>
                <a:schemeClr val="accent2"/>
              </a:solidFill>
              <a:round/>
            </a:ln>
            <a:effectLst/>
          </c:spPr>
          <c:marker>
            <c:symbol val="square"/>
            <c:size val="6"/>
            <c:spPr>
              <a:solidFill>
                <a:schemeClr val="accent2"/>
              </a:solidFill>
              <a:ln w="9525">
                <a:solidFill>
                  <a:schemeClr val="accent2"/>
                </a:solidFill>
                <a:round/>
              </a:ln>
              <a:effectLst/>
            </c:spPr>
          </c:marker>
          <c:cat>
            <c:strRef>
              <c:f>'Figure 1-5a,1-5b'!$A$19:$A$27</c:f>
              <c:strCache>
                <c:ptCount val="9"/>
                <c:pt idx="0">
                  <c:v>2005</c:v>
                </c:pt>
                <c:pt idx="1">
                  <c:v>2006</c:v>
                </c:pt>
                <c:pt idx="2">
                  <c:v>2007</c:v>
                </c:pt>
                <c:pt idx="3">
                  <c:v>2008</c:v>
                </c:pt>
                <c:pt idx="4">
                  <c:v>2009</c:v>
                </c:pt>
                <c:pt idx="5">
                  <c:v>2010</c:v>
                </c:pt>
                <c:pt idx="6">
                  <c:v>2011</c:v>
                </c:pt>
                <c:pt idx="7">
                  <c:v>2012</c:v>
                </c:pt>
                <c:pt idx="8">
                  <c:v>2013</c:v>
                </c:pt>
              </c:strCache>
            </c:strRef>
          </c:cat>
          <c:val>
            <c:numRef>
              <c:f>'Figure 1-5a,1-5b'!$C$19:$C$27</c:f>
              <c:numCache>
                <c:formatCode>General</c:formatCode>
                <c:ptCount val="9"/>
                <c:pt idx="0">
                  <c:v>72.599999999999994</c:v>
                </c:pt>
                <c:pt idx="1">
                  <c:v>73.400000000000006</c:v>
                </c:pt>
                <c:pt idx="2">
                  <c:v>73.8</c:v>
                </c:pt>
                <c:pt idx="3">
                  <c:v>72.3</c:v>
                </c:pt>
                <c:pt idx="4">
                  <c:v>66.900000000000006</c:v>
                </c:pt>
                <c:pt idx="5">
                  <c:v>64.599999999999994</c:v>
                </c:pt>
                <c:pt idx="6">
                  <c:v>63.8</c:v>
                </c:pt>
                <c:pt idx="7">
                  <c:v>63.7</c:v>
                </c:pt>
                <c:pt idx="8">
                  <c:v>65.5</c:v>
                </c:pt>
              </c:numCache>
            </c:numRef>
          </c:val>
          <c:smooth val="0"/>
        </c:ser>
        <c:ser>
          <c:idx val="2"/>
          <c:order val="2"/>
          <c:tx>
            <c:strRef>
              <c:f>'Figure 1-5a,1-5b'!$D$18</c:f>
              <c:strCache>
                <c:ptCount val="1"/>
                <c:pt idx="0">
                  <c:v>GR</c:v>
                </c:pt>
              </c:strCache>
            </c:strRef>
          </c:tx>
          <c:spPr>
            <a:ln w="22225" cap="rnd">
              <a:solidFill>
                <a:schemeClr val="accent3"/>
              </a:solidFill>
              <a:round/>
            </a:ln>
            <a:effectLst/>
          </c:spPr>
          <c:marker>
            <c:symbol val="triangle"/>
            <c:size val="6"/>
            <c:spPr>
              <a:solidFill>
                <a:schemeClr val="accent3"/>
              </a:solidFill>
              <a:ln w="9525">
                <a:solidFill>
                  <a:schemeClr val="accent3"/>
                </a:solidFill>
                <a:round/>
              </a:ln>
              <a:effectLst/>
            </c:spPr>
          </c:marker>
          <c:cat>
            <c:strRef>
              <c:f>'Figure 1-5a,1-5b'!$A$19:$A$27</c:f>
              <c:strCache>
                <c:ptCount val="9"/>
                <c:pt idx="0">
                  <c:v>2005</c:v>
                </c:pt>
                <c:pt idx="1">
                  <c:v>2006</c:v>
                </c:pt>
                <c:pt idx="2">
                  <c:v>2007</c:v>
                </c:pt>
                <c:pt idx="3">
                  <c:v>2008</c:v>
                </c:pt>
                <c:pt idx="4">
                  <c:v>2009</c:v>
                </c:pt>
                <c:pt idx="5">
                  <c:v>2010</c:v>
                </c:pt>
                <c:pt idx="6">
                  <c:v>2011</c:v>
                </c:pt>
                <c:pt idx="7">
                  <c:v>2012</c:v>
                </c:pt>
                <c:pt idx="8">
                  <c:v>2013</c:v>
                </c:pt>
              </c:strCache>
            </c:strRef>
          </c:cat>
          <c:val>
            <c:numRef>
              <c:f>'Figure 1-5a,1-5b'!$D$19:$D$27</c:f>
              <c:numCache>
                <c:formatCode>General</c:formatCode>
                <c:ptCount val="9"/>
                <c:pt idx="0">
                  <c:v>64.599999999999994</c:v>
                </c:pt>
                <c:pt idx="1">
                  <c:v>65.7</c:v>
                </c:pt>
                <c:pt idx="2">
                  <c:v>66</c:v>
                </c:pt>
                <c:pt idx="3">
                  <c:v>66.5</c:v>
                </c:pt>
                <c:pt idx="4">
                  <c:v>65.8</c:v>
                </c:pt>
                <c:pt idx="5">
                  <c:v>64</c:v>
                </c:pt>
                <c:pt idx="6">
                  <c:v>59.9</c:v>
                </c:pt>
                <c:pt idx="7">
                  <c:v>55.3</c:v>
                </c:pt>
                <c:pt idx="8">
                  <c:v>53.2</c:v>
                </c:pt>
              </c:numCache>
            </c:numRef>
          </c:val>
          <c:smooth val="0"/>
        </c:ser>
        <c:ser>
          <c:idx val="3"/>
          <c:order val="3"/>
          <c:tx>
            <c:strRef>
              <c:f>'Figure 1-5a,1-5b'!$E$18</c:f>
              <c:strCache>
                <c:ptCount val="1"/>
                <c:pt idx="0">
                  <c:v>ES</c:v>
                </c:pt>
              </c:strCache>
            </c:strRef>
          </c:tx>
          <c:spPr>
            <a:ln w="22225" cap="rnd">
              <a:solidFill>
                <a:schemeClr val="accent4"/>
              </a:solidFill>
              <a:round/>
            </a:ln>
            <a:effectLst/>
          </c:spPr>
          <c:marker>
            <c:symbol val="x"/>
            <c:size val="6"/>
            <c:spPr>
              <a:noFill/>
              <a:ln w="9525">
                <a:solidFill>
                  <a:schemeClr val="accent4"/>
                </a:solidFill>
                <a:round/>
              </a:ln>
              <a:effectLst/>
            </c:spPr>
          </c:marker>
          <c:cat>
            <c:strRef>
              <c:f>'Figure 1-5a,1-5b'!$A$19:$A$27</c:f>
              <c:strCache>
                <c:ptCount val="9"/>
                <c:pt idx="0">
                  <c:v>2005</c:v>
                </c:pt>
                <c:pt idx="1">
                  <c:v>2006</c:v>
                </c:pt>
                <c:pt idx="2">
                  <c:v>2007</c:v>
                </c:pt>
                <c:pt idx="3">
                  <c:v>2008</c:v>
                </c:pt>
                <c:pt idx="4">
                  <c:v>2009</c:v>
                </c:pt>
                <c:pt idx="5">
                  <c:v>2010</c:v>
                </c:pt>
                <c:pt idx="6">
                  <c:v>2011</c:v>
                </c:pt>
                <c:pt idx="7">
                  <c:v>2012</c:v>
                </c:pt>
                <c:pt idx="8">
                  <c:v>2013</c:v>
                </c:pt>
              </c:strCache>
            </c:strRef>
          </c:cat>
          <c:val>
            <c:numRef>
              <c:f>'Figure 1-5a,1-5b'!$E$19:$E$27</c:f>
              <c:numCache>
                <c:formatCode>General</c:formatCode>
                <c:ptCount val="9"/>
                <c:pt idx="0">
                  <c:v>67.2</c:v>
                </c:pt>
                <c:pt idx="1">
                  <c:v>69</c:v>
                </c:pt>
                <c:pt idx="2">
                  <c:v>69.7</c:v>
                </c:pt>
                <c:pt idx="3">
                  <c:v>68.5</c:v>
                </c:pt>
                <c:pt idx="4">
                  <c:v>64</c:v>
                </c:pt>
                <c:pt idx="5">
                  <c:v>62.8</c:v>
                </c:pt>
                <c:pt idx="6">
                  <c:v>62</c:v>
                </c:pt>
                <c:pt idx="7">
                  <c:v>59.6</c:v>
                </c:pt>
                <c:pt idx="8">
                  <c:v>58.6</c:v>
                </c:pt>
              </c:numCache>
            </c:numRef>
          </c:val>
          <c:smooth val="0"/>
        </c:ser>
        <c:ser>
          <c:idx val="4"/>
          <c:order val="4"/>
          <c:tx>
            <c:strRef>
              <c:f>'Figure 1-5a,1-5b'!$F$18</c:f>
              <c:strCache>
                <c:ptCount val="1"/>
                <c:pt idx="0">
                  <c:v>CY</c:v>
                </c:pt>
              </c:strCache>
            </c:strRef>
          </c:tx>
          <c:spPr>
            <a:ln w="22225" cap="rnd">
              <a:solidFill>
                <a:schemeClr val="accent5"/>
              </a:solidFill>
              <a:round/>
            </a:ln>
            <a:effectLst/>
          </c:spPr>
          <c:marker>
            <c:symbol val="star"/>
            <c:size val="6"/>
            <c:spPr>
              <a:noFill/>
              <a:ln w="9525">
                <a:solidFill>
                  <a:schemeClr val="accent5"/>
                </a:solidFill>
                <a:round/>
              </a:ln>
              <a:effectLst/>
            </c:spPr>
          </c:marker>
          <c:cat>
            <c:strRef>
              <c:f>'Figure 1-5a,1-5b'!$A$19:$A$27</c:f>
              <c:strCache>
                <c:ptCount val="9"/>
                <c:pt idx="0">
                  <c:v>2005</c:v>
                </c:pt>
                <c:pt idx="1">
                  <c:v>2006</c:v>
                </c:pt>
                <c:pt idx="2">
                  <c:v>2007</c:v>
                </c:pt>
                <c:pt idx="3">
                  <c:v>2008</c:v>
                </c:pt>
                <c:pt idx="4">
                  <c:v>2009</c:v>
                </c:pt>
                <c:pt idx="5">
                  <c:v>2010</c:v>
                </c:pt>
                <c:pt idx="6">
                  <c:v>2011</c:v>
                </c:pt>
                <c:pt idx="7">
                  <c:v>2012</c:v>
                </c:pt>
                <c:pt idx="8">
                  <c:v>2013</c:v>
                </c:pt>
              </c:strCache>
            </c:strRef>
          </c:cat>
          <c:val>
            <c:numRef>
              <c:f>'Figure 1-5a,1-5b'!$F$19:$F$27</c:f>
              <c:numCache>
                <c:formatCode>General</c:formatCode>
                <c:ptCount val="9"/>
                <c:pt idx="0">
                  <c:v>74.400000000000006</c:v>
                </c:pt>
                <c:pt idx="1">
                  <c:v>75.8</c:v>
                </c:pt>
                <c:pt idx="2">
                  <c:v>76.8</c:v>
                </c:pt>
                <c:pt idx="3">
                  <c:v>76.5</c:v>
                </c:pt>
                <c:pt idx="4">
                  <c:v>75.3</c:v>
                </c:pt>
                <c:pt idx="5">
                  <c:v>75</c:v>
                </c:pt>
                <c:pt idx="6">
                  <c:v>73.400000000000006</c:v>
                </c:pt>
                <c:pt idx="7">
                  <c:v>70.2</c:v>
                </c:pt>
                <c:pt idx="8">
                  <c:v>67.2</c:v>
                </c:pt>
              </c:numCache>
            </c:numRef>
          </c:val>
          <c:smooth val="0"/>
        </c:ser>
        <c:ser>
          <c:idx val="5"/>
          <c:order val="5"/>
          <c:tx>
            <c:strRef>
              <c:f>'Figure 1-5a,1-5b'!$G$18</c:f>
              <c:strCache>
                <c:ptCount val="1"/>
                <c:pt idx="0">
                  <c:v>PT</c:v>
                </c:pt>
              </c:strCache>
            </c:strRef>
          </c:tx>
          <c:spPr>
            <a:ln w="22225" cap="rnd">
              <a:solidFill>
                <a:schemeClr val="accent6"/>
              </a:solidFill>
              <a:round/>
            </a:ln>
            <a:effectLst/>
          </c:spPr>
          <c:marker>
            <c:symbol val="circle"/>
            <c:size val="6"/>
            <c:spPr>
              <a:solidFill>
                <a:schemeClr val="accent6"/>
              </a:solidFill>
              <a:ln w="9525">
                <a:solidFill>
                  <a:schemeClr val="accent6"/>
                </a:solidFill>
                <a:round/>
              </a:ln>
              <a:effectLst/>
            </c:spPr>
          </c:marker>
          <c:cat>
            <c:strRef>
              <c:f>'Figure 1-5a,1-5b'!$A$19:$A$27</c:f>
              <c:strCache>
                <c:ptCount val="9"/>
                <c:pt idx="0">
                  <c:v>2005</c:v>
                </c:pt>
                <c:pt idx="1">
                  <c:v>2006</c:v>
                </c:pt>
                <c:pt idx="2">
                  <c:v>2007</c:v>
                </c:pt>
                <c:pt idx="3">
                  <c:v>2008</c:v>
                </c:pt>
                <c:pt idx="4">
                  <c:v>2009</c:v>
                </c:pt>
                <c:pt idx="5">
                  <c:v>2010</c:v>
                </c:pt>
                <c:pt idx="6">
                  <c:v>2011</c:v>
                </c:pt>
                <c:pt idx="7">
                  <c:v>2012</c:v>
                </c:pt>
                <c:pt idx="8">
                  <c:v>2013</c:v>
                </c:pt>
              </c:strCache>
            </c:strRef>
          </c:cat>
          <c:val>
            <c:numRef>
              <c:f>'Figure 1-5a,1-5b'!$G$19:$G$27</c:f>
              <c:numCache>
                <c:formatCode>General</c:formatCode>
                <c:ptCount val="9"/>
                <c:pt idx="0">
                  <c:v>72.3</c:v>
                </c:pt>
                <c:pt idx="1">
                  <c:v>72.7</c:v>
                </c:pt>
                <c:pt idx="2">
                  <c:v>72.599999999999994</c:v>
                </c:pt>
                <c:pt idx="3">
                  <c:v>73.099999999999994</c:v>
                </c:pt>
                <c:pt idx="4">
                  <c:v>71.2</c:v>
                </c:pt>
                <c:pt idx="5">
                  <c:v>70.5</c:v>
                </c:pt>
                <c:pt idx="6">
                  <c:v>69.099999999999994</c:v>
                </c:pt>
                <c:pt idx="7">
                  <c:v>66.5</c:v>
                </c:pt>
                <c:pt idx="8">
                  <c:v>65.599999999999994</c:v>
                </c:pt>
              </c:numCache>
            </c:numRef>
          </c:val>
          <c:smooth val="0"/>
        </c:ser>
        <c:ser>
          <c:idx val="6"/>
          <c:order val="6"/>
          <c:tx>
            <c:strRef>
              <c:f>'Figure 1-5a,1-5b'!$H$18</c:f>
              <c:strCache>
                <c:ptCount val="1"/>
                <c:pt idx="0">
                  <c:v>SI</c:v>
                </c:pt>
              </c:strCache>
            </c:strRef>
          </c:tx>
          <c:spPr>
            <a:ln w="22225" cap="rnd">
              <a:solidFill>
                <a:schemeClr val="accent1">
                  <a:lumMod val="60000"/>
                </a:schemeClr>
              </a:solidFill>
              <a:round/>
            </a:ln>
            <a:effectLst/>
          </c:spPr>
          <c:marker>
            <c:symbol val="plus"/>
            <c:size val="6"/>
            <c:spPr>
              <a:noFill/>
              <a:ln w="9525">
                <a:solidFill>
                  <a:schemeClr val="accent1">
                    <a:lumMod val="60000"/>
                  </a:schemeClr>
                </a:solidFill>
                <a:round/>
              </a:ln>
              <a:effectLst/>
            </c:spPr>
          </c:marker>
          <c:cat>
            <c:strRef>
              <c:f>'Figure 1-5a,1-5b'!$A$19:$A$27</c:f>
              <c:strCache>
                <c:ptCount val="9"/>
                <c:pt idx="0">
                  <c:v>2005</c:v>
                </c:pt>
                <c:pt idx="1">
                  <c:v>2006</c:v>
                </c:pt>
                <c:pt idx="2">
                  <c:v>2007</c:v>
                </c:pt>
                <c:pt idx="3">
                  <c:v>2008</c:v>
                </c:pt>
                <c:pt idx="4">
                  <c:v>2009</c:v>
                </c:pt>
                <c:pt idx="5">
                  <c:v>2010</c:v>
                </c:pt>
                <c:pt idx="6">
                  <c:v>2011</c:v>
                </c:pt>
                <c:pt idx="7">
                  <c:v>2012</c:v>
                </c:pt>
                <c:pt idx="8">
                  <c:v>2013</c:v>
                </c:pt>
              </c:strCache>
            </c:strRef>
          </c:cat>
          <c:val>
            <c:numRef>
              <c:f>'Figure 1-5a,1-5b'!$H$19:$H$27</c:f>
              <c:numCache>
                <c:formatCode>General</c:formatCode>
                <c:ptCount val="9"/>
                <c:pt idx="0">
                  <c:v>71.099999999999994</c:v>
                </c:pt>
                <c:pt idx="1">
                  <c:v>71.5</c:v>
                </c:pt>
                <c:pt idx="2">
                  <c:v>72.400000000000006</c:v>
                </c:pt>
                <c:pt idx="3">
                  <c:v>73</c:v>
                </c:pt>
                <c:pt idx="4">
                  <c:v>71.900000000000006</c:v>
                </c:pt>
                <c:pt idx="5">
                  <c:v>70.3</c:v>
                </c:pt>
                <c:pt idx="6">
                  <c:v>68.400000000000006</c:v>
                </c:pt>
                <c:pt idx="7">
                  <c:v>68.3</c:v>
                </c:pt>
                <c:pt idx="8">
                  <c:v>67.2</c:v>
                </c:pt>
              </c:numCache>
            </c:numRef>
          </c:val>
          <c:smooth val="0"/>
        </c:ser>
        <c:dLbls>
          <c:showLegendKey val="0"/>
          <c:showVal val="0"/>
          <c:showCatName val="0"/>
          <c:showSerName val="0"/>
          <c:showPercent val="0"/>
          <c:showBubbleSize val="0"/>
        </c:dLbls>
        <c:marker val="1"/>
        <c:smooth val="0"/>
        <c:axId val="59403264"/>
        <c:axId val="59405440"/>
      </c:lineChart>
      <c:catAx>
        <c:axId val="594032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1" i="0" u="none" strike="noStrike" kern="1200" cap="all" spc="120" normalizeH="0" baseline="0">
                <a:solidFill>
                  <a:schemeClr val="tx1">
                    <a:lumMod val="65000"/>
                    <a:lumOff val="35000"/>
                  </a:schemeClr>
                </a:solidFill>
                <a:latin typeface="+mn-lt"/>
                <a:ea typeface="+mn-ea"/>
                <a:cs typeface="+mn-cs"/>
              </a:defRPr>
            </a:pPr>
            <a:endParaRPr lang="sk-SK"/>
          </a:p>
        </c:txPr>
        <c:crossAx val="59405440"/>
        <c:crosses val="autoZero"/>
        <c:auto val="1"/>
        <c:lblAlgn val="ctr"/>
        <c:lblOffset val="100"/>
        <c:noMultiLvlLbl val="0"/>
      </c:catAx>
      <c:valAx>
        <c:axId val="59405440"/>
        <c:scaling>
          <c:orientation val="minMax"/>
          <c:max val="90"/>
          <c:min val="5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sk-SK"/>
          </a:p>
        </c:txPr>
        <c:crossAx val="5940326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sk-SK"/>
        </a:p>
      </c:txPr>
    </c:legend>
    <c:plotVisOnly val="1"/>
    <c:dispBlanksAs val="gap"/>
    <c:showDLblsOverMax val="0"/>
  </c:chart>
  <c:spPr>
    <a:solidFill>
      <a:schemeClr val="lt1"/>
    </a:solidFill>
    <a:ln w="9525" cap="flat" cmpd="sng" algn="ctr">
      <a:solidFill>
        <a:schemeClr val="tx1">
          <a:lumMod val="15000"/>
          <a:lumOff val="85000"/>
        </a:schemeClr>
      </a:solidFill>
      <a:round/>
    </a:ln>
    <a:effectLst/>
  </c:spPr>
  <c:txPr>
    <a:bodyPr/>
    <a:lstStyle/>
    <a:p>
      <a:pPr>
        <a:defRPr/>
      </a:pPr>
      <a:endParaRPr lang="sk-SK"/>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sk-SK"/>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'Figure 1-5a,1-5b'!$AE$4</c:f>
              <c:strCache>
                <c:ptCount val="1"/>
                <c:pt idx="0">
                  <c:v>BE</c:v>
                </c:pt>
              </c:strCache>
            </c:strRef>
          </c:tx>
          <c:spPr>
            <a:ln w="22225" cap="rnd">
              <a:solidFill>
                <a:schemeClr val="accent1"/>
              </a:solidFill>
              <a:round/>
            </a:ln>
            <a:effectLst/>
          </c:spPr>
          <c:marker>
            <c:symbol val="diamond"/>
            <c:size val="6"/>
            <c:spPr>
              <a:solidFill>
                <a:schemeClr val="accent1"/>
              </a:solidFill>
              <a:ln w="9525">
                <a:solidFill>
                  <a:schemeClr val="accent1"/>
                </a:solidFill>
                <a:round/>
              </a:ln>
              <a:effectLst/>
            </c:spPr>
          </c:marker>
          <c:cat>
            <c:numRef>
              <c:f>'Figure 1-5a,1-5b'!$AD$5:$AD$13</c:f>
              <c:numCache>
                <c:formatCode>General</c:formatCode>
                <c:ptCount val="9"/>
                <c:pt idx="0">
                  <c:v>2005</c:v>
                </c:pt>
                <c:pt idx="1">
                  <c:v>2006</c:v>
                </c:pt>
                <c:pt idx="2">
                  <c:v>2007</c:v>
                </c:pt>
                <c:pt idx="3">
                  <c:v>2008</c:v>
                </c:pt>
                <c:pt idx="4">
                  <c:v>2009</c:v>
                </c:pt>
                <c:pt idx="5">
                  <c:v>2010</c:v>
                </c:pt>
                <c:pt idx="6">
                  <c:v>2011</c:v>
                </c:pt>
                <c:pt idx="7">
                  <c:v>2012</c:v>
                </c:pt>
                <c:pt idx="8">
                  <c:v>2013</c:v>
                </c:pt>
              </c:numCache>
            </c:numRef>
          </c:cat>
          <c:val>
            <c:numRef>
              <c:f>'Figure 1-5a,1-5b'!$AE$5:$AE$13</c:f>
              <c:numCache>
                <c:formatCode>General</c:formatCode>
                <c:ptCount val="9"/>
                <c:pt idx="0">
                  <c:v>11.3</c:v>
                </c:pt>
                <c:pt idx="1">
                  <c:v>11.6</c:v>
                </c:pt>
                <c:pt idx="2">
                  <c:v>12</c:v>
                </c:pt>
                <c:pt idx="3">
                  <c:v>11.3</c:v>
                </c:pt>
                <c:pt idx="4">
                  <c:v>11.5</c:v>
                </c:pt>
                <c:pt idx="5">
                  <c:v>11.8</c:v>
                </c:pt>
                <c:pt idx="6">
                  <c:v>12.7</c:v>
                </c:pt>
                <c:pt idx="7" formatCode="#,#00">
                  <c:v>13.3</c:v>
                </c:pt>
              </c:numCache>
            </c:numRef>
          </c:val>
          <c:smooth val="0"/>
        </c:ser>
        <c:ser>
          <c:idx val="1"/>
          <c:order val="1"/>
          <c:tx>
            <c:strRef>
              <c:f>'Figure 1-5a,1-5b'!$AF$4</c:f>
              <c:strCache>
                <c:ptCount val="1"/>
                <c:pt idx="0">
                  <c:v>CZ</c:v>
                </c:pt>
              </c:strCache>
            </c:strRef>
          </c:tx>
          <c:spPr>
            <a:ln w="22225" cap="rnd">
              <a:solidFill>
                <a:schemeClr val="accent2"/>
              </a:solidFill>
              <a:round/>
            </a:ln>
            <a:effectLst/>
          </c:spPr>
          <c:marker>
            <c:symbol val="square"/>
            <c:size val="6"/>
            <c:spPr>
              <a:solidFill>
                <a:schemeClr val="accent2"/>
              </a:solidFill>
              <a:ln w="9525">
                <a:solidFill>
                  <a:schemeClr val="accent2"/>
                </a:solidFill>
                <a:round/>
              </a:ln>
              <a:effectLst/>
            </c:spPr>
          </c:marker>
          <c:cat>
            <c:numRef>
              <c:f>'Figure 1-5a,1-5b'!$AD$5:$AD$13</c:f>
              <c:numCache>
                <c:formatCode>General</c:formatCode>
                <c:ptCount val="9"/>
                <c:pt idx="0">
                  <c:v>2005</c:v>
                </c:pt>
                <c:pt idx="1">
                  <c:v>2006</c:v>
                </c:pt>
                <c:pt idx="2">
                  <c:v>2007</c:v>
                </c:pt>
                <c:pt idx="3">
                  <c:v>2008</c:v>
                </c:pt>
                <c:pt idx="4">
                  <c:v>2009</c:v>
                </c:pt>
                <c:pt idx="5">
                  <c:v>2010</c:v>
                </c:pt>
                <c:pt idx="6">
                  <c:v>2011</c:v>
                </c:pt>
                <c:pt idx="7">
                  <c:v>2012</c:v>
                </c:pt>
                <c:pt idx="8">
                  <c:v>2013</c:v>
                </c:pt>
              </c:numCache>
            </c:numRef>
          </c:cat>
          <c:val>
            <c:numRef>
              <c:f>'Figure 1-5a,1-5b'!$AF$5:$AF$13</c:f>
              <c:numCache>
                <c:formatCode>General</c:formatCode>
                <c:ptCount val="9"/>
                <c:pt idx="0">
                  <c:v>9.8000000000000007</c:v>
                </c:pt>
                <c:pt idx="1">
                  <c:v>8.8000000000000007</c:v>
                </c:pt>
                <c:pt idx="2">
                  <c:v>8.6999999999999993</c:v>
                </c:pt>
                <c:pt idx="3">
                  <c:v>8.3000000000000007</c:v>
                </c:pt>
                <c:pt idx="4">
                  <c:v>7.3</c:v>
                </c:pt>
                <c:pt idx="5">
                  <c:v>8</c:v>
                </c:pt>
                <c:pt idx="6">
                  <c:v>9.1</c:v>
                </c:pt>
                <c:pt idx="7">
                  <c:v>9.3000000000000007</c:v>
                </c:pt>
              </c:numCache>
            </c:numRef>
          </c:val>
          <c:smooth val="0"/>
        </c:ser>
        <c:ser>
          <c:idx val="2"/>
          <c:order val="2"/>
          <c:tx>
            <c:strRef>
              <c:f>'Figure 1-5a,1-5b'!$AG$4</c:f>
              <c:strCache>
                <c:ptCount val="1"/>
                <c:pt idx="0">
                  <c:v>FR</c:v>
                </c:pt>
              </c:strCache>
            </c:strRef>
          </c:tx>
          <c:spPr>
            <a:ln w="22225" cap="rnd">
              <a:solidFill>
                <a:schemeClr val="accent3"/>
              </a:solidFill>
              <a:round/>
            </a:ln>
            <a:effectLst/>
          </c:spPr>
          <c:marker>
            <c:symbol val="triangle"/>
            <c:size val="6"/>
            <c:spPr>
              <a:solidFill>
                <a:schemeClr val="accent3"/>
              </a:solidFill>
              <a:ln w="9525">
                <a:solidFill>
                  <a:schemeClr val="accent3"/>
                </a:solidFill>
                <a:round/>
              </a:ln>
              <a:effectLst/>
            </c:spPr>
          </c:marker>
          <c:cat>
            <c:numRef>
              <c:f>'Figure 1-5a,1-5b'!$AD$5:$AD$13</c:f>
              <c:numCache>
                <c:formatCode>General</c:formatCode>
                <c:ptCount val="9"/>
                <c:pt idx="0">
                  <c:v>2005</c:v>
                </c:pt>
                <c:pt idx="1">
                  <c:v>2006</c:v>
                </c:pt>
                <c:pt idx="2">
                  <c:v>2007</c:v>
                </c:pt>
                <c:pt idx="3">
                  <c:v>2008</c:v>
                </c:pt>
                <c:pt idx="4">
                  <c:v>2009</c:v>
                </c:pt>
                <c:pt idx="5">
                  <c:v>2010</c:v>
                </c:pt>
                <c:pt idx="6">
                  <c:v>2011</c:v>
                </c:pt>
                <c:pt idx="7">
                  <c:v>2012</c:v>
                </c:pt>
                <c:pt idx="8">
                  <c:v>2013</c:v>
                </c:pt>
              </c:numCache>
            </c:numRef>
          </c:cat>
          <c:val>
            <c:numRef>
              <c:f>'Figure 1-5a,1-5b'!$AG$5:$AG$13</c:f>
              <c:numCache>
                <c:formatCode>General</c:formatCode>
                <c:ptCount val="9"/>
                <c:pt idx="0">
                  <c:v>11.4</c:v>
                </c:pt>
                <c:pt idx="1">
                  <c:v>12.1</c:v>
                </c:pt>
                <c:pt idx="2">
                  <c:v>12</c:v>
                </c:pt>
                <c:pt idx="3">
                  <c:v>11.8</c:v>
                </c:pt>
                <c:pt idx="4">
                  <c:v>11.8</c:v>
                </c:pt>
                <c:pt idx="5">
                  <c:v>12.9</c:v>
                </c:pt>
                <c:pt idx="6">
                  <c:v>13.7</c:v>
                </c:pt>
                <c:pt idx="7">
                  <c:v>13.7</c:v>
                </c:pt>
              </c:numCache>
            </c:numRef>
          </c:val>
          <c:smooth val="0"/>
        </c:ser>
        <c:ser>
          <c:idx val="3"/>
          <c:order val="3"/>
          <c:tx>
            <c:strRef>
              <c:f>'Figure 1-5a,1-5b'!$AH$4</c:f>
              <c:strCache>
                <c:ptCount val="1"/>
                <c:pt idx="0">
                  <c:v>LU</c:v>
                </c:pt>
              </c:strCache>
            </c:strRef>
          </c:tx>
          <c:spPr>
            <a:ln w="22225" cap="rnd">
              <a:solidFill>
                <a:schemeClr val="accent4"/>
              </a:solidFill>
              <a:round/>
            </a:ln>
            <a:effectLst/>
          </c:spPr>
          <c:marker>
            <c:symbol val="x"/>
            <c:size val="6"/>
            <c:spPr>
              <a:noFill/>
              <a:ln w="9525">
                <a:solidFill>
                  <a:schemeClr val="accent4"/>
                </a:solidFill>
                <a:round/>
              </a:ln>
              <a:effectLst/>
            </c:spPr>
          </c:marker>
          <c:cat>
            <c:numRef>
              <c:f>'Figure 1-5a,1-5b'!$AD$5:$AD$13</c:f>
              <c:numCache>
                <c:formatCode>General</c:formatCode>
                <c:ptCount val="9"/>
                <c:pt idx="0">
                  <c:v>2005</c:v>
                </c:pt>
                <c:pt idx="1">
                  <c:v>2006</c:v>
                </c:pt>
                <c:pt idx="2">
                  <c:v>2007</c:v>
                </c:pt>
                <c:pt idx="3">
                  <c:v>2008</c:v>
                </c:pt>
                <c:pt idx="4">
                  <c:v>2009</c:v>
                </c:pt>
                <c:pt idx="5">
                  <c:v>2010</c:v>
                </c:pt>
                <c:pt idx="6">
                  <c:v>2011</c:v>
                </c:pt>
                <c:pt idx="7">
                  <c:v>2012</c:v>
                </c:pt>
                <c:pt idx="8">
                  <c:v>2013</c:v>
                </c:pt>
              </c:numCache>
            </c:numRef>
          </c:cat>
          <c:val>
            <c:numRef>
              <c:f>'Figure 1-5a,1-5b'!$AH$5:$AH$13</c:f>
              <c:numCache>
                <c:formatCode>General</c:formatCode>
                <c:ptCount val="9"/>
                <c:pt idx="0">
                  <c:v>12.8</c:v>
                </c:pt>
                <c:pt idx="1">
                  <c:v>13.7</c:v>
                </c:pt>
                <c:pt idx="2">
                  <c:v>13</c:v>
                </c:pt>
                <c:pt idx="3">
                  <c:v>13.4</c:v>
                </c:pt>
                <c:pt idx="4">
                  <c:v>14.2</c:v>
                </c:pt>
                <c:pt idx="5">
                  <c:v>14.2</c:v>
                </c:pt>
                <c:pt idx="6">
                  <c:v>13.3</c:v>
                </c:pt>
                <c:pt idx="7">
                  <c:v>14.6</c:v>
                </c:pt>
              </c:numCache>
            </c:numRef>
          </c:val>
          <c:smooth val="0"/>
        </c:ser>
        <c:ser>
          <c:idx val="4"/>
          <c:order val="4"/>
          <c:tx>
            <c:strRef>
              <c:f>'Figure 1-5a,1-5b'!$AI$4</c:f>
              <c:strCache>
                <c:ptCount val="1"/>
                <c:pt idx="0">
                  <c:v>RO</c:v>
                </c:pt>
              </c:strCache>
            </c:strRef>
          </c:tx>
          <c:spPr>
            <a:ln w="22225" cap="rnd">
              <a:solidFill>
                <a:schemeClr val="accent5"/>
              </a:solidFill>
              <a:round/>
            </a:ln>
            <a:effectLst/>
          </c:spPr>
          <c:marker>
            <c:symbol val="star"/>
            <c:size val="6"/>
            <c:spPr>
              <a:noFill/>
              <a:ln w="9525">
                <a:solidFill>
                  <a:schemeClr val="accent5"/>
                </a:solidFill>
                <a:round/>
              </a:ln>
              <a:effectLst/>
            </c:spPr>
          </c:marker>
          <c:cat>
            <c:numRef>
              <c:f>'Figure 1-5a,1-5b'!$AD$5:$AD$13</c:f>
              <c:numCache>
                <c:formatCode>General</c:formatCode>
                <c:ptCount val="9"/>
                <c:pt idx="0">
                  <c:v>2005</c:v>
                </c:pt>
                <c:pt idx="1">
                  <c:v>2006</c:v>
                </c:pt>
                <c:pt idx="2">
                  <c:v>2007</c:v>
                </c:pt>
                <c:pt idx="3">
                  <c:v>2008</c:v>
                </c:pt>
                <c:pt idx="4">
                  <c:v>2009</c:v>
                </c:pt>
                <c:pt idx="5">
                  <c:v>2010</c:v>
                </c:pt>
                <c:pt idx="6">
                  <c:v>2011</c:v>
                </c:pt>
                <c:pt idx="7">
                  <c:v>2012</c:v>
                </c:pt>
                <c:pt idx="8">
                  <c:v>2013</c:v>
                </c:pt>
              </c:numCache>
            </c:numRef>
          </c:cat>
          <c:val>
            <c:numRef>
              <c:f>'Figure 1-5a,1-5b'!$AI$5:$AI$13</c:f>
              <c:numCache>
                <c:formatCode>General</c:formatCode>
                <c:ptCount val="9"/>
                <c:pt idx="2">
                  <c:v>20.6</c:v>
                </c:pt>
                <c:pt idx="3">
                  <c:v>20</c:v>
                </c:pt>
                <c:pt idx="4">
                  <c:v>20.100000000000001</c:v>
                </c:pt>
                <c:pt idx="5">
                  <c:v>19.2</c:v>
                </c:pt>
                <c:pt idx="6">
                  <c:v>21.6</c:v>
                </c:pt>
                <c:pt idx="7">
                  <c:v>22.3</c:v>
                </c:pt>
              </c:numCache>
            </c:numRef>
          </c:val>
          <c:smooth val="0"/>
        </c:ser>
        <c:ser>
          <c:idx val="5"/>
          <c:order val="5"/>
          <c:tx>
            <c:strRef>
              <c:f>'Figure 1-5a,1-5b'!$AJ$4</c:f>
              <c:strCache>
                <c:ptCount val="1"/>
                <c:pt idx="0">
                  <c:v>UK</c:v>
                </c:pt>
              </c:strCache>
            </c:strRef>
          </c:tx>
          <c:spPr>
            <a:ln w="22225" cap="rnd">
              <a:solidFill>
                <a:schemeClr val="accent6"/>
              </a:solidFill>
              <a:round/>
            </a:ln>
            <a:effectLst/>
          </c:spPr>
          <c:marker>
            <c:symbol val="circle"/>
            <c:size val="6"/>
            <c:spPr>
              <a:solidFill>
                <a:schemeClr val="accent6"/>
              </a:solidFill>
              <a:ln w="9525">
                <a:solidFill>
                  <a:schemeClr val="accent6"/>
                </a:solidFill>
                <a:round/>
              </a:ln>
              <a:effectLst/>
            </c:spPr>
          </c:marker>
          <c:cat>
            <c:numRef>
              <c:f>'Figure 1-5a,1-5b'!$AD$5:$AD$13</c:f>
              <c:numCache>
                <c:formatCode>General</c:formatCode>
                <c:ptCount val="9"/>
                <c:pt idx="0">
                  <c:v>2005</c:v>
                </c:pt>
                <c:pt idx="1">
                  <c:v>2006</c:v>
                </c:pt>
                <c:pt idx="2">
                  <c:v>2007</c:v>
                </c:pt>
                <c:pt idx="3">
                  <c:v>2008</c:v>
                </c:pt>
                <c:pt idx="4">
                  <c:v>2009</c:v>
                </c:pt>
                <c:pt idx="5">
                  <c:v>2010</c:v>
                </c:pt>
                <c:pt idx="6">
                  <c:v>2011</c:v>
                </c:pt>
                <c:pt idx="7">
                  <c:v>2012</c:v>
                </c:pt>
                <c:pt idx="8">
                  <c:v>2013</c:v>
                </c:pt>
              </c:numCache>
            </c:numRef>
          </c:cat>
          <c:val>
            <c:numRef>
              <c:f>'Figure 1-5a,1-5b'!$AJ$5:$AJ$13</c:f>
              <c:numCache>
                <c:formatCode>General</c:formatCode>
                <c:ptCount val="9"/>
                <c:pt idx="0">
                  <c:v>15.5</c:v>
                </c:pt>
                <c:pt idx="1">
                  <c:v>15.3</c:v>
                </c:pt>
                <c:pt idx="2">
                  <c:v>14.5</c:v>
                </c:pt>
                <c:pt idx="3">
                  <c:v>14.2</c:v>
                </c:pt>
                <c:pt idx="4">
                  <c:v>14.2</c:v>
                </c:pt>
                <c:pt idx="5">
                  <c:v>14.5</c:v>
                </c:pt>
                <c:pt idx="6">
                  <c:v>13.6</c:v>
                </c:pt>
                <c:pt idx="7">
                  <c:v>15.1</c:v>
                </c:pt>
              </c:numCache>
            </c:numRef>
          </c:val>
          <c:smooth val="0"/>
        </c:ser>
        <c:dLbls>
          <c:showLegendKey val="0"/>
          <c:showVal val="0"/>
          <c:showCatName val="0"/>
          <c:showSerName val="0"/>
          <c:showPercent val="0"/>
          <c:showBubbleSize val="0"/>
        </c:dLbls>
        <c:marker val="1"/>
        <c:smooth val="0"/>
        <c:axId val="157771648"/>
        <c:axId val="157794304"/>
      </c:lineChart>
      <c:catAx>
        <c:axId val="157771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1" i="0" u="none" strike="noStrike" kern="1200" cap="all" spc="120" normalizeH="0" baseline="0">
                <a:solidFill>
                  <a:schemeClr val="tx1">
                    <a:lumMod val="65000"/>
                    <a:lumOff val="35000"/>
                  </a:schemeClr>
                </a:solidFill>
                <a:latin typeface="+mn-lt"/>
                <a:ea typeface="+mn-ea"/>
                <a:cs typeface="+mn-cs"/>
              </a:defRPr>
            </a:pPr>
            <a:endParaRPr lang="sk-SK"/>
          </a:p>
        </c:txPr>
        <c:crossAx val="157794304"/>
        <c:crosses val="autoZero"/>
        <c:auto val="1"/>
        <c:lblAlgn val="ctr"/>
        <c:lblOffset val="100"/>
        <c:noMultiLvlLbl val="0"/>
      </c:catAx>
      <c:valAx>
        <c:axId val="157794304"/>
        <c:scaling>
          <c:orientation val="minMax"/>
          <c:min val="5"/>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sk-SK"/>
          </a:p>
        </c:txPr>
        <c:crossAx val="157771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sk-SK"/>
        </a:p>
      </c:txPr>
    </c:legend>
    <c:plotVisOnly val="1"/>
    <c:dispBlanksAs val="gap"/>
    <c:showDLblsOverMax val="0"/>
  </c:chart>
  <c:spPr>
    <a:solidFill>
      <a:schemeClr val="lt1"/>
    </a:solidFill>
    <a:ln w="9525" cap="flat" cmpd="sng" algn="ctr">
      <a:solidFill>
        <a:schemeClr val="tx1">
          <a:lumMod val="15000"/>
          <a:lumOff val="85000"/>
        </a:schemeClr>
      </a:solidFill>
      <a:round/>
    </a:ln>
    <a:effectLst/>
  </c:spPr>
  <c:txPr>
    <a:bodyPr/>
    <a:lstStyle/>
    <a:p>
      <a:pPr>
        <a:defRPr/>
      </a:pPr>
      <a:endParaRPr lang="sk-SK"/>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sk-SK"/>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'Figure 1-5a,1-5b'!$B$4</c:f>
              <c:strCache>
                <c:ptCount val="1"/>
                <c:pt idx="0">
                  <c:v>BG</c:v>
                </c:pt>
              </c:strCache>
            </c:strRef>
          </c:tx>
          <c:spPr>
            <a:ln w="22225" cap="rnd">
              <a:solidFill>
                <a:schemeClr val="accent1"/>
              </a:solidFill>
              <a:round/>
            </a:ln>
            <a:effectLst/>
          </c:spPr>
          <c:marker>
            <c:symbol val="diamond"/>
            <c:size val="6"/>
            <c:spPr>
              <a:solidFill>
                <a:schemeClr val="accent1"/>
              </a:solidFill>
              <a:ln w="9525">
                <a:solidFill>
                  <a:schemeClr val="accent1"/>
                </a:solidFill>
                <a:round/>
              </a:ln>
              <a:effectLst/>
            </c:spPr>
          </c:marker>
          <c:cat>
            <c:numRef>
              <c:f>'Figure 1-5a,1-5b'!$A$5:$A$13</c:f>
              <c:numCache>
                <c:formatCode>General</c:formatCode>
                <c:ptCount val="9"/>
                <c:pt idx="0">
                  <c:v>2005</c:v>
                </c:pt>
                <c:pt idx="1">
                  <c:v>2006</c:v>
                </c:pt>
                <c:pt idx="2">
                  <c:v>2007</c:v>
                </c:pt>
                <c:pt idx="3">
                  <c:v>2008</c:v>
                </c:pt>
                <c:pt idx="4">
                  <c:v>2009</c:v>
                </c:pt>
                <c:pt idx="5">
                  <c:v>2010</c:v>
                </c:pt>
                <c:pt idx="6">
                  <c:v>2011</c:v>
                </c:pt>
                <c:pt idx="7">
                  <c:v>2012</c:v>
                </c:pt>
                <c:pt idx="8">
                  <c:v>2013</c:v>
                </c:pt>
              </c:numCache>
            </c:numRef>
          </c:cat>
          <c:val>
            <c:numRef>
              <c:f>'Figure 1-5a,1-5b'!$B$5:$B$13</c:f>
              <c:numCache>
                <c:formatCode>General</c:formatCode>
                <c:ptCount val="9"/>
                <c:pt idx="2">
                  <c:v>18.399999999999999</c:v>
                </c:pt>
                <c:pt idx="3">
                  <c:v>16.3</c:v>
                </c:pt>
                <c:pt idx="4">
                  <c:v>15.3</c:v>
                </c:pt>
                <c:pt idx="5">
                  <c:v>15.1</c:v>
                </c:pt>
                <c:pt idx="6">
                  <c:v>17.600000000000001</c:v>
                </c:pt>
                <c:pt idx="7">
                  <c:v>16.7</c:v>
                </c:pt>
              </c:numCache>
            </c:numRef>
          </c:val>
          <c:smooth val="0"/>
        </c:ser>
        <c:ser>
          <c:idx val="1"/>
          <c:order val="1"/>
          <c:tx>
            <c:strRef>
              <c:f>'Figure 1-5a,1-5b'!$C$4</c:f>
              <c:strCache>
                <c:ptCount val="1"/>
                <c:pt idx="0">
                  <c:v>IE</c:v>
                </c:pt>
              </c:strCache>
            </c:strRef>
          </c:tx>
          <c:spPr>
            <a:ln w="22225" cap="rnd">
              <a:solidFill>
                <a:schemeClr val="accent2"/>
              </a:solidFill>
              <a:round/>
            </a:ln>
            <a:effectLst/>
          </c:spPr>
          <c:marker>
            <c:symbol val="square"/>
            <c:size val="6"/>
            <c:spPr>
              <a:solidFill>
                <a:schemeClr val="accent2"/>
              </a:solidFill>
              <a:ln w="9525">
                <a:solidFill>
                  <a:schemeClr val="accent2"/>
                </a:solidFill>
                <a:round/>
              </a:ln>
              <a:effectLst/>
            </c:spPr>
          </c:marker>
          <c:cat>
            <c:numRef>
              <c:f>'Figure 1-5a,1-5b'!$A$5:$A$13</c:f>
              <c:numCache>
                <c:formatCode>General</c:formatCode>
                <c:ptCount val="9"/>
                <c:pt idx="0">
                  <c:v>2005</c:v>
                </c:pt>
                <c:pt idx="1">
                  <c:v>2006</c:v>
                </c:pt>
                <c:pt idx="2">
                  <c:v>2007</c:v>
                </c:pt>
                <c:pt idx="3">
                  <c:v>2008</c:v>
                </c:pt>
                <c:pt idx="4">
                  <c:v>2009</c:v>
                </c:pt>
                <c:pt idx="5">
                  <c:v>2010</c:v>
                </c:pt>
                <c:pt idx="6">
                  <c:v>2011</c:v>
                </c:pt>
                <c:pt idx="7">
                  <c:v>2012</c:v>
                </c:pt>
                <c:pt idx="8">
                  <c:v>2013</c:v>
                </c:pt>
              </c:numCache>
            </c:numRef>
          </c:cat>
          <c:val>
            <c:numRef>
              <c:f>'Figure 1-5a,1-5b'!$C$5:$C$13</c:f>
              <c:numCache>
                <c:formatCode>General</c:formatCode>
                <c:ptCount val="9"/>
                <c:pt idx="0">
                  <c:v>14.8</c:v>
                </c:pt>
                <c:pt idx="1">
                  <c:v>14.6</c:v>
                </c:pt>
                <c:pt idx="2">
                  <c:v>12.8</c:v>
                </c:pt>
                <c:pt idx="3">
                  <c:v>12.3</c:v>
                </c:pt>
                <c:pt idx="4">
                  <c:v>12.2</c:v>
                </c:pt>
                <c:pt idx="5">
                  <c:v>13.7</c:v>
                </c:pt>
                <c:pt idx="6">
                  <c:v>14</c:v>
                </c:pt>
                <c:pt idx="7" formatCode="#,#00">
                  <c:v>14.9</c:v>
                </c:pt>
              </c:numCache>
            </c:numRef>
          </c:val>
          <c:smooth val="0"/>
        </c:ser>
        <c:ser>
          <c:idx val="2"/>
          <c:order val="2"/>
          <c:tx>
            <c:strRef>
              <c:f>'Figure 1-5a,1-5b'!$D$4</c:f>
              <c:strCache>
                <c:ptCount val="1"/>
                <c:pt idx="0">
                  <c:v>GR</c:v>
                </c:pt>
              </c:strCache>
            </c:strRef>
          </c:tx>
          <c:spPr>
            <a:ln w="22225" cap="rnd">
              <a:solidFill>
                <a:schemeClr val="accent3"/>
              </a:solidFill>
              <a:round/>
            </a:ln>
            <a:effectLst/>
          </c:spPr>
          <c:marker>
            <c:symbol val="triangle"/>
            <c:size val="6"/>
            <c:spPr>
              <a:solidFill>
                <a:schemeClr val="accent3"/>
              </a:solidFill>
              <a:ln w="9525">
                <a:solidFill>
                  <a:schemeClr val="accent3"/>
                </a:solidFill>
                <a:round/>
              </a:ln>
              <a:effectLst/>
            </c:spPr>
          </c:marker>
          <c:cat>
            <c:numRef>
              <c:f>'Figure 1-5a,1-5b'!$A$5:$A$13</c:f>
              <c:numCache>
                <c:formatCode>General</c:formatCode>
                <c:ptCount val="9"/>
                <c:pt idx="0">
                  <c:v>2005</c:v>
                </c:pt>
                <c:pt idx="1">
                  <c:v>2006</c:v>
                </c:pt>
                <c:pt idx="2">
                  <c:v>2007</c:v>
                </c:pt>
                <c:pt idx="3">
                  <c:v>2008</c:v>
                </c:pt>
                <c:pt idx="4">
                  <c:v>2009</c:v>
                </c:pt>
                <c:pt idx="5">
                  <c:v>2010</c:v>
                </c:pt>
                <c:pt idx="6">
                  <c:v>2011</c:v>
                </c:pt>
                <c:pt idx="7">
                  <c:v>2012</c:v>
                </c:pt>
                <c:pt idx="8">
                  <c:v>2013</c:v>
                </c:pt>
              </c:numCache>
            </c:numRef>
          </c:cat>
          <c:val>
            <c:numRef>
              <c:f>'Figure 1-5a,1-5b'!$D$5:$D$13</c:f>
              <c:numCache>
                <c:formatCode>General</c:formatCode>
                <c:ptCount val="9"/>
                <c:pt idx="0">
                  <c:v>16.399999999999999</c:v>
                </c:pt>
                <c:pt idx="1">
                  <c:v>17.8</c:v>
                </c:pt>
                <c:pt idx="2">
                  <c:v>18.2</c:v>
                </c:pt>
                <c:pt idx="3">
                  <c:v>18.100000000000001</c:v>
                </c:pt>
                <c:pt idx="4">
                  <c:v>17.5</c:v>
                </c:pt>
                <c:pt idx="5">
                  <c:v>18.7</c:v>
                </c:pt>
                <c:pt idx="6">
                  <c:v>19.7</c:v>
                </c:pt>
                <c:pt idx="7">
                  <c:v>23.6</c:v>
                </c:pt>
              </c:numCache>
            </c:numRef>
          </c:val>
          <c:smooth val="0"/>
        </c:ser>
        <c:ser>
          <c:idx val="3"/>
          <c:order val="3"/>
          <c:tx>
            <c:strRef>
              <c:f>'Figure 1-5a,1-5b'!$E$4</c:f>
              <c:strCache>
                <c:ptCount val="1"/>
                <c:pt idx="0">
                  <c:v>ES</c:v>
                </c:pt>
              </c:strCache>
            </c:strRef>
          </c:tx>
          <c:spPr>
            <a:ln w="22225" cap="rnd">
              <a:solidFill>
                <a:schemeClr val="accent4"/>
              </a:solidFill>
              <a:round/>
            </a:ln>
            <a:effectLst/>
          </c:spPr>
          <c:marker>
            <c:symbol val="x"/>
            <c:size val="6"/>
            <c:spPr>
              <a:noFill/>
              <a:ln w="9525">
                <a:solidFill>
                  <a:schemeClr val="accent4"/>
                </a:solidFill>
                <a:round/>
              </a:ln>
              <a:effectLst/>
            </c:spPr>
          </c:marker>
          <c:cat>
            <c:numRef>
              <c:f>'Figure 1-5a,1-5b'!$A$5:$A$13</c:f>
              <c:numCache>
                <c:formatCode>General</c:formatCode>
                <c:ptCount val="9"/>
                <c:pt idx="0">
                  <c:v>2005</c:v>
                </c:pt>
                <c:pt idx="1">
                  <c:v>2006</c:v>
                </c:pt>
                <c:pt idx="2">
                  <c:v>2007</c:v>
                </c:pt>
                <c:pt idx="3">
                  <c:v>2008</c:v>
                </c:pt>
                <c:pt idx="4">
                  <c:v>2009</c:v>
                </c:pt>
                <c:pt idx="5">
                  <c:v>2010</c:v>
                </c:pt>
                <c:pt idx="6">
                  <c:v>2011</c:v>
                </c:pt>
                <c:pt idx="7">
                  <c:v>2012</c:v>
                </c:pt>
                <c:pt idx="8">
                  <c:v>2013</c:v>
                </c:pt>
              </c:numCache>
            </c:numRef>
          </c:cat>
          <c:val>
            <c:numRef>
              <c:f>'Figure 1-5a,1-5b'!$E$5:$E$13</c:f>
              <c:numCache>
                <c:formatCode>General</c:formatCode>
                <c:ptCount val="9"/>
                <c:pt idx="0">
                  <c:v>15.5</c:v>
                </c:pt>
                <c:pt idx="1">
                  <c:v>15.3</c:v>
                </c:pt>
                <c:pt idx="2">
                  <c:v>15.9</c:v>
                </c:pt>
                <c:pt idx="3">
                  <c:v>15.9</c:v>
                </c:pt>
                <c:pt idx="4">
                  <c:v>16.5</c:v>
                </c:pt>
                <c:pt idx="5">
                  <c:v>19.5</c:v>
                </c:pt>
                <c:pt idx="6">
                  <c:v>20.6</c:v>
                </c:pt>
                <c:pt idx="7">
                  <c:v>22</c:v>
                </c:pt>
              </c:numCache>
            </c:numRef>
          </c:val>
          <c:smooth val="0"/>
        </c:ser>
        <c:ser>
          <c:idx val="4"/>
          <c:order val="4"/>
          <c:tx>
            <c:strRef>
              <c:f>'Figure 1-5a,1-5b'!$F$4</c:f>
              <c:strCache>
                <c:ptCount val="1"/>
                <c:pt idx="0">
                  <c:v>CY</c:v>
                </c:pt>
              </c:strCache>
            </c:strRef>
          </c:tx>
          <c:spPr>
            <a:ln w="22225" cap="rnd">
              <a:solidFill>
                <a:schemeClr val="accent5"/>
              </a:solidFill>
              <a:round/>
            </a:ln>
            <a:effectLst/>
          </c:spPr>
          <c:marker>
            <c:symbol val="star"/>
            <c:size val="6"/>
            <c:spPr>
              <a:noFill/>
              <a:ln w="9525">
                <a:solidFill>
                  <a:schemeClr val="accent5"/>
                </a:solidFill>
                <a:round/>
              </a:ln>
              <a:effectLst/>
            </c:spPr>
          </c:marker>
          <c:cat>
            <c:numRef>
              <c:f>'Figure 1-5a,1-5b'!$A$5:$A$13</c:f>
              <c:numCache>
                <c:formatCode>General</c:formatCode>
                <c:ptCount val="9"/>
                <c:pt idx="0">
                  <c:v>2005</c:v>
                </c:pt>
                <c:pt idx="1">
                  <c:v>2006</c:v>
                </c:pt>
                <c:pt idx="2">
                  <c:v>2007</c:v>
                </c:pt>
                <c:pt idx="3">
                  <c:v>2008</c:v>
                </c:pt>
                <c:pt idx="4">
                  <c:v>2009</c:v>
                </c:pt>
                <c:pt idx="5">
                  <c:v>2010</c:v>
                </c:pt>
                <c:pt idx="6">
                  <c:v>2011</c:v>
                </c:pt>
                <c:pt idx="7">
                  <c:v>2012</c:v>
                </c:pt>
                <c:pt idx="8">
                  <c:v>2013</c:v>
                </c:pt>
              </c:numCache>
            </c:numRef>
          </c:cat>
          <c:val>
            <c:numRef>
              <c:f>'Figure 1-5a,1-5b'!$F$5:$F$13</c:f>
              <c:numCache>
                <c:formatCode>General</c:formatCode>
                <c:ptCount val="9"/>
                <c:pt idx="0">
                  <c:v>10.199999999999999</c:v>
                </c:pt>
                <c:pt idx="1">
                  <c:v>9.6999999999999993</c:v>
                </c:pt>
                <c:pt idx="2">
                  <c:v>9.3000000000000007</c:v>
                </c:pt>
                <c:pt idx="3">
                  <c:v>10.199999999999999</c:v>
                </c:pt>
                <c:pt idx="4">
                  <c:v>9.8000000000000007</c:v>
                </c:pt>
                <c:pt idx="5">
                  <c:v>11.2</c:v>
                </c:pt>
                <c:pt idx="6">
                  <c:v>10.9</c:v>
                </c:pt>
                <c:pt idx="7">
                  <c:v>11.9</c:v>
                </c:pt>
              </c:numCache>
            </c:numRef>
          </c:val>
          <c:smooth val="0"/>
        </c:ser>
        <c:ser>
          <c:idx val="5"/>
          <c:order val="5"/>
          <c:tx>
            <c:strRef>
              <c:f>'Figure 1-5a,1-5b'!$G$4</c:f>
              <c:strCache>
                <c:ptCount val="1"/>
                <c:pt idx="0">
                  <c:v>PT</c:v>
                </c:pt>
              </c:strCache>
            </c:strRef>
          </c:tx>
          <c:spPr>
            <a:ln w="22225" cap="rnd">
              <a:solidFill>
                <a:schemeClr val="accent6"/>
              </a:solidFill>
              <a:round/>
            </a:ln>
            <a:effectLst/>
          </c:spPr>
          <c:marker>
            <c:symbol val="circle"/>
            <c:size val="6"/>
            <c:spPr>
              <a:solidFill>
                <a:schemeClr val="accent6"/>
              </a:solidFill>
              <a:ln w="9525">
                <a:solidFill>
                  <a:schemeClr val="accent6"/>
                </a:solidFill>
                <a:round/>
              </a:ln>
              <a:effectLst/>
            </c:spPr>
          </c:marker>
          <c:cat>
            <c:numRef>
              <c:f>'Figure 1-5a,1-5b'!$A$5:$A$13</c:f>
              <c:numCache>
                <c:formatCode>General</c:formatCode>
                <c:ptCount val="9"/>
                <c:pt idx="0">
                  <c:v>2005</c:v>
                </c:pt>
                <c:pt idx="1">
                  <c:v>2006</c:v>
                </c:pt>
                <c:pt idx="2">
                  <c:v>2007</c:v>
                </c:pt>
                <c:pt idx="3">
                  <c:v>2008</c:v>
                </c:pt>
                <c:pt idx="4">
                  <c:v>2009</c:v>
                </c:pt>
                <c:pt idx="5">
                  <c:v>2010</c:v>
                </c:pt>
                <c:pt idx="6">
                  <c:v>2011</c:v>
                </c:pt>
                <c:pt idx="7">
                  <c:v>2012</c:v>
                </c:pt>
                <c:pt idx="8">
                  <c:v>2013</c:v>
                </c:pt>
              </c:numCache>
            </c:numRef>
          </c:cat>
          <c:val>
            <c:numRef>
              <c:f>'Figure 1-5a,1-5b'!$G$5:$G$13</c:f>
              <c:numCache>
                <c:formatCode>General</c:formatCode>
                <c:ptCount val="9"/>
                <c:pt idx="0">
                  <c:v>15.4</c:v>
                </c:pt>
                <c:pt idx="1">
                  <c:v>14.9</c:v>
                </c:pt>
                <c:pt idx="2">
                  <c:v>14.2</c:v>
                </c:pt>
                <c:pt idx="3">
                  <c:v>15.5</c:v>
                </c:pt>
                <c:pt idx="4">
                  <c:v>15.2</c:v>
                </c:pt>
                <c:pt idx="5">
                  <c:v>15.4</c:v>
                </c:pt>
                <c:pt idx="6">
                  <c:v>15.7</c:v>
                </c:pt>
                <c:pt idx="7" formatCode="#,#00">
                  <c:v>16.5</c:v>
                </c:pt>
              </c:numCache>
            </c:numRef>
          </c:val>
          <c:smooth val="0"/>
        </c:ser>
        <c:ser>
          <c:idx val="6"/>
          <c:order val="6"/>
          <c:tx>
            <c:strRef>
              <c:f>'Figure 1-5a,1-5b'!$H$4</c:f>
              <c:strCache>
                <c:ptCount val="1"/>
                <c:pt idx="0">
                  <c:v>SI</c:v>
                </c:pt>
              </c:strCache>
            </c:strRef>
          </c:tx>
          <c:spPr>
            <a:ln w="22225" cap="rnd">
              <a:solidFill>
                <a:schemeClr val="accent1">
                  <a:lumMod val="60000"/>
                </a:schemeClr>
              </a:solidFill>
              <a:round/>
            </a:ln>
            <a:effectLst/>
          </c:spPr>
          <c:marker>
            <c:symbol val="plus"/>
            <c:size val="6"/>
            <c:spPr>
              <a:noFill/>
              <a:ln w="9525">
                <a:solidFill>
                  <a:schemeClr val="accent1">
                    <a:lumMod val="60000"/>
                  </a:schemeClr>
                </a:solidFill>
                <a:round/>
              </a:ln>
              <a:effectLst/>
            </c:spPr>
          </c:marker>
          <c:cat>
            <c:numRef>
              <c:f>'Figure 1-5a,1-5b'!$A$5:$A$13</c:f>
              <c:numCache>
                <c:formatCode>General</c:formatCode>
                <c:ptCount val="9"/>
                <c:pt idx="0">
                  <c:v>2005</c:v>
                </c:pt>
                <c:pt idx="1">
                  <c:v>2006</c:v>
                </c:pt>
                <c:pt idx="2">
                  <c:v>2007</c:v>
                </c:pt>
                <c:pt idx="3">
                  <c:v>2008</c:v>
                </c:pt>
                <c:pt idx="4">
                  <c:v>2009</c:v>
                </c:pt>
                <c:pt idx="5">
                  <c:v>2010</c:v>
                </c:pt>
                <c:pt idx="6">
                  <c:v>2011</c:v>
                </c:pt>
                <c:pt idx="7">
                  <c:v>2012</c:v>
                </c:pt>
                <c:pt idx="8">
                  <c:v>2013</c:v>
                </c:pt>
              </c:numCache>
            </c:numRef>
          </c:cat>
          <c:val>
            <c:numRef>
              <c:f>'Figure 1-5a,1-5b'!$H$5:$H$13</c:f>
              <c:numCache>
                <c:formatCode>General</c:formatCode>
                <c:ptCount val="9"/>
                <c:pt idx="0">
                  <c:v>10.1</c:v>
                </c:pt>
                <c:pt idx="1">
                  <c:v>9.5</c:v>
                </c:pt>
                <c:pt idx="2">
                  <c:v>9.6</c:v>
                </c:pt>
                <c:pt idx="3">
                  <c:v>10.3</c:v>
                </c:pt>
                <c:pt idx="4">
                  <c:v>9</c:v>
                </c:pt>
                <c:pt idx="5">
                  <c:v>10.6</c:v>
                </c:pt>
                <c:pt idx="6">
                  <c:v>11.4</c:v>
                </c:pt>
                <c:pt idx="7">
                  <c:v>12.3</c:v>
                </c:pt>
              </c:numCache>
            </c:numRef>
          </c:val>
          <c:smooth val="0"/>
        </c:ser>
        <c:dLbls>
          <c:showLegendKey val="0"/>
          <c:showVal val="0"/>
          <c:showCatName val="0"/>
          <c:showSerName val="0"/>
          <c:showPercent val="0"/>
          <c:showBubbleSize val="0"/>
        </c:dLbls>
        <c:marker val="1"/>
        <c:smooth val="0"/>
        <c:axId val="98854016"/>
        <c:axId val="98855936"/>
      </c:lineChart>
      <c:catAx>
        <c:axId val="988540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1" i="0" u="none" strike="noStrike" kern="1200" cap="all" spc="120" normalizeH="0" baseline="0">
                <a:solidFill>
                  <a:schemeClr val="tx1">
                    <a:lumMod val="65000"/>
                    <a:lumOff val="35000"/>
                  </a:schemeClr>
                </a:solidFill>
                <a:latin typeface="+mn-lt"/>
                <a:ea typeface="+mn-ea"/>
                <a:cs typeface="+mn-cs"/>
              </a:defRPr>
            </a:pPr>
            <a:endParaRPr lang="sk-SK"/>
          </a:p>
        </c:txPr>
        <c:crossAx val="98855936"/>
        <c:crosses val="autoZero"/>
        <c:auto val="1"/>
        <c:lblAlgn val="ctr"/>
        <c:lblOffset val="100"/>
        <c:noMultiLvlLbl val="0"/>
      </c:catAx>
      <c:valAx>
        <c:axId val="98855936"/>
        <c:scaling>
          <c:orientation val="minMax"/>
          <c:min val="5"/>
        </c:scaling>
        <c:delete val="0"/>
        <c:axPos val="l"/>
        <c:majorGridlines>
          <c:spPr>
            <a:ln w="9525" cap="flat" cmpd="sng" algn="ctr">
              <a:solidFill>
                <a:schemeClr val="tx1">
                  <a:lumMod val="15000"/>
                  <a:lumOff val="85000"/>
                </a:schemeClr>
              </a:solidFill>
              <a:round/>
            </a:ln>
            <a:effectLst/>
          </c:spPr>
        </c:majorGridlines>
        <c:minorGridlines>
          <c:spPr>
            <a:ln>
              <a:noFill/>
            </a:ln>
            <a:effectLst/>
          </c:spPr>
        </c:min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sk-SK"/>
          </a:p>
        </c:txPr>
        <c:crossAx val="9885401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sk-SK"/>
        </a:p>
      </c:txPr>
    </c:legend>
    <c:plotVisOnly val="1"/>
    <c:dispBlanksAs val="gap"/>
    <c:showDLblsOverMax val="0"/>
  </c:chart>
  <c:spPr>
    <a:solidFill>
      <a:schemeClr val="lt1"/>
    </a:solidFill>
    <a:ln w="9525" cap="flat" cmpd="sng" algn="ctr">
      <a:solidFill>
        <a:schemeClr val="tx1">
          <a:lumMod val="15000"/>
          <a:lumOff val="85000"/>
        </a:schemeClr>
      </a:solidFill>
      <a:round/>
    </a:ln>
    <a:effectLst/>
  </c:spPr>
  <c:txPr>
    <a:bodyPr/>
    <a:lstStyle/>
    <a:p>
      <a:pPr>
        <a:defRPr/>
      </a:pPr>
      <a:endParaRPr lang="sk-SK"/>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sk-SK"/>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'Figure 1-5a,1-5b'!$K$18</c:f>
              <c:strCache>
                <c:ptCount val="1"/>
                <c:pt idx="0">
                  <c:v>SK</c:v>
                </c:pt>
              </c:strCache>
            </c:strRef>
          </c:tx>
          <c:spPr>
            <a:ln w="22225" cap="rnd">
              <a:solidFill>
                <a:schemeClr val="accent1"/>
              </a:solidFill>
              <a:round/>
            </a:ln>
            <a:effectLst/>
          </c:spPr>
          <c:marker>
            <c:symbol val="diamond"/>
            <c:size val="6"/>
            <c:spPr>
              <a:solidFill>
                <a:schemeClr val="accent1"/>
              </a:solidFill>
              <a:ln w="9525">
                <a:solidFill>
                  <a:schemeClr val="accent1"/>
                </a:solidFill>
                <a:round/>
              </a:ln>
              <a:effectLst/>
            </c:spPr>
          </c:marker>
          <c:cat>
            <c:strRef>
              <c:f>'Figure 1-5a,1-5b'!$J$19:$J$27</c:f>
              <c:strCache>
                <c:ptCount val="9"/>
                <c:pt idx="0">
                  <c:v>2005</c:v>
                </c:pt>
                <c:pt idx="1">
                  <c:v>2006</c:v>
                </c:pt>
                <c:pt idx="2">
                  <c:v>2007</c:v>
                </c:pt>
                <c:pt idx="3">
                  <c:v>2008</c:v>
                </c:pt>
                <c:pt idx="4">
                  <c:v>2009</c:v>
                </c:pt>
                <c:pt idx="5">
                  <c:v>2010</c:v>
                </c:pt>
                <c:pt idx="6">
                  <c:v>2011</c:v>
                </c:pt>
                <c:pt idx="7">
                  <c:v>2012</c:v>
                </c:pt>
                <c:pt idx="8">
                  <c:v>2013</c:v>
                </c:pt>
              </c:strCache>
            </c:strRef>
          </c:cat>
          <c:val>
            <c:numRef>
              <c:f>'Figure 1-5a,1-5b'!$K$19:$K$27</c:f>
              <c:numCache>
                <c:formatCode>General</c:formatCode>
                <c:ptCount val="9"/>
                <c:pt idx="0">
                  <c:v>64.5</c:v>
                </c:pt>
                <c:pt idx="1">
                  <c:v>66</c:v>
                </c:pt>
                <c:pt idx="2">
                  <c:v>67.2</c:v>
                </c:pt>
                <c:pt idx="3">
                  <c:v>68.8</c:v>
                </c:pt>
                <c:pt idx="4">
                  <c:v>66.400000000000006</c:v>
                </c:pt>
                <c:pt idx="5">
                  <c:v>64.599999999999994</c:v>
                </c:pt>
                <c:pt idx="6">
                  <c:v>65</c:v>
                </c:pt>
                <c:pt idx="7">
                  <c:v>65.099999999999994</c:v>
                </c:pt>
                <c:pt idx="8">
                  <c:v>65</c:v>
                </c:pt>
              </c:numCache>
            </c:numRef>
          </c:val>
          <c:smooth val="0"/>
        </c:ser>
        <c:ser>
          <c:idx val="1"/>
          <c:order val="1"/>
          <c:tx>
            <c:strRef>
              <c:f>'Figure 1-5a,1-5b'!$L$18</c:f>
              <c:strCache>
                <c:ptCount val="1"/>
                <c:pt idx="0">
                  <c:v>DK</c:v>
                </c:pt>
              </c:strCache>
            </c:strRef>
          </c:tx>
          <c:spPr>
            <a:ln w="22225" cap="rnd">
              <a:solidFill>
                <a:schemeClr val="accent2"/>
              </a:solidFill>
              <a:round/>
            </a:ln>
            <a:effectLst/>
          </c:spPr>
          <c:marker>
            <c:symbol val="square"/>
            <c:size val="6"/>
            <c:spPr>
              <a:solidFill>
                <a:schemeClr val="accent2"/>
              </a:solidFill>
              <a:ln w="9525">
                <a:solidFill>
                  <a:schemeClr val="accent2"/>
                </a:solidFill>
                <a:round/>
              </a:ln>
              <a:effectLst/>
            </c:spPr>
          </c:marker>
          <c:cat>
            <c:strRef>
              <c:f>'Figure 1-5a,1-5b'!$J$19:$J$27</c:f>
              <c:strCache>
                <c:ptCount val="9"/>
                <c:pt idx="0">
                  <c:v>2005</c:v>
                </c:pt>
                <c:pt idx="1">
                  <c:v>2006</c:v>
                </c:pt>
                <c:pt idx="2">
                  <c:v>2007</c:v>
                </c:pt>
                <c:pt idx="3">
                  <c:v>2008</c:v>
                </c:pt>
                <c:pt idx="4">
                  <c:v>2009</c:v>
                </c:pt>
                <c:pt idx="5">
                  <c:v>2010</c:v>
                </c:pt>
                <c:pt idx="6">
                  <c:v>2011</c:v>
                </c:pt>
                <c:pt idx="7">
                  <c:v>2012</c:v>
                </c:pt>
                <c:pt idx="8">
                  <c:v>2013</c:v>
                </c:pt>
              </c:strCache>
            </c:strRef>
          </c:cat>
          <c:val>
            <c:numRef>
              <c:f>'Figure 1-5a,1-5b'!$L$19:$L$27</c:f>
              <c:numCache>
                <c:formatCode>General</c:formatCode>
                <c:ptCount val="9"/>
                <c:pt idx="0">
                  <c:v>78</c:v>
                </c:pt>
                <c:pt idx="1">
                  <c:v>79.400000000000006</c:v>
                </c:pt>
                <c:pt idx="2">
                  <c:v>79</c:v>
                </c:pt>
                <c:pt idx="3">
                  <c:v>79.7</c:v>
                </c:pt>
                <c:pt idx="4">
                  <c:v>77.5</c:v>
                </c:pt>
                <c:pt idx="5">
                  <c:v>75.8</c:v>
                </c:pt>
                <c:pt idx="6">
                  <c:v>75.7</c:v>
                </c:pt>
                <c:pt idx="7">
                  <c:v>75.400000000000006</c:v>
                </c:pt>
                <c:pt idx="8">
                  <c:v>75.599999999999994</c:v>
                </c:pt>
              </c:numCache>
            </c:numRef>
          </c:val>
          <c:smooth val="0"/>
        </c:ser>
        <c:ser>
          <c:idx val="2"/>
          <c:order val="2"/>
          <c:tx>
            <c:strRef>
              <c:f>'Figure 1-5a,1-5b'!$M$18</c:f>
              <c:strCache>
                <c:ptCount val="1"/>
                <c:pt idx="0">
                  <c:v>IT</c:v>
                </c:pt>
              </c:strCache>
            </c:strRef>
          </c:tx>
          <c:spPr>
            <a:ln w="22225" cap="rnd">
              <a:solidFill>
                <a:schemeClr val="accent3"/>
              </a:solidFill>
              <a:round/>
            </a:ln>
            <a:effectLst/>
          </c:spPr>
          <c:marker>
            <c:symbol val="triangle"/>
            <c:size val="6"/>
            <c:spPr>
              <a:solidFill>
                <a:schemeClr val="accent3"/>
              </a:solidFill>
              <a:ln w="9525">
                <a:solidFill>
                  <a:schemeClr val="accent3"/>
                </a:solidFill>
                <a:round/>
              </a:ln>
              <a:effectLst/>
            </c:spPr>
          </c:marker>
          <c:cat>
            <c:strRef>
              <c:f>'Figure 1-5a,1-5b'!$J$19:$J$27</c:f>
              <c:strCache>
                <c:ptCount val="9"/>
                <c:pt idx="0">
                  <c:v>2005</c:v>
                </c:pt>
                <c:pt idx="1">
                  <c:v>2006</c:v>
                </c:pt>
                <c:pt idx="2">
                  <c:v>2007</c:v>
                </c:pt>
                <c:pt idx="3">
                  <c:v>2008</c:v>
                </c:pt>
                <c:pt idx="4">
                  <c:v>2009</c:v>
                </c:pt>
                <c:pt idx="5">
                  <c:v>2010</c:v>
                </c:pt>
                <c:pt idx="6">
                  <c:v>2011</c:v>
                </c:pt>
                <c:pt idx="7">
                  <c:v>2012</c:v>
                </c:pt>
                <c:pt idx="8">
                  <c:v>2013</c:v>
                </c:pt>
              </c:strCache>
            </c:strRef>
          </c:cat>
          <c:val>
            <c:numRef>
              <c:f>'Figure 1-5a,1-5b'!$M$19:$M$27</c:f>
              <c:numCache>
                <c:formatCode>General</c:formatCode>
                <c:ptCount val="9"/>
                <c:pt idx="0">
                  <c:v>61.6</c:v>
                </c:pt>
                <c:pt idx="1">
                  <c:v>62.5</c:v>
                </c:pt>
                <c:pt idx="2">
                  <c:v>62.8</c:v>
                </c:pt>
                <c:pt idx="3">
                  <c:v>63</c:v>
                </c:pt>
                <c:pt idx="4">
                  <c:v>61.7</c:v>
                </c:pt>
                <c:pt idx="5">
                  <c:v>61.1</c:v>
                </c:pt>
                <c:pt idx="6">
                  <c:v>61.2</c:v>
                </c:pt>
                <c:pt idx="7">
                  <c:v>61</c:v>
                </c:pt>
                <c:pt idx="8">
                  <c:v>59.8</c:v>
                </c:pt>
              </c:numCache>
            </c:numRef>
          </c:val>
          <c:smooth val="0"/>
        </c:ser>
        <c:ser>
          <c:idx val="3"/>
          <c:order val="3"/>
          <c:tx>
            <c:strRef>
              <c:f>'Figure 1-5a,1-5b'!$N$18</c:f>
              <c:strCache>
                <c:ptCount val="1"/>
                <c:pt idx="0">
                  <c:v>NL</c:v>
                </c:pt>
              </c:strCache>
            </c:strRef>
          </c:tx>
          <c:spPr>
            <a:ln w="22225" cap="rnd">
              <a:solidFill>
                <a:schemeClr val="accent4"/>
              </a:solidFill>
              <a:round/>
            </a:ln>
            <a:effectLst/>
          </c:spPr>
          <c:marker>
            <c:symbol val="x"/>
            <c:size val="6"/>
            <c:spPr>
              <a:noFill/>
              <a:ln w="9525">
                <a:solidFill>
                  <a:schemeClr val="accent4"/>
                </a:solidFill>
                <a:round/>
              </a:ln>
              <a:effectLst/>
            </c:spPr>
          </c:marker>
          <c:cat>
            <c:strRef>
              <c:f>'Figure 1-5a,1-5b'!$J$19:$J$27</c:f>
              <c:strCache>
                <c:ptCount val="9"/>
                <c:pt idx="0">
                  <c:v>2005</c:v>
                </c:pt>
                <c:pt idx="1">
                  <c:v>2006</c:v>
                </c:pt>
                <c:pt idx="2">
                  <c:v>2007</c:v>
                </c:pt>
                <c:pt idx="3">
                  <c:v>2008</c:v>
                </c:pt>
                <c:pt idx="4">
                  <c:v>2009</c:v>
                </c:pt>
                <c:pt idx="5">
                  <c:v>2010</c:v>
                </c:pt>
                <c:pt idx="6">
                  <c:v>2011</c:v>
                </c:pt>
                <c:pt idx="7">
                  <c:v>2012</c:v>
                </c:pt>
                <c:pt idx="8">
                  <c:v>2013</c:v>
                </c:pt>
              </c:strCache>
            </c:strRef>
          </c:cat>
          <c:val>
            <c:numRef>
              <c:f>'Figure 1-5a,1-5b'!$N$19:$N$27</c:f>
              <c:numCache>
                <c:formatCode>General</c:formatCode>
                <c:ptCount val="9"/>
                <c:pt idx="0">
                  <c:v>75.099999999999994</c:v>
                </c:pt>
                <c:pt idx="1">
                  <c:v>76.3</c:v>
                </c:pt>
                <c:pt idx="2">
                  <c:v>77.8</c:v>
                </c:pt>
                <c:pt idx="3">
                  <c:v>78.900000000000006</c:v>
                </c:pt>
                <c:pt idx="4">
                  <c:v>78.8</c:v>
                </c:pt>
                <c:pt idx="5">
                  <c:v>76.8</c:v>
                </c:pt>
                <c:pt idx="6">
                  <c:v>77</c:v>
                </c:pt>
                <c:pt idx="7">
                  <c:v>77.2</c:v>
                </c:pt>
                <c:pt idx="8">
                  <c:v>76.5</c:v>
                </c:pt>
              </c:numCache>
            </c:numRef>
          </c:val>
          <c:smooth val="0"/>
        </c:ser>
        <c:ser>
          <c:idx val="4"/>
          <c:order val="4"/>
          <c:tx>
            <c:strRef>
              <c:f>'Figure 1-5a,1-5b'!$O$18</c:f>
              <c:strCache>
                <c:ptCount val="1"/>
                <c:pt idx="0">
                  <c:v>SE</c:v>
                </c:pt>
              </c:strCache>
            </c:strRef>
          </c:tx>
          <c:spPr>
            <a:ln w="22225" cap="rnd">
              <a:solidFill>
                <a:schemeClr val="accent5"/>
              </a:solidFill>
              <a:round/>
            </a:ln>
            <a:effectLst/>
          </c:spPr>
          <c:marker>
            <c:symbol val="star"/>
            <c:size val="6"/>
            <c:spPr>
              <a:noFill/>
              <a:ln w="9525">
                <a:solidFill>
                  <a:schemeClr val="accent5"/>
                </a:solidFill>
                <a:round/>
              </a:ln>
              <a:effectLst/>
            </c:spPr>
          </c:marker>
          <c:cat>
            <c:strRef>
              <c:f>'Figure 1-5a,1-5b'!$J$19:$J$27</c:f>
              <c:strCache>
                <c:ptCount val="9"/>
                <c:pt idx="0">
                  <c:v>2005</c:v>
                </c:pt>
                <c:pt idx="1">
                  <c:v>2006</c:v>
                </c:pt>
                <c:pt idx="2">
                  <c:v>2007</c:v>
                </c:pt>
                <c:pt idx="3">
                  <c:v>2008</c:v>
                </c:pt>
                <c:pt idx="4">
                  <c:v>2009</c:v>
                </c:pt>
                <c:pt idx="5">
                  <c:v>2010</c:v>
                </c:pt>
                <c:pt idx="6">
                  <c:v>2011</c:v>
                </c:pt>
                <c:pt idx="7">
                  <c:v>2012</c:v>
                </c:pt>
                <c:pt idx="8">
                  <c:v>2013</c:v>
                </c:pt>
              </c:strCache>
            </c:strRef>
          </c:cat>
          <c:val>
            <c:numRef>
              <c:f>'Figure 1-5a,1-5b'!$O$19:$O$27</c:f>
              <c:numCache>
                <c:formatCode>General</c:formatCode>
                <c:ptCount val="9"/>
                <c:pt idx="0">
                  <c:v>78.099999999999994</c:v>
                </c:pt>
                <c:pt idx="1">
                  <c:v>78.8</c:v>
                </c:pt>
                <c:pt idx="2">
                  <c:v>80.099999999999994</c:v>
                </c:pt>
                <c:pt idx="3">
                  <c:v>80.400000000000006</c:v>
                </c:pt>
                <c:pt idx="4">
                  <c:v>78.3</c:v>
                </c:pt>
                <c:pt idx="5">
                  <c:v>78.099999999999994</c:v>
                </c:pt>
                <c:pt idx="6">
                  <c:v>79.400000000000006</c:v>
                </c:pt>
                <c:pt idx="7">
                  <c:v>79.400000000000006</c:v>
                </c:pt>
                <c:pt idx="8">
                  <c:v>79.8</c:v>
                </c:pt>
              </c:numCache>
            </c:numRef>
          </c:val>
          <c:smooth val="0"/>
        </c:ser>
        <c:ser>
          <c:idx val="5"/>
          <c:order val="5"/>
          <c:tx>
            <c:strRef>
              <c:f>'Figure 1-5a,1-5b'!$P$18</c:f>
              <c:strCache>
                <c:ptCount val="1"/>
                <c:pt idx="0">
                  <c:v>HU</c:v>
                </c:pt>
              </c:strCache>
            </c:strRef>
          </c:tx>
          <c:spPr>
            <a:ln w="22225" cap="rnd">
              <a:solidFill>
                <a:schemeClr val="accent6"/>
              </a:solidFill>
              <a:round/>
            </a:ln>
            <a:effectLst/>
          </c:spPr>
          <c:marker>
            <c:symbol val="circle"/>
            <c:size val="6"/>
            <c:spPr>
              <a:solidFill>
                <a:schemeClr val="accent6"/>
              </a:solidFill>
              <a:ln w="9525">
                <a:solidFill>
                  <a:schemeClr val="accent6"/>
                </a:solidFill>
                <a:round/>
              </a:ln>
              <a:effectLst/>
            </c:spPr>
          </c:marker>
          <c:cat>
            <c:strRef>
              <c:f>'Figure 1-5a,1-5b'!$J$19:$J$27</c:f>
              <c:strCache>
                <c:ptCount val="9"/>
                <c:pt idx="0">
                  <c:v>2005</c:v>
                </c:pt>
                <c:pt idx="1">
                  <c:v>2006</c:v>
                </c:pt>
                <c:pt idx="2">
                  <c:v>2007</c:v>
                </c:pt>
                <c:pt idx="3">
                  <c:v>2008</c:v>
                </c:pt>
                <c:pt idx="4">
                  <c:v>2009</c:v>
                </c:pt>
                <c:pt idx="5">
                  <c:v>2010</c:v>
                </c:pt>
                <c:pt idx="6">
                  <c:v>2011</c:v>
                </c:pt>
                <c:pt idx="7">
                  <c:v>2012</c:v>
                </c:pt>
                <c:pt idx="8">
                  <c:v>2013</c:v>
                </c:pt>
              </c:strCache>
            </c:strRef>
          </c:cat>
          <c:val>
            <c:numRef>
              <c:f>'Figure 1-5a,1-5b'!$P$19:$P$27</c:f>
              <c:numCache>
                <c:formatCode>General</c:formatCode>
                <c:ptCount val="9"/>
                <c:pt idx="0">
                  <c:v>62.2</c:v>
                </c:pt>
                <c:pt idx="1">
                  <c:v>62.6</c:v>
                </c:pt>
                <c:pt idx="2">
                  <c:v>62.6</c:v>
                </c:pt>
                <c:pt idx="3">
                  <c:v>61.9</c:v>
                </c:pt>
                <c:pt idx="4">
                  <c:v>60.5</c:v>
                </c:pt>
                <c:pt idx="5">
                  <c:v>60.4</c:v>
                </c:pt>
                <c:pt idx="6">
                  <c:v>60.7</c:v>
                </c:pt>
                <c:pt idx="7">
                  <c:v>62.1</c:v>
                </c:pt>
                <c:pt idx="8">
                  <c:v>63.2</c:v>
                </c:pt>
              </c:numCache>
            </c:numRef>
          </c:val>
          <c:smooth val="0"/>
        </c:ser>
        <c:ser>
          <c:idx val="6"/>
          <c:order val="6"/>
          <c:tx>
            <c:strRef>
              <c:f>'Figure 1-5a,1-5b'!$Q$18</c:f>
              <c:strCache>
                <c:ptCount val="1"/>
                <c:pt idx="0">
                  <c:v>FI</c:v>
                </c:pt>
              </c:strCache>
            </c:strRef>
          </c:tx>
          <c:spPr>
            <a:ln w="22225" cap="rnd">
              <a:solidFill>
                <a:schemeClr val="accent1">
                  <a:lumMod val="60000"/>
                </a:schemeClr>
              </a:solidFill>
              <a:round/>
            </a:ln>
            <a:effectLst/>
          </c:spPr>
          <c:marker>
            <c:symbol val="plus"/>
            <c:size val="6"/>
            <c:spPr>
              <a:noFill/>
              <a:ln w="9525">
                <a:solidFill>
                  <a:schemeClr val="accent1">
                    <a:lumMod val="60000"/>
                  </a:schemeClr>
                </a:solidFill>
                <a:round/>
              </a:ln>
              <a:effectLst/>
            </c:spPr>
          </c:marker>
          <c:cat>
            <c:strRef>
              <c:f>'Figure 1-5a,1-5b'!$J$19:$J$27</c:f>
              <c:strCache>
                <c:ptCount val="9"/>
                <c:pt idx="0">
                  <c:v>2005</c:v>
                </c:pt>
                <c:pt idx="1">
                  <c:v>2006</c:v>
                </c:pt>
                <c:pt idx="2">
                  <c:v>2007</c:v>
                </c:pt>
                <c:pt idx="3">
                  <c:v>2008</c:v>
                </c:pt>
                <c:pt idx="4">
                  <c:v>2009</c:v>
                </c:pt>
                <c:pt idx="5">
                  <c:v>2010</c:v>
                </c:pt>
                <c:pt idx="6">
                  <c:v>2011</c:v>
                </c:pt>
                <c:pt idx="7">
                  <c:v>2012</c:v>
                </c:pt>
                <c:pt idx="8">
                  <c:v>2013</c:v>
                </c:pt>
              </c:strCache>
            </c:strRef>
          </c:cat>
          <c:val>
            <c:numRef>
              <c:f>'Figure 1-5a,1-5b'!$Q$19:$Q$27</c:f>
              <c:numCache>
                <c:formatCode>General</c:formatCode>
                <c:ptCount val="9"/>
                <c:pt idx="0">
                  <c:v>73</c:v>
                </c:pt>
                <c:pt idx="1">
                  <c:v>73.900000000000006</c:v>
                </c:pt>
                <c:pt idx="2">
                  <c:v>74.8</c:v>
                </c:pt>
                <c:pt idx="3">
                  <c:v>75.8</c:v>
                </c:pt>
                <c:pt idx="4">
                  <c:v>73.5</c:v>
                </c:pt>
                <c:pt idx="5">
                  <c:v>73</c:v>
                </c:pt>
                <c:pt idx="6">
                  <c:v>73.8</c:v>
                </c:pt>
                <c:pt idx="7">
                  <c:v>74</c:v>
                </c:pt>
                <c:pt idx="8">
                  <c:v>73.3</c:v>
                </c:pt>
              </c:numCache>
            </c:numRef>
          </c:val>
          <c:smooth val="0"/>
        </c:ser>
        <c:dLbls>
          <c:showLegendKey val="0"/>
          <c:showVal val="0"/>
          <c:showCatName val="0"/>
          <c:showSerName val="0"/>
          <c:showPercent val="0"/>
          <c:showBubbleSize val="0"/>
        </c:dLbls>
        <c:marker val="1"/>
        <c:smooth val="0"/>
        <c:axId val="105268352"/>
        <c:axId val="105270272"/>
      </c:lineChart>
      <c:catAx>
        <c:axId val="1052683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1" i="0" u="none" strike="noStrike" kern="1200" cap="all" spc="120" normalizeH="0" baseline="0">
                <a:solidFill>
                  <a:schemeClr val="tx1">
                    <a:lumMod val="65000"/>
                    <a:lumOff val="35000"/>
                  </a:schemeClr>
                </a:solidFill>
                <a:latin typeface="+mn-lt"/>
                <a:ea typeface="+mn-ea"/>
                <a:cs typeface="+mn-cs"/>
              </a:defRPr>
            </a:pPr>
            <a:endParaRPr lang="sk-SK"/>
          </a:p>
        </c:txPr>
        <c:crossAx val="105270272"/>
        <c:crosses val="autoZero"/>
        <c:auto val="1"/>
        <c:lblAlgn val="ctr"/>
        <c:lblOffset val="100"/>
        <c:noMultiLvlLbl val="0"/>
      </c:catAx>
      <c:valAx>
        <c:axId val="105270272"/>
        <c:scaling>
          <c:orientation val="minMax"/>
          <c:max val="90"/>
          <c:min val="5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sk-SK"/>
          </a:p>
        </c:txPr>
        <c:crossAx val="1052683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sk-SK"/>
        </a:p>
      </c:txPr>
    </c:legend>
    <c:plotVisOnly val="1"/>
    <c:dispBlanksAs val="gap"/>
    <c:showDLblsOverMax val="0"/>
  </c:chart>
  <c:spPr>
    <a:solidFill>
      <a:schemeClr val="lt1"/>
    </a:solidFill>
    <a:ln w="9525" cap="flat" cmpd="sng" algn="ctr">
      <a:solidFill>
        <a:schemeClr val="tx1">
          <a:lumMod val="15000"/>
          <a:lumOff val="85000"/>
        </a:schemeClr>
      </a:solidFill>
      <a:round/>
    </a:ln>
    <a:effectLst/>
  </c:spPr>
  <c:txPr>
    <a:bodyPr/>
    <a:lstStyle/>
    <a:p>
      <a:pPr>
        <a:defRPr/>
      </a:pPr>
      <a:endParaRPr lang="sk-SK"/>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sk-SK"/>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'Figure 1-5a,1-5b'!$K$4</c:f>
              <c:strCache>
                <c:ptCount val="1"/>
                <c:pt idx="0">
                  <c:v>SK</c:v>
                </c:pt>
              </c:strCache>
            </c:strRef>
          </c:tx>
          <c:spPr>
            <a:ln w="22225" cap="rnd">
              <a:solidFill>
                <a:schemeClr val="accent1"/>
              </a:solidFill>
              <a:round/>
            </a:ln>
            <a:effectLst/>
          </c:spPr>
          <c:marker>
            <c:symbol val="diamond"/>
            <c:size val="6"/>
            <c:spPr>
              <a:solidFill>
                <a:schemeClr val="accent1"/>
              </a:solidFill>
              <a:ln w="9525">
                <a:solidFill>
                  <a:schemeClr val="accent1"/>
                </a:solidFill>
                <a:round/>
              </a:ln>
              <a:effectLst/>
            </c:spPr>
          </c:marker>
          <c:cat>
            <c:numRef>
              <c:f>'Figure 1-5a,1-5b'!$J$5:$J$13</c:f>
              <c:numCache>
                <c:formatCode>General</c:formatCode>
                <c:ptCount val="9"/>
                <c:pt idx="0">
                  <c:v>2005</c:v>
                </c:pt>
                <c:pt idx="1">
                  <c:v>2006</c:v>
                </c:pt>
                <c:pt idx="2">
                  <c:v>2007</c:v>
                </c:pt>
                <c:pt idx="3">
                  <c:v>2008</c:v>
                </c:pt>
                <c:pt idx="4">
                  <c:v>2009</c:v>
                </c:pt>
                <c:pt idx="5">
                  <c:v>2010</c:v>
                </c:pt>
                <c:pt idx="6">
                  <c:v>2011</c:v>
                </c:pt>
                <c:pt idx="7">
                  <c:v>2012</c:v>
                </c:pt>
                <c:pt idx="8">
                  <c:v>2013</c:v>
                </c:pt>
              </c:numCache>
            </c:numRef>
          </c:cat>
          <c:val>
            <c:numRef>
              <c:f>'Figure 1-5a,1-5b'!$K$5:$K$13</c:f>
              <c:numCache>
                <c:formatCode>General</c:formatCode>
                <c:ptCount val="9"/>
                <c:pt idx="0">
                  <c:v>12.9</c:v>
                </c:pt>
                <c:pt idx="1">
                  <c:v>10.7</c:v>
                </c:pt>
                <c:pt idx="2">
                  <c:v>9.1999999999999993</c:v>
                </c:pt>
                <c:pt idx="3">
                  <c:v>9.4</c:v>
                </c:pt>
                <c:pt idx="4">
                  <c:v>9.6</c:v>
                </c:pt>
                <c:pt idx="5">
                  <c:v>11.3</c:v>
                </c:pt>
                <c:pt idx="6">
                  <c:v>12.6</c:v>
                </c:pt>
                <c:pt idx="7">
                  <c:v>12.5</c:v>
                </c:pt>
              </c:numCache>
            </c:numRef>
          </c:val>
          <c:smooth val="0"/>
        </c:ser>
        <c:ser>
          <c:idx val="1"/>
          <c:order val="1"/>
          <c:tx>
            <c:strRef>
              <c:f>'Figure 1-5a,1-5b'!$L$4</c:f>
              <c:strCache>
                <c:ptCount val="1"/>
                <c:pt idx="0">
                  <c:v>DK</c:v>
                </c:pt>
              </c:strCache>
            </c:strRef>
          </c:tx>
          <c:spPr>
            <a:ln w="22225" cap="rnd">
              <a:solidFill>
                <a:schemeClr val="accent2"/>
              </a:solidFill>
              <a:round/>
            </a:ln>
            <a:effectLst/>
          </c:spPr>
          <c:marker>
            <c:symbol val="square"/>
            <c:size val="6"/>
            <c:spPr>
              <a:solidFill>
                <a:schemeClr val="accent2"/>
              </a:solidFill>
              <a:ln w="9525">
                <a:solidFill>
                  <a:schemeClr val="accent2"/>
                </a:solidFill>
                <a:round/>
              </a:ln>
              <a:effectLst/>
            </c:spPr>
          </c:marker>
          <c:cat>
            <c:numRef>
              <c:f>'Figure 1-5a,1-5b'!$J$5:$J$13</c:f>
              <c:numCache>
                <c:formatCode>General</c:formatCode>
                <c:ptCount val="9"/>
                <c:pt idx="0">
                  <c:v>2005</c:v>
                </c:pt>
                <c:pt idx="1">
                  <c:v>2006</c:v>
                </c:pt>
                <c:pt idx="2">
                  <c:v>2007</c:v>
                </c:pt>
                <c:pt idx="3">
                  <c:v>2008</c:v>
                </c:pt>
                <c:pt idx="4">
                  <c:v>2009</c:v>
                </c:pt>
                <c:pt idx="5">
                  <c:v>2010</c:v>
                </c:pt>
                <c:pt idx="6">
                  <c:v>2011</c:v>
                </c:pt>
                <c:pt idx="7">
                  <c:v>2012</c:v>
                </c:pt>
                <c:pt idx="8">
                  <c:v>2013</c:v>
                </c:pt>
              </c:numCache>
            </c:numRef>
          </c:cat>
          <c:val>
            <c:numRef>
              <c:f>'Figure 1-5a,1-5b'!$L$5:$L$13</c:f>
              <c:numCache>
                <c:formatCode>General</c:formatCode>
                <c:ptCount val="9"/>
                <c:pt idx="0">
                  <c:v>11.5</c:v>
                </c:pt>
                <c:pt idx="1">
                  <c:v>11.3</c:v>
                </c:pt>
                <c:pt idx="2">
                  <c:v>11.2</c:v>
                </c:pt>
                <c:pt idx="3">
                  <c:v>11.7</c:v>
                </c:pt>
                <c:pt idx="4">
                  <c:v>12.2</c:v>
                </c:pt>
                <c:pt idx="5">
                  <c:v>13.3</c:v>
                </c:pt>
                <c:pt idx="6">
                  <c:v>13.6</c:v>
                </c:pt>
                <c:pt idx="7">
                  <c:v>13.8</c:v>
                </c:pt>
              </c:numCache>
            </c:numRef>
          </c:val>
          <c:smooth val="0"/>
        </c:ser>
        <c:ser>
          <c:idx val="2"/>
          <c:order val="2"/>
          <c:tx>
            <c:strRef>
              <c:f>'Figure 1-5a,1-5b'!$M$4</c:f>
              <c:strCache>
                <c:ptCount val="1"/>
                <c:pt idx="0">
                  <c:v>IT</c:v>
                </c:pt>
              </c:strCache>
            </c:strRef>
          </c:tx>
          <c:spPr>
            <a:ln w="22225" cap="rnd">
              <a:solidFill>
                <a:schemeClr val="accent3"/>
              </a:solidFill>
              <a:round/>
            </a:ln>
            <a:effectLst/>
          </c:spPr>
          <c:marker>
            <c:symbol val="triangle"/>
            <c:size val="6"/>
            <c:spPr>
              <a:solidFill>
                <a:schemeClr val="accent3"/>
              </a:solidFill>
              <a:ln w="9525">
                <a:solidFill>
                  <a:schemeClr val="accent3"/>
                </a:solidFill>
                <a:round/>
              </a:ln>
              <a:effectLst/>
            </c:spPr>
          </c:marker>
          <c:cat>
            <c:numRef>
              <c:f>'Figure 1-5a,1-5b'!$J$5:$J$13</c:f>
              <c:numCache>
                <c:formatCode>General</c:formatCode>
                <c:ptCount val="9"/>
                <c:pt idx="0">
                  <c:v>2005</c:v>
                </c:pt>
                <c:pt idx="1">
                  <c:v>2006</c:v>
                </c:pt>
                <c:pt idx="2">
                  <c:v>2007</c:v>
                </c:pt>
                <c:pt idx="3">
                  <c:v>2008</c:v>
                </c:pt>
                <c:pt idx="4">
                  <c:v>2009</c:v>
                </c:pt>
                <c:pt idx="5">
                  <c:v>2010</c:v>
                </c:pt>
                <c:pt idx="6">
                  <c:v>2011</c:v>
                </c:pt>
                <c:pt idx="7">
                  <c:v>2012</c:v>
                </c:pt>
                <c:pt idx="8">
                  <c:v>2013</c:v>
                </c:pt>
              </c:numCache>
            </c:numRef>
          </c:cat>
          <c:val>
            <c:numRef>
              <c:f>'Figure 1-5a,1-5b'!$M$5:$M$13</c:f>
              <c:numCache>
                <c:formatCode>General</c:formatCode>
                <c:ptCount val="9"/>
                <c:pt idx="0">
                  <c:v>16.100000000000001</c:v>
                </c:pt>
                <c:pt idx="1">
                  <c:v>17.5</c:v>
                </c:pt>
                <c:pt idx="2">
                  <c:v>17.5</c:v>
                </c:pt>
                <c:pt idx="3">
                  <c:v>16.2</c:v>
                </c:pt>
                <c:pt idx="4">
                  <c:v>16.3</c:v>
                </c:pt>
                <c:pt idx="5">
                  <c:v>17</c:v>
                </c:pt>
                <c:pt idx="6">
                  <c:v>18.8</c:v>
                </c:pt>
                <c:pt idx="7">
                  <c:v>18.7</c:v>
                </c:pt>
              </c:numCache>
            </c:numRef>
          </c:val>
          <c:smooth val="0"/>
        </c:ser>
        <c:ser>
          <c:idx val="3"/>
          <c:order val="3"/>
          <c:tx>
            <c:strRef>
              <c:f>'Figure 1-5a,1-5b'!$N$4</c:f>
              <c:strCache>
                <c:ptCount val="1"/>
                <c:pt idx="0">
                  <c:v>NL</c:v>
                </c:pt>
              </c:strCache>
            </c:strRef>
          </c:tx>
          <c:spPr>
            <a:ln w="22225" cap="rnd">
              <a:solidFill>
                <a:schemeClr val="accent4"/>
              </a:solidFill>
              <a:round/>
            </a:ln>
            <a:effectLst/>
          </c:spPr>
          <c:marker>
            <c:symbol val="x"/>
            <c:size val="6"/>
            <c:spPr>
              <a:noFill/>
              <a:ln w="9525">
                <a:solidFill>
                  <a:schemeClr val="accent4"/>
                </a:solidFill>
                <a:round/>
              </a:ln>
              <a:effectLst/>
            </c:spPr>
          </c:marker>
          <c:cat>
            <c:numRef>
              <c:f>'Figure 1-5a,1-5b'!$J$5:$J$13</c:f>
              <c:numCache>
                <c:formatCode>General</c:formatCode>
                <c:ptCount val="9"/>
                <c:pt idx="0">
                  <c:v>2005</c:v>
                </c:pt>
                <c:pt idx="1">
                  <c:v>2006</c:v>
                </c:pt>
                <c:pt idx="2">
                  <c:v>2007</c:v>
                </c:pt>
                <c:pt idx="3">
                  <c:v>2008</c:v>
                </c:pt>
                <c:pt idx="4">
                  <c:v>2009</c:v>
                </c:pt>
                <c:pt idx="5">
                  <c:v>2010</c:v>
                </c:pt>
                <c:pt idx="6">
                  <c:v>2011</c:v>
                </c:pt>
                <c:pt idx="7">
                  <c:v>2012</c:v>
                </c:pt>
                <c:pt idx="8">
                  <c:v>2013</c:v>
                </c:pt>
              </c:numCache>
            </c:numRef>
          </c:cat>
          <c:val>
            <c:numRef>
              <c:f>'Figure 1-5a,1-5b'!$N$5:$N$13</c:f>
              <c:numCache>
                <c:formatCode>General</c:formatCode>
                <c:ptCount val="9"/>
                <c:pt idx="0">
                  <c:v>10.1</c:v>
                </c:pt>
                <c:pt idx="1">
                  <c:v>9.5</c:v>
                </c:pt>
                <c:pt idx="2">
                  <c:v>9.1</c:v>
                </c:pt>
                <c:pt idx="3">
                  <c:v>10</c:v>
                </c:pt>
                <c:pt idx="4">
                  <c:v>10.4</c:v>
                </c:pt>
                <c:pt idx="5">
                  <c:v>9.9</c:v>
                </c:pt>
                <c:pt idx="6">
                  <c:v>10.6</c:v>
                </c:pt>
                <c:pt idx="7">
                  <c:v>10</c:v>
                </c:pt>
              </c:numCache>
            </c:numRef>
          </c:val>
          <c:smooth val="0"/>
        </c:ser>
        <c:ser>
          <c:idx val="4"/>
          <c:order val="4"/>
          <c:tx>
            <c:strRef>
              <c:f>'Figure 1-5a,1-5b'!$O$4</c:f>
              <c:strCache>
                <c:ptCount val="1"/>
                <c:pt idx="0">
                  <c:v>SE</c:v>
                </c:pt>
              </c:strCache>
            </c:strRef>
          </c:tx>
          <c:spPr>
            <a:ln w="22225" cap="rnd">
              <a:solidFill>
                <a:schemeClr val="accent5"/>
              </a:solidFill>
              <a:round/>
            </a:ln>
            <a:effectLst/>
          </c:spPr>
          <c:marker>
            <c:symbol val="star"/>
            <c:size val="6"/>
            <c:spPr>
              <a:noFill/>
              <a:ln w="9525">
                <a:solidFill>
                  <a:schemeClr val="accent5"/>
                </a:solidFill>
                <a:round/>
              </a:ln>
              <a:effectLst/>
            </c:spPr>
          </c:marker>
          <c:cat>
            <c:numRef>
              <c:f>'Figure 1-5a,1-5b'!$J$5:$J$13</c:f>
              <c:numCache>
                <c:formatCode>General</c:formatCode>
                <c:ptCount val="9"/>
                <c:pt idx="0">
                  <c:v>2005</c:v>
                </c:pt>
                <c:pt idx="1">
                  <c:v>2006</c:v>
                </c:pt>
                <c:pt idx="2">
                  <c:v>2007</c:v>
                </c:pt>
                <c:pt idx="3">
                  <c:v>2008</c:v>
                </c:pt>
                <c:pt idx="4">
                  <c:v>2009</c:v>
                </c:pt>
                <c:pt idx="5">
                  <c:v>2010</c:v>
                </c:pt>
                <c:pt idx="6">
                  <c:v>2011</c:v>
                </c:pt>
                <c:pt idx="7">
                  <c:v>2012</c:v>
                </c:pt>
                <c:pt idx="8">
                  <c:v>2013</c:v>
                </c:pt>
              </c:numCache>
            </c:numRef>
          </c:cat>
          <c:val>
            <c:numRef>
              <c:f>'Figure 1-5a,1-5b'!$O$5:$O$13</c:f>
              <c:numCache>
                <c:formatCode>General</c:formatCode>
                <c:ptCount val="9"/>
                <c:pt idx="0">
                  <c:v>8.9</c:v>
                </c:pt>
                <c:pt idx="1">
                  <c:v>11.2</c:v>
                </c:pt>
                <c:pt idx="2">
                  <c:v>9.9</c:v>
                </c:pt>
                <c:pt idx="3">
                  <c:v>11.1</c:v>
                </c:pt>
                <c:pt idx="4">
                  <c:v>11.7</c:v>
                </c:pt>
                <c:pt idx="5">
                  <c:v>11.8</c:v>
                </c:pt>
                <c:pt idx="6">
                  <c:v>12.6</c:v>
                </c:pt>
                <c:pt idx="7" formatCode="#,#00">
                  <c:v>13.1</c:v>
                </c:pt>
              </c:numCache>
            </c:numRef>
          </c:val>
          <c:smooth val="0"/>
        </c:ser>
        <c:ser>
          <c:idx val="5"/>
          <c:order val="5"/>
          <c:tx>
            <c:strRef>
              <c:f>'Figure 1-5a,1-5b'!$P$4</c:f>
              <c:strCache>
                <c:ptCount val="1"/>
                <c:pt idx="0">
                  <c:v>HU</c:v>
                </c:pt>
              </c:strCache>
            </c:strRef>
          </c:tx>
          <c:spPr>
            <a:ln w="22225" cap="rnd">
              <a:solidFill>
                <a:schemeClr val="accent6"/>
              </a:solidFill>
              <a:round/>
            </a:ln>
            <a:effectLst/>
          </c:spPr>
          <c:marker>
            <c:symbol val="circle"/>
            <c:size val="6"/>
            <c:spPr>
              <a:solidFill>
                <a:schemeClr val="accent6"/>
              </a:solidFill>
              <a:ln w="9525">
                <a:solidFill>
                  <a:schemeClr val="accent6"/>
                </a:solidFill>
                <a:round/>
              </a:ln>
              <a:effectLst/>
            </c:spPr>
          </c:marker>
          <c:cat>
            <c:numRef>
              <c:f>'Figure 1-5a,1-5b'!$J$5:$J$13</c:f>
              <c:numCache>
                <c:formatCode>General</c:formatCode>
                <c:ptCount val="9"/>
                <c:pt idx="0">
                  <c:v>2005</c:v>
                </c:pt>
                <c:pt idx="1">
                  <c:v>2006</c:v>
                </c:pt>
                <c:pt idx="2">
                  <c:v>2007</c:v>
                </c:pt>
                <c:pt idx="3">
                  <c:v>2008</c:v>
                </c:pt>
                <c:pt idx="4">
                  <c:v>2009</c:v>
                </c:pt>
                <c:pt idx="5">
                  <c:v>2010</c:v>
                </c:pt>
                <c:pt idx="6">
                  <c:v>2011</c:v>
                </c:pt>
                <c:pt idx="7">
                  <c:v>2012</c:v>
                </c:pt>
                <c:pt idx="8">
                  <c:v>2013</c:v>
                </c:pt>
              </c:numCache>
            </c:numRef>
          </c:cat>
          <c:val>
            <c:numRef>
              <c:f>'Figure 1-5a,1-5b'!$P$5:$P$13</c:f>
              <c:numCache>
                <c:formatCode>General</c:formatCode>
                <c:ptCount val="9"/>
                <c:pt idx="0">
                  <c:v>13.7</c:v>
                </c:pt>
                <c:pt idx="1">
                  <c:v>14.8</c:v>
                </c:pt>
                <c:pt idx="2">
                  <c:v>11.8</c:v>
                </c:pt>
                <c:pt idx="3">
                  <c:v>12.3</c:v>
                </c:pt>
                <c:pt idx="4">
                  <c:v>12.2</c:v>
                </c:pt>
                <c:pt idx="5">
                  <c:v>12.1</c:v>
                </c:pt>
                <c:pt idx="6">
                  <c:v>13.7</c:v>
                </c:pt>
                <c:pt idx="7">
                  <c:v>13.6</c:v>
                </c:pt>
              </c:numCache>
            </c:numRef>
          </c:val>
          <c:smooth val="0"/>
        </c:ser>
        <c:ser>
          <c:idx val="6"/>
          <c:order val="6"/>
          <c:tx>
            <c:strRef>
              <c:f>'Figure 1-5a,1-5b'!$Q$4</c:f>
              <c:strCache>
                <c:ptCount val="1"/>
                <c:pt idx="0">
                  <c:v>FI</c:v>
                </c:pt>
              </c:strCache>
            </c:strRef>
          </c:tx>
          <c:spPr>
            <a:ln w="22225" cap="rnd">
              <a:solidFill>
                <a:schemeClr val="accent1">
                  <a:lumMod val="60000"/>
                </a:schemeClr>
              </a:solidFill>
              <a:round/>
            </a:ln>
            <a:effectLst/>
          </c:spPr>
          <c:marker>
            <c:symbol val="plus"/>
            <c:size val="6"/>
            <c:spPr>
              <a:noFill/>
              <a:ln w="9525">
                <a:solidFill>
                  <a:schemeClr val="accent1">
                    <a:lumMod val="60000"/>
                  </a:schemeClr>
                </a:solidFill>
                <a:round/>
              </a:ln>
              <a:effectLst/>
            </c:spPr>
          </c:marker>
          <c:cat>
            <c:numRef>
              <c:f>'Figure 1-5a,1-5b'!$J$5:$J$13</c:f>
              <c:numCache>
                <c:formatCode>General</c:formatCode>
                <c:ptCount val="9"/>
                <c:pt idx="0">
                  <c:v>2005</c:v>
                </c:pt>
                <c:pt idx="1">
                  <c:v>2006</c:v>
                </c:pt>
                <c:pt idx="2">
                  <c:v>2007</c:v>
                </c:pt>
                <c:pt idx="3">
                  <c:v>2008</c:v>
                </c:pt>
                <c:pt idx="4">
                  <c:v>2009</c:v>
                </c:pt>
                <c:pt idx="5">
                  <c:v>2010</c:v>
                </c:pt>
                <c:pt idx="6">
                  <c:v>2011</c:v>
                </c:pt>
                <c:pt idx="7">
                  <c:v>2012</c:v>
                </c:pt>
                <c:pt idx="8">
                  <c:v>2013</c:v>
                </c:pt>
              </c:numCache>
            </c:numRef>
          </c:cat>
          <c:val>
            <c:numRef>
              <c:f>'Figure 1-5a,1-5b'!$Q$5:$Q$13</c:f>
              <c:numCache>
                <c:formatCode>General</c:formatCode>
                <c:ptCount val="9"/>
                <c:pt idx="0">
                  <c:v>10.4</c:v>
                </c:pt>
                <c:pt idx="1">
                  <c:v>11</c:v>
                </c:pt>
                <c:pt idx="2">
                  <c:v>11.3</c:v>
                </c:pt>
                <c:pt idx="3">
                  <c:v>11.7</c:v>
                </c:pt>
                <c:pt idx="4">
                  <c:v>11.9</c:v>
                </c:pt>
                <c:pt idx="5">
                  <c:v>12.3</c:v>
                </c:pt>
                <c:pt idx="6">
                  <c:v>12.8</c:v>
                </c:pt>
                <c:pt idx="7">
                  <c:v>12.3</c:v>
                </c:pt>
              </c:numCache>
            </c:numRef>
          </c:val>
          <c:smooth val="0"/>
        </c:ser>
        <c:dLbls>
          <c:showLegendKey val="0"/>
          <c:showVal val="0"/>
          <c:showCatName val="0"/>
          <c:showSerName val="0"/>
          <c:showPercent val="0"/>
          <c:showBubbleSize val="0"/>
        </c:dLbls>
        <c:marker val="1"/>
        <c:smooth val="0"/>
        <c:axId val="149584896"/>
        <c:axId val="149603456"/>
      </c:lineChart>
      <c:catAx>
        <c:axId val="149584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1" i="0" u="none" strike="noStrike" kern="1200" cap="all" spc="120" normalizeH="0" baseline="0">
                <a:solidFill>
                  <a:schemeClr val="tx1">
                    <a:lumMod val="65000"/>
                    <a:lumOff val="35000"/>
                  </a:schemeClr>
                </a:solidFill>
                <a:latin typeface="+mn-lt"/>
                <a:ea typeface="+mn-ea"/>
                <a:cs typeface="+mn-cs"/>
              </a:defRPr>
            </a:pPr>
            <a:endParaRPr lang="sk-SK"/>
          </a:p>
        </c:txPr>
        <c:crossAx val="149603456"/>
        <c:crosses val="autoZero"/>
        <c:auto val="1"/>
        <c:lblAlgn val="ctr"/>
        <c:lblOffset val="100"/>
        <c:noMultiLvlLbl val="0"/>
      </c:catAx>
      <c:valAx>
        <c:axId val="149603456"/>
        <c:scaling>
          <c:orientation val="minMax"/>
          <c:max val="25"/>
          <c:min val="5"/>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sk-SK"/>
          </a:p>
        </c:txPr>
        <c:crossAx val="149584896"/>
        <c:crosses val="autoZero"/>
        <c:crossBetween val="between"/>
        <c:majorUnit val="2"/>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sk-SK"/>
        </a:p>
      </c:txPr>
    </c:legend>
    <c:plotVisOnly val="1"/>
    <c:dispBlanksAs val="gap"/>
    <c:showDLblsOverMax val="0"/>
  </c:chart>
  <c:spPr>
    <a:solidFill>
      <a:schemeClr val="lt1"/>
    </a:solidFill>
    <a:ln w="9525" cap="flat" cmpd="sng" algn="ctr">
      <a:solidFill>
        <a:schemeClr val="tx1">
          <a:lumMod val="15000"/>
          <a:lumOff val="85000"/>
        </a:schemeClr>
      </a:solidFill>
      <a:round/>
    </a:ln>
    <a:effectLst/>
  </c:spPr>
  <c:txPr>
    <a:bodyPr/>
    <a:lstStyle/>
    <a:p>
      <a:pPr>
        <a:defRPr/>
      </a:pPr>
      <a:endParaRPr lang="sk-SK"/>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sk-SK"/>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'Figure 1-5a,1-5b'!$T$18</c:f>
              <c:strCache>
                <c:ptCount val="1"/>
                <c:pt idx="0">
                  <c:v>EE</c:v>
                </c:pt>
              </c:strCache>
            </c:strRef>
          </c:tx>
          <c:spPr>
            <a:ln w="22225" cap="rnd">
              <a:solidFill>
                <a:schemeClr val="accent1"/>
              </a:solidFill>
              <a:round/>
            </a:ln>
            <a:effectLst/>
          </c:spPr>
          <c:marker>
            <c:symbol val="diamond"/>
            <c:size val="6"/>
            <c:spPr>
              <a:solidFill>
                <a:schemeClr val="accent1"/>
              </a:solidFill>
              <a:ln w="9525">
                <a:solidFill>
                  <a:schemeClr val="accent1"/>
                </a:solidFill>
                <a:round/>
              </a:ln>
              <a:effectLst/>
            </c:spPr>
          </c:marker>
          <c:cat>
            <c:strRef>
              <c:f>'Figure 1-5a,1-5b'!$S$19:$S$27</c:f>
              <c:strCache>
                <c:ptCount val="9"/>
                <c:pt idx="0">
                  <c:v>2005</c:v>
                </c:pt>
                <c:pt idx="1">
                  <c:v>2006</c:v>
                </c:pt>
                <c:pt idx="2">
                  <c:v>2007</c:v>
                </c:pt>
                <c:pt idx="3">
                  <c:v>2008</c:v>
                </c:pt>
                <c:pt idx="4">
                  <c:v>2009</c:v>
                </c:pt>
                <c:pt idx="5">
                  <c:v>2010</c:v>
                </c:pt>
                <c:pt idx="6">
                  <c:v>2011</c:v>
                </c:pt>
                <c:pt idx="7">
                  <c:v>2012</c:v>
                </c:pt>
                <c:pt idx="8">
                  <c:v>2013</c:v>
                </c:pt>
              </c:strCache>
            </c:strRef>
          </c:cat>
          <c:val>
            <c:numRef>
              <c:f>'Figure 1-5a,1-5b'!$T$19:$T$27</c:f>
              <c:numCache>
                <c:formatCode>General</c:formatCode>
                <c:ptCount val="9"/>
                <c:pt idx="0">
                  <c:v>72</c:v>
                </c:pt>
                <c:pt idx="1">
                  <c:v>75.900000000000006</c:v>
                </c:pt>
                <c:pt idx="2">
                  <c:v>76.900000000000006</c:v>
                </c:pt>
                <c:pt idx="3">
                  <c:v>77.099999999999994</c:v>
                </c:pt>
                <c:pt idx="4">
                  <c:v>70</c:v>
                </c:pt>
                <c:pt idx="5">
                  <c:v>66.8</c:v>
                </c:pt>
                <c:pt idx="6">
                  <c:v>70.599999999999994</c:v>
                </c:pt>
                <c:pt idx="7">
                  <c:v>72.2</c:v>
                </c:pt>
                <c:pt idx="8">
                  <c:v>73.3</c:v>
                </c:pt>
              </c:numCache>
            </c:numRef>
          </c:val>
          <c:smooth val="0"/>
        </c:ser>
        <c:ser>
          <c:idx val="1"/>
          <c:order val="1"/>
          <c:tx>
            <c:strRef>
              <c:f>'Figure 1-5a,1-5b'!$U$18</c:f>
              <c:strCache>
                <c:ptCount val="1"/>
                <c:pt idx="0">
                  <c:v>LV</c:v>
                </c:pt>
              </c:strCache>
            </c:strRef>
          </c:tx>
          <c:spPr>
            <a:ln w="22225" cap="rnd">
              <a:solidFill>
                <a:schemeClr val="accent2"/>
              </a:solidFill>
              <a:round/>
            </a:ln>
            <a:effectLst/>
          </c:spPr>
          <c:marker>
            <c:symbol val="square"/>
            <c:size val="6"/>
            <c:spPr>
              <a:solidFill>
                <a:schemeClr val="accent2"/>
              </a:solidFill>
              <a:ln w="9525">
                <a:solidFill>
                  <a:schemeClr val="accent2"/>
                </a:solidFill>
                <a:round/>
              </a:ln>
              <a:effectLst/>
            </c:spPr>
          </c:marker>
          <c:cat>
            <c:strRef>
              <c:f>'Figure 1-5a,1-5b'!$S$19:$S$27</c:f>
              <c:strCache>
                <c:ptCount val="9"/>
                <c:pt idx="0">
                  <c:v>2005</c:v>
                </c:pt>
                <c:pt idx="1">
                  <c:v>2006</c:v>
                </c:pt>
                <c:pt idx="2">
                  <c:v>2007</c:v>
                </c:pt>
                <c:pt idx="3">
                  <c:v>2008</c:v>
                </c:pt>
                <c:pt idx="4">
                  <c:v>2009</c:v>
                </c:pt>
                <c:pt idx="5">
                  <c:v>2010</c:v>
                </c:pt>
                <c:pt idx="6">
                  <c:v>2011</c:v>
                </c:pt>
                <c:pt idx="7">
                  <c:v>2012</c:v>
                </c:pt>
                <c:pt idx="8">
                  <c:v>2013</c:v>
                </c:pt>
              </c:strCache>
            </c:strRef>
          </c:cat>
          <c:val>
            <c:numRef>
              <c:f>'Figure 1-5a,1-5b'!$U$19:$U$27</c:f>
              <c:numCache>
                <c:formatCode>General</c:formatCode>
                <c:ptCount val="9"/>
                <c:pt idx="0">
                  <c:v>70.3</c:v>
                </c:pt>
                <c:pt idx="1">
                  <c:v>73.5</c:v>
                </c:pt>
                <c:pt idx="2">
                  <c:v>75.2</c:v>
                </c:pt>
                <c:pt idx="3">
                  <c:v>75.400000000000006</c:v>
                </c:pt>
                <c:pt idx="4">
                  <c:v>66.599999999999994</c:v>
                </c:pt>
                <c:pt idx="5">
                  <c:v>64.3</c:v>
                </c:pt>
                <c:pt idx="6">
                  <c:v>66.3</c:v>
                </c:pt>
                <c:pt idx="7">
                  <c:v>68.099999999999994</c:v>
                </c:pt>
                <c:pt idx="8">
                  <c:v>69.7</c:v>
                </c:pt>
              </c:numCache>
            </c:numRef>
          </c:val>
          <c:smooth val="0"/>
        </c:ser>
        <c:ser>
          <c:idx val="2"/>
          <c:order val="2"/>
          <c:tx>
            <c:strRef>
              <c:f>'Figure 1-5a,1-5b'!$V$18</c:f>
              <c:strCache>
                <c:ptCount val="1"/>
                <c:pt idx="0">
                  <c:v>LT</c:v>
                </c:pt>
              </c:strCache>
            </c:strRef>
          </c:tx>
          <c:spPr>
            <a:ln w="22225" cap="rnd">
              <a:solidFill>
                <a:schemeClr val="accent3"/>
              </a:solidFill>
              <a:round/>
            </a:ln>
            <a:effectLst/>
          </c:spPr>
          <c:marker>
            <c:symbol val="triangle"/>
            <c:size val="6"/>
            <c:spPr>
              <a:solidFill>
                <a:schemeClr val="accent3"/>
              </a:solidFill>
              <a:ln w="9525">
                <a:solidFill>
                  <a:schemeClr val="accent3"/>
                </a:solidFill>
                <a:round/>
              </a:ln>
              <a:effectLst/>
            </c:spPr>
          </c:marker>
          <c:cat>
            <c:strRef>
              <c:f>'Figure 1-5a,1-5b'!$S$19:$S$27</c:f>
              <c:strCache>
                <c:ptCount val="9"/>
                <c:pt idx="0">
                  <c:v>2005</c:v>
                </c:pt>
                <c:pt idx="1">
                  <c:v>2006</c:v>
                </c:pt>
                <c:pt idx="2">
                  <c:v>2007</c:v>
                </c:pt>
                <c:pt idx="3">
                  <c:v>2008</c:v>
                </c:pt>
                <c:pt idx="4">
                  <c:v>2009</c:v>
                </c:pt>
                <c:pt idx="5">
                  <c:v>2010</c:v>
                </c:pt>
                <c:pt idx="6">
                  <c:v>2011</c:v>
                </c:pt>
                <c:pt idx="7">
                  <c:v>2012</c:v>
                </c:pt>
                <c:pt idx="8">
                  <c:v>2013</c:v>
                </c:pt>
              </c:strCache>
            </c:strRef>
          </c:cat>
          <c:val>
            <c:numRef>
              <c:f>'Figure 1-5a,1-5b'!$V$19:$V$27</c:f>
              <c:numCache>
                <c:formatCode>General</c:formatCode>
                <c:ptCount val="9"/>
                <c:pt idx="0">
                  <c:v>70.7</c:v>
                </c:pt>
                <c:pt idx="1">
                  <c:v>71.3</c:v>
                </c:pt>
                <c:pt idx="2">
                  <c:v>72.7</c:v>
                </c:pt>
                <c:pt idx="3">
                  <c:v>72</c:v>
                </c:pt>
                <c:pt idx="4">
                  <c:v>67</c:v>
                </c:pt>
                <c:pt idx="5">
                  <c:v>64.3</c:v>
                </c:pt>
                <c:pt idx="6">
                  <c:v>66.900000000000006</c:v>
                </c:pt>
                <c:pt idx="7">
                  <c:v>68.5</c:v>
                </c:pt>
                <c:pt idx="8">
                  <c:v>69.900000000000006</c:v>
                </c:pt>
              </c:numCache>
            </c:numRef>
          </c:val>
          <c:smooth val="0"/>
        </c:ser>
        <c:dLbls>
          <c:showLegendKey val="0"/>
          <c:showVal val="0"/>
          <c:showCatName val="0"/>
          <c:showSerName val="0"/>
          <c:showPercent val="0"/>
          <c:showBubbleSize val="0"/>
        </c:dLbls>
        <c:marker val="1"/>
        <c:smooth val="0"/>
        <c:axId val="38689792"/>
        <c:axId val="38691968"/>
      </c:lineChart>
      <c:catAx>
        <c:axId val="386897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1" i="0" u="none" strike="noStrike" kern="1200" cap="all" spc="120" normalizeH="0" baseline="0">
                <a:solidFill>
                  <a:schemeClr val="tx1">
                    <a:lumMod val="65000"/>
                    <a:lumOff val="35000"/>
                  </a:schemeClr>
                </a:solidFill>
                <a:latin typeface="+mn-lt"/>
                <a:ea typeface="+mn-ea"/>
                <a:cs typeface="+mn-cs"/>
              </a:defRPr>
            </a:pPr>
            <a:endParaRPr lang="sk-SK"/>
          </a:p>
        </c:txPr>
        <c:crossAx val="38691968"/>
        <c:crosses val="autoZero"/>
        <c:auto val="1"/>
        <c:lblAlgn val="ctr"/>
        <c:lblOffset val="100"/>
        <c:noMultiLvlLbl val="0"/>
      </c:catAx>
      <c:valAx>
        <c:axId val="38691968"/>
        <c:scaling>
          <c:orientation val="minMax"/>
          <c:max val="90"/>
          <c:min val="5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sk-SK"/>
          </a:p>
        </c:txPr>
        <c:crossAx val="386897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sk-SK"/>
        </a:p>
      </c:txPr>
    </c:legend>
    <c:plotVisOnly val="1"/>
    <c:dispBlanksAs val="gap"/>
    <c:showDLblsOverMax val="0"/>
  </c:chart>
  <c:spPr>
    <a:solidFill>
      <a:schemeClr val="lt1"/>
    </a:solidFill>
    <a:ln w="9525" cap="flat" cmpd="sng" algn="ctr">
      <a:solidFill>
        <a:schemeClr val="tx1">
          <a:lumMod val="15000"/>
          <a:lumOff val="85000"/>
        </a:schemeClr>
      </a:solidFill>
      <a:round/>
    </a:ln>
    <a:effectLst/>
  </c:spPr>
  <c:txPr>
    <a:bodyPr/>
    <a:lstStyle/>
    <a:p>
      <a:pPr>
        <a:defRPr/>
      </a:pPr>
      <a:endParaRPr lang="sk-SK"/>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sk-SK"/>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'Figure 1-5a,1-5b'!$T$4</c:f>
              <c:strCache>
                <c:ptCount val="1"/>
                <c:pt idx="0">
                  <c:v>EE</c:v>
                </c:pt>
              </c:strCache>
            </c:strRef>
          </c:tx>
          <c:spPr>
            <a:ln w="22225" cap="rnd">
              <a:solidFill>
                <a:schemeClr val="accent1"/>
              </a:solidFill>
              <a:round/>
            </a:ln>
            <a:effectLst/>
          </c:spPr>
          <c:marker>
            <c:symbol val="diamond"/>
            <c:size val="6"/>
            <c:spPr>
              <a:solidFill>
                <a:schemeClr val="accent1"/>
              </a:solidFill>
              <a:ln w="9525">
                <a:solidFill>
                  <a:schemeClr val="accent1"/>
                </a:solidFill>
                <a:round/>
              </a:ln>
              <a:effectLst/>
            </c:spPr>
          </c:marker>
          <c:cat>
            <c:numRef>
              <c:f>'Figure 1-5a,1-5b'!$S$5:$S$13</c:f>
              <c:numCache>
                <c:formatCode>General</c:formatCode>
                <c:ptCount val="9"/>
                <c:pt idx="0">
                  <c:v>2005</c:v>
                </c:pt>
                <c:pt idx="1">
                  <c:v>2006</c:v>
                </c:pt>
                <c:pt idx="2">
                  <c:v>2007</c:v>
                </c:pt>
                <c:pt idx="3">
                  <c:v>2008</c:v>
                </c:pt>
                <c:pt idx="4">
                  <c:v>2009</c:v>
                </c:pt>
                <c:pt idx="5">
                  <c:v>2010</c:v>
                </c:pt>
                <c:pt idx="6">
                  <c:v>2011</c:v>
                </c:pt>
                <c:pt idx="7">
                  <c:v>2012</c:v>
                </c:pt>
                <c:pt idx="8">
                  <c:v>2013</c:v>
                </c:pt>
              </c:numCache>
            </c:numRef>
          </c:cat>
          <c:val>
            <c:numRef>
              <c:f>'Figure 1-5a,1-5b'!$T$5:$T$13</c:f>
              <c:numCache>
                <c:formatCode>General</c:formatCode>
                <c:ptCount val="9"/>
                <c:pt idx="0">
                  <c:v>16.2</c:v>
                </c:pt>
                <c:pt idx="1">
                  <c:v>15.2</c:v>
                </c:pt>
                <c:pt idx="2">
                  <c:v>15.4</c:v>
                </c:pt>
                <c:pt idx="3">
                  <c:v>13.9</c:v>
                </c:pt>
                <c:pt idx="4">
                  <c:v>14.9</c:v>
                </c:pt>
                <c:pt idx="5">
                  <c:v>15.3</c:v>
                </c:pt>
                <c:pt idx="6">
                  <c:v>18.3</c:v>
                </c:pt>
                <c:pt idx="7">
                  <c:v>17.399999999999999</c:v>
                </c:pt>
              </c:numCache>
            </c:numRef>
          </c:val>
          <c:smooth val="0"/>
        </c:ser>
        <c:ser>
          <c:idx val="1"/>
          <c:order val="1"/>
          <c:tx>
            <c:strRef>
              <c:f>'Figure 1-5a,1-5b'!$U$4</c:f>
              <c:strCache>
                <c:ptCount val="1"/>
                <c:pt idx="0">
                  <c:v>LV</c:v>
                </c:pt>
              </c:strCache>
            </c:strRef>
          </c:tx>
          <c:spPr>
            <a:ln w="22225" cap="rnd">
              <a:solidFill>
                <a:schemeClr val="accent2"/>
              </a:solidFill>
              <a:round/>
            </a:ln>
            <a:effectLst/>
          </c:spPr>
          <c:marker>
            <c:symbol val="square"/>
            <c:size val="6"/>
            <c:spPr>
              <a:solidFill>
                <a:schemeClr val="accent2"/>
              </a:solidFill>
              <a:ln w="9525">
                <a:solidFill>
                  <a:schemeClr val="accent2"/>
                </a:solidFill>
                <a:round/>
              </a:ln>
              <a:effectLst/>
            </c:spPr>
          </c:marker>
          <c:cat>
            <c:numRef>
              <c:f>'Figure 1-5a,1-5b'!$S$5:$S$13</c:f>
              <c:numCache>
                <c:formatCode>General</c:formatCode>
                <c:ptCount val="9"/>
                <c:pt idx="0">
                  <c:v>2005</c:v>
                </c:pt>
                <c:pt idx="1">
                  <c:v>2006</c:v>
                </c:pt>
                <c:pt idx="2">
                  <c:v>2007</c:v>
                </c:pt>
                <c:pt idx="3">
                  <c:v>2008</c:v>
                </c:pt>
                <c:pt idx="4">
                  <c:v>2009</c:v>
                </c:pt>
                <c:pt idx="5">
                  <c:v>2010</c:v>
                </c:pt>
                <c:pt idx="6">
                  <c:v>2011</c:v>
                </c:pt>
                <c:pt idx="7">
                  <c:v>2012</c:v>
                </c:pt>
                <c:pt idx="8">
                  <c:v>2013</c:v>
                </c:pt>
              </c:numCache>
            </c:numRef>
          </c:cat>
          <c:val>
            <c:numRef>
              <c:f>'Figure 1-5a,1-5b'!$U$5:$U$13</c:f>
              <c:numCache>
                <c:formatCode>General</c:formatCode>
                <c:ptCount val="9"/>
                <c:pt idx="0">
                  <c:v>17.7</c:v>
                </c:pt>
                <c:pt idx="1">
                  <c:v>19.3</c:v>
                </c:pt>
                <c:pt idx="2">
                  <c:v>17.3</c:v>
                </c:pt>
                <c:pt idx="3">
                  <c:v>18.5</c:v>
                </c:pt>
                <c:pt idx="4">
                  <c:v>19.3</c:v>
                </c:pt>
                <c:pt idx="5">
                  <c:v>19.8</c:v>
                </c:pt>
                <c:pt idx="6">
                  <c:v>20.399999999999999</c:v>
                </c:pt>
                <c:pt idx="7">
                  <c:v>19.2</c:v>
                </c:pt>
              </c:numCache>
            </c:numRef>
          </c:val>
          <c:smooth val="0"/>
        </c:ser>
        <c:ser>
          <c:idx val="2"/>
          <c:order val="2"/>
          <c:tx>
            <c:strRef>
              <c:f>'Figure 1-5a,1-5b'!$V$4</c:f>
              <c:strCache>
                <c:ptCount val="1"/>
                <c:pt idx="0">
                  <c:v>LT</c:v>
                </c:pt>
              </c:strCache>
            </c:strRef>
          </c:tx>
          <c:spPr>
            <a:ln w="22225" cap="rnd">
              <a:solidFill>
                <a:schemeClr val="accent3"/>
              </a:solidFill>
              <a:round/>
            </a:ln>
            <a:effectLst/>
          </c:spPr>
          <c:marker>
            <c:symbol val="triangle"/>
            <c:size val="6"/>
            <c:spPr>
              <a:solidFill>
                <a:schemeClr val="accent3"/>
              </a:solidFill>
              <a:ln w="9525">
                <a:solidFill>
                  <a:schemeClr val="accent3"/>
                </a:solidFill>
                <a:round/>
              </a:ln>
              <a:effectLst/>
            </c:spPr>
          </c:marker>
          <c:cat>
            <c:numRef>
              <c:f>'Figure 1-5a,1-5b'!$S$5:$S$13</c:f>
              <c:numCache>
                <c:formatCode>General</c:formatCode>
                <c:ptCount val="9"/>
                <c:pt idx="0">
                  <c:v>2005</c:v>
                </c:pt>
                <c:pt idx="1">
                  <c:v>2006</c:v>
                </c:pt>
                <c:pt idx="2">
                  <c:v>2007</c:v>
                </c:pt>
                <c:pt idx="3">
                  <c:v>2008</c:v>
                </c:pt>
                <c:pt idx="4">
                  <c:v>2009</c:v>
                </c:pt>
                <c:pt idx="5">
                  <c:v>2010</c:v>
                </c:pt>
                <c:pt idx="6">
                  <c:v>2011</c:v>
                </c:pt>
                <c:pt idx="7">
                  <c:v>2012</c:v>
                </c:pt>
                <c:pt idx="8">
                  <c:v>2013</c:v>
                </c:pt>
              </c:numCache>
            </c:numRef>
          </c:cat>
          <c:val>
            <c:numRef>
              <c:f>'Figure 1-5a,1-5b'!$V$5:$V$13</c:f>
              <c:numCache>
                <c:formatCode>General</c:formatCode>
                <c:ptCount val="9"/>
                <c:pt idx="0">
                  <c:v>18.600000000000001</c:v>
                </c:pt>
                <c:pt idx="1">
                  <c:v>17.600000000000001</c:v>
                </c:pt>
                <c:pt idx="2">
                  <c:v>14.8</c:v>
                </c:pt>
                <c:pt idx="3">
                  <c:v>16</c:v>
                </c:pt>
                <c:pt idx="4">
                  <c:v>17.8</c:v>
                </c:pt>
                <c:pt idx="5">
                  <c:v>21.8</c:v>
                </c:pt>
                <c:pt idx="6">
                  <c:v>19.899999999999999</c:v>
                </c:pt>
                <c:pt idx="7">
                  <c:v>16.8</c:v>
                </c:pt>
              </c:numCache>
            </c:numRef>
          </c:val>
          <c:smooth val="0"/>
        </c:ser>
        <c:dLbls>
          <c:showLegendKey val="0"/>
          <c:showVal val="0"/>
          <c:showCatName val="0"/>
          <c:showSerName val="0"/>
          <c:showPercent val="0"/>
          <c:showBubbleSize val="0"/>
        </c:dLbls>
        <c:marker val="1"/>
        <c:smooth val="0"/>
        <c:axId val="154433408"/>
        <c:axId val="154447872"/>
      </c:lineChart>
      <c:catAx>
        <c:axId val="154433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1" i="0" u="none" strike="noStrike" kern="1200" cap="all" spc="120" normalizeH="0" baseline="0">
                <a:solidFill>
                  <a:schemeClr val="tx1">
                    <a:lumMod val="65000"/>
                    <a:lumOff val="35000"/>
                  </a:schemeClr>
                </a:solidFill>
                <a:latin typeface="+mn-lt"/>
                <a:ea typeface="+mn-ea"/>
                <a:cs typeface="+mn-cs"/>
              </a:defRPr>
            </a:pPr>
            <a:endParaRPr lang="sk-SK"/>
          </a:p>
        </c:txPr>
        <c:crossAx val="154447872"/>
        <c:crosses val="autoZero"/>
        <c:auto val="1"/>
        <c:lblAlgn val="ctr"/>
        <c:lblOffset val="100"/>
        <c:noMultiLvlLbl val="0"/>
      </c:catAx>
      <c:valAx>
        <c:axId val="154447872"/>
        <c:scaling>
          <c:orientation val="minMax"/>
          <c:max val="25"/>
          <c:min val="5"/>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sk-SK"/>
          </a:p>
        </c:txPr>
        <c:crossAx val="1544334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sk-SK"/>
        </a:p>
      </c:txPr>
    </c:legend>
    <c:plotVisOnly val="1"/>
    <c:dispBlanksAs val="gap"/>
    <c:showDLblsOverMax val="0"/>
  </c:chart>
  <c:spPr>
    <a:solidFill>
      <a:schemeClr val="lt1"/>
    </a:solidFill>
    <a:ln w="9525" cap="flat" cmpd="sng" algn="ctr">
      <a:solidFill>
        <a:schemeClr val="tx1">
          <a:lumMod val="15000"/>
          <a:lumOff val="85000"/>
        </a:schemeClr>
      </a:solidFill>
      <a:round/>
    </a:ln>
    <a:effectLst/>
  </c:spPr>
  <c:txPr>
    <a:bodyPr/>
    <a:lstStyle/>
    <a:p>
      <a:pPr>
        <a:defRPr/>
      </a:pPr>
      <a:endParaRPr lang="sk-SK"/>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sk-SK"/>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'Figure 1-5a,1-5b'!$Y$18</c:f>
              <c:strCache>
                <c:ptCount val="1"/>
                <c:pt idx="0">
                  <c:v>MT</c:v>
                </c:pt>
              </c:strCache>
            </c:strRef>
          </c:tx>
          <c:spPr>
            <a:ln w="22225" cap="rnd">
              <a:solidFill>
                <a:schemeClr val="accent1"/>
              </a:solidFill>
              <a:round/>
            </a:ln>
            <a:effectLst/>
          </c:spPr>
          <c:marker>
            <c:symbol val="diamond"/>
            <c:size val="6"/>
            <c:spPr>
              <a:solidFill>
                <a:schemeClr val="accent1"/>
              </a:solidFill>
              <a:ln w="9525">
                <a:solidFill>
                  <a:schemeClr val="accent1"/>
                </a:solidFill>
                <a:round/>
              </a:ln>
              <a:effectLst/>
            </c:spPr>
          </c:marker>
          <c:cat>
            <c:strRef>
              <c:f>'Figure 1-5a,1-5b'!$X$19:$X$27</c:f>
              <c:strCache>
                <c:ptCount val="9"/>
                <c:pt idx="0">
                  <c:v>2005</c:v>
                </c:pt>
                <c:pt idx="1">
                  <c:v>2006</c:v>
                </c:pt>
                <c:pt idx="2">
                  <c:v>2007</c:v>
                </c:pt>
                <c:pt idx="3">
                  <c:v>2008</c:v>
                </c:pt>
                <c:pt idx="4">
                  <c:v>2009</c:v>
                </c:pt>
                <c:pt idx="5">
                  <c:v>2010</c:v>
                </c:pt>
                <c:pt idx="6">
                  <c:v>2011</c:v>
                </c:pt>
                <c:pt idx="7">
                  <c:v>2012</c:v>
                </c:pt>
                <c:pt idx="8">
                  <c:v>2013</c:v>
                </c:pt>
              </c:strCache>
            </c:strRef>
          </c:cat>
          <c:val>
            <c:numRef>
              <c:f>'Figure 1-5a,1-5b'!$Y$19:$Y$27</c:f>
              <c:numCache>
                <c:formatCode>General</c:formatCode>
                <c:ptCount val="9"/>
                <c:pt idx="0">
                  <c:v>57.4</c:v>
                </c:pt>
                <c:pt idx="1">
                  <c:v>57.9</c:v>
                </c:pt>
                <c:pt idx="2">
                  <c:v>58.6</c:v>
                </c:pt>
                <c:pt idx="3">
                  <c:v>59.2</c:v>
                </c:pt>
                <c:pt idx="4">
                  <c:v>59</c:v>
                </c:pt>
                <c:pt idx="5">
                  <c:v>60.1</c:v>
                </c:pt>
                <c:pt idx="6">
                  <c:v>61.6</c:v>
                </c:pt>
                <c:pt idx="7">
                  <c:v>63.1</c:v>
                </c:pt>
                <c:pt idx="8">
                  <c:v>64.8</c:v>
                </c:pt>
              </c:numCache>
            </c:numRef>
          </c:val>
          <c:smooth val="0"/>
        </c:ser>
        <c:ser>
          <c:idx val="1"/>
          <c:order val="1"/>
          <c:tx>
            <c:strRef>
              <c:f>'Figure 1-5a,1-5b'!$Z$18</c:f>
              <c:strCache>
                <c:ptCount val="1"/>
                <c:pt idx="0">
                  <c:v>PL</c:v>
                </c:pt>
              </c:strCache>
            </c:strRef>
          </c:tx>
          <c:spPr>
            <a:ln w="22225" cap="rnd">
              <a:solidFill>
                <a:schemeClr val="accent2"/>
              </a:solidFill>
              <a:round/>
            </a:ln>
            <a:effectLst/>
          </c:spPr>
          <c:marker>
            <c:symbol val="square"/>
            <c:size val="6"/>
            <c:spPr>
              <a:solidFill>
                <a:schemeClr val="accent2"/>
              </a:solidFill>
              <a:ln w="9525">
                <a:solidFill>
                  <a:schemeClr val="accent2"/>
                </a:solidFill>
                <a:round/>
              </a:ln>
              <a:effectLst/>
            </c:spPr>
          </c:marker>
          <c:cat>
            <c:strRef>
              <c:f>'Figure 1-5a,1-5b'!$X$19:$X$27</c:f>
              <c:strCache>
                <c:ptCount val="9"/>
                <c:pt idx="0">
                  <c:v>2005</c:v>
                </c:pt>
                <c:pt idx="1">
                  <c:v>2006</c:v>
                </c:pt>
                <c:pt idx="2">
                  <c:v>2007</c:v>
                </c:pt>
                <c:pt idx="3">
                  <c:v>2008</c:v>
                </c:pt>
                <c:pt idx="4">
                  <c:v>2009</c:v>
                </c:pt>
                <c:pt idx="5">
                  <c:v>2010</c:v>
                </c:pt>
                <c:pt idx="6">
                  <c:v>2011</c:v>
                </c:pt>
                <c:pt idx="7">
                  <c:v>2012</c:v>
                </c:pt>
                <c:pt idx="8">
                  <c:v>2013</c:v>
                </c:pt>
              </c:strCache>
            </c:strRef>
          </c:cat>
          <c:val>
            <c:numRef>
              <c:f>'Figure 1-5a,1-5b'!$Z$19:$Z$27</c:f>
              <c:numCache>
                <c:formatCode>General</c:formatCode>
                <c:ptCount val="9"/>
                <c:pt idx="0">
                  <c:v>58.3</c:v>
                </c:pt>
                <c:pt idx="1">
                  <c:v>60.1</c:v>
                </c:pt>
                <c:pt idx="2">
                  <c:v>62.7</c:v>
                </c:pt>
                <c:pt idx="3">
                  <c:v>65</c:v>
                </c:pt>
                <c:pt idx="4">
                  <c:v>64.900000000000006</c:v>
                </c:pt>
                <c:pt idx="5">
                  <c:v>64.3</c:v>
                </c:pt>
                <c:pt idx="6">
                  <c:v>64.5</c:v>
                </c:pt>
                <c:pt idx="7">
                  <c:v>64.7</c:v>
                </c:pt>
                <c:pt idx="8">
                  <c:v>64.900000000000006</c:v>
                </c:pt>
              </c:numCache>
            </c:numRef>
          </c:val>
          <c:smooth val="0"/>
        </c:ser>
        <c:ser>
          <c:idx val="2"/>
          <c:order val="2"/>
          <c:tx>
            <c:strRef>
              <c:f>'Figure 1-5a,1-5b'!$AA$18</c:f>
              <c:strCache>
                <c:ptCount val="1"/>
                <c:pt idx="0">
                  <c:v>DE</c:v>
                </c:pt>
              </c:strCache>
            </c:strRef>
          </c:tx>
          <c:spPr>
            <a:ln w="22225" cap="rnd">
              <a:solidFill>
                <a:schemeClr val="accent3"/>
              </a:solidFill>
              <a:round/>
            </a:ln>
            <a:effectLst/>
          </c:spPr>
          <c:marker>
            <c:symbol val="triangle"/>
            <c:size val="6"/>
            <c:spPr>
              <a:solidFill>
                <a:schemeClr val="accent3"/>
              </a:solidFill>
              <a:ln w="9525">
                <a:solidFill>
                  <a:schemeClr val="accent3"/>
                </a:solidFill>
                <a:round/>
              </a:ln>
              <a:effectLst/>
            </c:spPr>
          </c:marker>
          <c:cat>
            <c:strRef>
              <c:f>'Figure 1-5a,1-5b'!$X$19:$X$27</c:f>
              <c:strCache>
                <c:ptCount val="9"/>
                <c:pt idx="0">
                  <c:v>2005</c:v>
                </c:pt>
                <c:pt idx="1">
                  <c:v>2006</c:v>
                </c:pt>
                <c:pt idx="2">
                  <c:v>2007</c:v>
                </c:pt>
                <c:pt idx="3">
                  <c:v>2008</c:v>
                </c:pt>
                <c:pt idx="4">
                  <c:v>2009</c:v>
                </c:pt>
                <c:pt idx="5">
                  <c:v>2010</c:v>
                </c:pt>
                <c:pt idx="6">
                  <c:v>2011</c:v>
                </c:pt>
                <c:pt idx="7">
                  <c:v>2012</c:v>
                </c:pt>
                <c:pt idx="8">
                  <c:v>2013</c:v>
                </c:pt>
              </c:strCache>
            </c:strRef>
          </c:cat>
          <c:val>
            <c:numRef>
              <c:f>'Figure 1-5a,1-5b'!$AA$19:$AA$27</c:f>
              <c:numCache>
                <c:formatCode>General</c:formatCode>
                <c:ptCount val="9"/>
                <c:pt idx="0">
                  <c:v>69.400000000000006</c:v>
                </c:pt>
                <c:pt idx="1">
                  <c:v>71.099999999999994</c:v>
                </c:pt>
                <c:pt idx="2">
                  <c:v>72.900000000000006</c:v>
                </c:pt>
                <c:pt idx="3">
                  <c:v>74</c:v>
                </c:pt>
                <c:pt idx="4">
                  <c:v>74.2</c:v>
                </c:pt>
                <c:pt idx="5">
                  <c:v>74.900000000000006</c:v>
                </c:pt>
                <c:pt idx="6">
                  <c:v>76.3</c:v>
                </c:pt>
                <c:pt idx="7">
                  <c:v>76.7</c:v>
                </c:pt>
                <c:pt idx="8">
                  <c:v>77.099999999999994</c:v>
                </c:pt>
              </c:numCache>
            </c:numRef>
          </c:val>
          <c:smooth val="0"/>
        </c:ser>
        <c:ser>
          <c:idx val="3"/>
          <c:order val="3"/>
          <c:tx>
            <c:strRef>
              <c:f>'Figure 1-5a,1-5b'!$AB$18</c:f>
              <c:strCache>
                <c:ptCount val="1"/>
                <c:pt idx="0">
                  <c:v>AT</c:v>
                </c:pt>
              </c:strCache>
            </c:strRef>
          </c:tx>
          <c:spPr>
            <a:ln w="22225" cap="rnd">
              <a:solidFill>
                <a:schemeClr val="accent4"/>
              </a:solidFill>
              <a:round/>
            </a:ln>
            <a:effectLst/>
          </c:spPr>
          <c:marker>
            <c:symbol val="x"/>
            <c:size val="6"/>
            <c:spPr>
              <a:noFill/>
              <a:ln w="9525">
                <a:solidFill>
                  <a:schemeClr val="accent4"/>
                </a:solidFill>
                <a:round/>
              </a:ln>
              <a:effectLst/>
            </c:spPr>
          </c:marker>
          <c:cat>
            <c:strRef>
              <c:f>'Figure 1-5a,1-5b'!$X$19:$X$27</c:f>
              <c:strCache>
                <c:ptCount val="9"/>
                <c:pt idx="0">
                  <c:v>2005</c:v>
                </c:pt>
                <c:pt idx="1">
                  <c:v>2006</c:v>
                </c:pt>
                <c:pt idx="2">
                  <c:v>2007</c:v>
                </c:pt>
                <c:pt idx="3">
                  <c:v>2008</c:v>
                </c:pt>
                <c:pt idx="4">
                  <c:v>2009</c:v>
                </c:pt>
                <c:pt idx="5">
                  <c:v>2010</c:v>
                </c:pt>
                <c:pt idx="6">
                  <c:v>2011</c:v>
                </c:pt>
                <c:pt idx="7">
                  <c:v>2012</c:v>
                </c:pt>
                <c:pt idx="8">
                  <c:v>2013</c:v>
                </c:pt>
              </c:strCache>
            </c:strRef>
          </c:cat>
          <c:val>
            <c:numRef>
              <c:f>'Figure 1-5a,1-5b'!$AB$19:$AB$27</c:f>
              <c:numCache>
                <c:formatCode>General</c:formatCode>
                <c:ptCount val="9"/>
                <c:pt idx="0">
                  <c:v>71.7</c:v>
                </c:pt>
                <c:pt idx="1">
                  <c:v>73.2</c:v>
                </c:pt>
                <c:pt idx="2">
                  <c:v>74.400000000000006</c:v>
                </c:pt>
                <c:pt idx="3">
                  <c:v>75.099999999999994</c:v>
                </c:pt>
                <c:pt idx="4">
                  <c:v>74.7</c:v>
                </c:pt>
                <c:pt idx="5">
                  <c:v>74.900000000000006</c:v>
                </c:pt>
                <c:pt idx="6">
                  <c:v>75.2</c:v>
                </c:pt>
                <c:pt idx="7">
                  <c:v>75.599999999999994</c:v>
                </c:pt>
                <c:pt idx="8">
                  <c:v>75.5</c:v>
                </c:pt>
              </c:numCache>
            </c:numRef>
          </c:val>
          <c:smooth val="0"/>
        </c:ser>
        <c:dLbls>
          <c:showLegendKey val="0"/>
          <c:showVal val="0"/>
          <c:showCatName val="0"/>
          <c:showSerName val="0"/>
          <c:showPercent val="0"/>
          <c:showBubbleSize val="0"/>
        </c:dLbls>
        <c:marker val="1"/>
        <c:smooth val="0"/>
        <c:axId val="155315200"/>
        <c:axId val="155563136"/>
      </c:lineChart>
      <c:catAx>
        <c:axId val="1553152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1" i="0" u="none" strike="noStrike" kern="1200" cap="all" spc="120" normalizeH="0" baseline="0">
                <a:solidFill>
                  <a:schemeClr val="tx1">
                    <a:lumMod val="65000"/>
                    <a:lumOff val="35000"/>
                  </a:schemeClr>
                </a:solidFill>
                <a:latin typeface="+mn-lt"/>
                <a:ea typeface="+mn-ea"/>
                <a:cs typeface="+mn-cs"/>
              </a:defRPr>
            </a:pPr>
            <a:endParaRPr lang="sk-SK"/>
          </a:p>
        </c:txPr>
        <c:crossAx val="155563136"/>
        <c:crosses val="autoZero"/>
        <c:auto val="1"/>
        <c:lblAlgn val="ctr"/>
        <c:lblOffset val="100"/>
        <c:noMultiLvlLbl val="0"/>
      </c:catAx>
      <c:valAx>
        <c:axId val="155563136"/>
        <c:scaling>
          <c:orientation val="minMax"/>
          <c:max val="90"/>
          <c:min val="5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sk-SK"/>
          </a:p>
        </c:txPr>
        <c:crossAx val="1553152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sk-SK"/>
        </a:p>
      </c:txPr>
    </c:legend>
    <c:plotVisOnly val="1"/>
    <c:dispBlanksAs val="gap"/>
    <c:showDLblsOverMax val="0"/>
  </c:chart>
  <c:spPr>
    <a:solidFill>
      <a:schemeClr val="lt1"/>
    </a:solidFill>
    <a:ln w="9525" cap="flat" cmpd="sng" algn="ctr">
      <a:solidFill>
        <a:schemeClr val="tx1">
          <a:lumMod val="15000"/>
          <a:lumOff val="85000"/>
        </a:schemeClr>
      </a:solidFill>
      <a:round/>
    </a:ln>
    <a:effectLst/>
  </c:spPr>
  <c:txPr>
    <a:bodyPr/>
    <a:lstStyle/>
    <a:p>
      <a:pPr>
        <a:defRPr/>
      </a:pPr>
      <a:endParaRPr lang="sk-SK"/>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sk-SK"/>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'Figure 1-5a,1-5b'!$Y$4</c:f>
              <c:strCache>
                <c:ptCount val="1"/>
                <c:pt idx="0">
                  <c:v>MT</c:v>
                </c:pt>
              </c:strCache>
            </c:strRef>
          </c:tx>
          <c:spPr>
            <a:ln w="22225" cap="rnd">
              <a:solidFill>
                <a:schemeClr val="accent1"/>
              </a:solidFill>
              <a:round/>
            </a:ln>
            <a:effectLst/>
          </c:spPr>
          <c:marker>
            <c:symbol val="diamond"/>
            <c:size val="6"/>
            <c:spPr>
              <a:solidFill>
                <a:schemeClr val="accent1"/>
              </a:solidFill>
              <a:ln w="9525">
                <a:solidFill>
                  <a:schemeClr val="accent1"/>
                </a:solidFill>
                <a:round/>
              </a:ln>
              <a:effectLst/>
            </c:spPr>
          </c:marker>
          <c:cat>
            <c:numRef>
              <c:f>'Figure 1-5a,1-5b'!$X$5:$X$13</c:f>
              <c:numCache>
                <c:formatCode>General</c:formatCode>
                <c:ptCount val="9"/>
                <c:pt idx="0">
                  <c:v>2005</c:v>
                </c:pt>
                <c:pt idx="1">
                  <c:v>2006</c:v>
                </c:pt>
                <c:pt idx="2">
                  <c:v>2007</c:v>
                </c:pt>
                <c:pt idx="3">
                  <c:v>2008</c:v>
                </c:pt>
                <c:pt idx="4">
                  <c:v>2009</c:v>
                </c:pt>
                <c:pt idx="5">
                  <c:v>2010</c:v>
                </c:pt>
                <c:pt idx="6">
                  <c:v>2011</c:v>
                </c:pt>
                <c:pt idx="7">
                  <c:v>2012</c:v>
                </c:pt>
                <c:pt idx="8">
                  <c:v>2013</c:v>
                </c:pt>
              </c:numCache>
            </c:numRef>
          </c:cat>
          <c:val>
            <c:numRef>
              <c:f>'Figure 1-5a,1-5b'!$Y$5:$Y$13</c:f>
              <c:numCache>
                <c:formatCode>General</c:formatCode>
                <c:ptCount val="9"/>
                <c:pt idx="4">
                  <c:v>11.7</c:v>
                </c:pt>
                <c:pt idx="5">
                  <c:v>12.2</c:v>
                </c:pt>
                <c:pt idx="6" formatCode="#,#00">
                  <c:v>12.690689999999998</c:v>
                </c:pt>
                <c:pt idx="7" formatCode="#,#00">
                  <c:v>12</c:v>
                </c:pt>
              </c:numCache>
            </c:numRef>
          </c:val>
          <c:smooth val="0"/>
        </c:ser>
        <c:ser>
          <c:idx val="1"/>
          <c:order val="1"/>
          <c:tx>
            <c:strRef>
              <c:f>'Figure 1-5a,1-5b'!$Z$4</c:f>
              <c:strCache>
                <c:ptCount val="1"/>
                <c:pt idx="0">
                  <c:v>PL</c:v>
                </c:pt>
              </c:strCache>
            </c:strRef>
          </c:tx>
          <c:spPr>
            <a:ln w="22225" cap="rnd">
              <a:solidFill>
                <a:schemeClr val="accent2"/>
              </a:solidFill>
              <a:round/>
            </a:ln>
            <a:effectLst/>
          </c:spPr>
          <c:marker>
            <c:symbol val="square"/>
            <c:size val="6"/>
            <c:spPr>
              <a:solidFill>
                <a:schemeClr val="accent2"/>
              </a:solidFill>
              <a:ln w="9525">
                <a:solidFill>
                  <a:schemeClr val="accent2"/>
                </a:solidFill>
                <a:round/>
              </a:ln>
              <a:effectLst/>
            </c:spPr>
          </c:marker>
          <c:cat>
            <c:numRef>
              <c:f>'Figure 1-5a,1-5b'!$X$5:$X$13</c:f>
              <c:numCache>
                <c:formatCode>General</c:formatCode>
                <c:ptCount val="9"/>
                <c:pt idx="0">
                  <c:v>2005</c:v>
                </c:pt>
                <c:pt idx="1">
                  <c:v>2006</c:v>
                </c:pt>
                <c:pt idx="2">
                  <c:v>2007</c:v>
                </c:pt>
                <c:pt idx="3">
                  <c:v>2008</c:v>
                </c:pt>
                <c:pt idx="4">
                  <c:v>2009</c:v>
                </c:pt>
                <c:pt idx="5">
                  <c:v>2010</c:v>
                </c:pt>
                <c:pt idx="6">
                  <c:v>2011</c:v>
                </c:pt>
                <c:pt idx="7">
                  <c:v>2012</c:v>
                </c:pt>
                <c:pt idx="8">
                  <c:v>2013</c:v>
                </c:pt>
              </c:numCache>
            </c:numRef>
          </c:cat>
          <c:val>
            <c:numRef>
              <c:f>'Figure 1-5a,1-5b'!$Z$5:$Z$13</c:f>
              <c:numCache>
                <c:formatCode>General</c:formatCode>
                <c:ptCount val="9"/>
                <c:pt idx="0">
                  <c:v>20.7</c:v>
                </c:pt>
                <c:pt idx="1">
                  <c:v>19.100000000000001</c:v>
                </c:pt>
                <c:pt idx="2">
                  <c:v>17.2</c:v>
                </c:pt>
                <c:pt idx="3">
                  <c:v>16.2</c:v>
                </c:pt>
                <c:pt idx="4">
                  <c:v>15.8</c:v>
                </c:pt>
                <c:pt idx="5">
                  <c:v>16.899999999999999</c:v>
                </c:pt>
                <c:pt idx="6">
                  <c:v>17</c:v>
                </c:pt>
                <c:pt idx="7">
                  <c:v>16.3</c:v>
                </c:pt>
              </c:numCache>
            </c:numRef>
          </c:val>
          <c:smooth val="0"/>
        </c:ser>
        <c:ser>
          <c:idx val="2"/>
          <c:order val="2"/>
          <c:tx>
            <c:strRef>
              <c:f>'Figure 1-5a,1-5b'!$AA$4</c:f>
              <c:strCache>
                <c:ptCount val="1"/>
                <c:pt idx="0">
                  <c:v>DE</c:v>
                </c:pt>
              </c:strCache>
            </c:strRef>
          </c:tx>
          <c:spPr>
            <a:ln w="22225" cap="rnd">
              <a:solidFill>
                <a:schemeClr val="accent3"/>
              </a:solidFill>
              <a:round/>
            </a:ln>
            <a:effectLst/>
          </c:spPr>
          <c:marker>
            <c:symbol val="triangle"/>
            <c:size val="6"/>
            <c:spPr>
              <a:solidFill>
                <a:schemeClr val="accent3"/>
              </a:solidFill>
              <a:ln w="9525">
                <a:solidFill>
                  <a:schemeClr val="accent3"/>
                </a:solidFill>
                <a:round/>
              </a:ln>
              <a:effectLst/>
            </c:spPr>
          </c:marker>
          <c:cat>
            <c:numRef>
              <c:f>'Figure 1-5a,1-5b'!$X$5:$X$13</c:f>
              <c:numCache>
                <c:formatCode>General</c:formatCode>
                <c:ptCount val="9"/>
                <c:pt idx="0">
                  <c:v>2005</c:v>
                </c:pt>
                <c:pt idx="1">
                  <c:v>2006</c:v>
                </c:pt>
                <c:pt idx="2">
                  <c:v>2007</c:v>
                </c:pt>
                <c:pt idx="3">
                  <c:v>2008</c:v>
                </c:pt>
                <c:pt idx="4">
                  <c:v>2009</c:v>
                </c:pt>
                <c:pt idx="5">
                  <c:v>2010</c:v>
                </c:pt>
                <c:pt idx="6">
                  <c:v>2011</c:v>
                </c:pt>
                <c:pt idx="7">
                  <c:v>2012</c:v>
                </c:pt>
                <c:pt idx="8">
                  <c:v>2013</c:v>
                </c:pt>
              </c:numCache>
            </c:numRef>
          </c:cat>
          <c:val>
            <c:numRef>
              <c:f>'Figure 1-5a,1-5b'!$AA$5:$AA$13</c:f>
              <c:numCache>
                <c:formatCode>General</c:formatCode>
                <c:ptCount val="9"/>
                <c:pt idx="0">
                  <c:v>11.8</c:v>
                </c:pt>
                <c:pt idx="1">
                  <c:v>12.6</c:v>
                </c:pt>
                <c:pt idx="2">
                  <c:v>14.7</c:v>
                </c:pt>
                <c:pt idx="3">
                  <c:v>15.1</c:v>
                </c:pt>
                <c:pt idx="4">
                  <c:v>15.6</c:v>
                </c:pt>
                <c:pt idx="5">
                  <c:v>15.3</c:v>
                </c:pt>
                <c:pt idx="6">
                  <c:v>16</c:v>
                </c:pt>
                <c:pt idx="7">
                  <c:v>16</c:v>
                </c:pt>
              </c:numCache>
            </c:numRef>
          </c:val>
          <c:smooth val="0"/>
        </c:ser>
        <c:ser>
          <c:idx val="3"/>
          <c:order val="3"/>
          <c:tx>
            <c:strRef>
              <c:f>'Figure 1-5a,1-5b'!$AB$4</c:f>
              <c:strCache>
                <c:ptCount val="1"/>
                <c:pt idx="0">
                  <c:v>AT</c:v>
                </c:pt>
              </c:strCache>
            </c:strRef>
          </c:tx>
          <c:spPr>
            <a:ln w="22225" cap="rnd">
              <a:solidFill>
                <a:schemeClr val="accent4"/>
              </a:solidFill>
              <a:round/>
            </a:ln>
            <a:effectLst/>
          </c:spPr>
          <c:marker>
            <c:symbol val="x"/>
            <c:size val="6"/>
            <c:spPr>
              <a:noFill/>
              <a:ln w="9525">
                <a:solidFill>
                  <a:schemeClr val="accent4"/>
                </a:solidFill>
                <a:round/>
              </a:ln>
              <a:effectLst/>
            </c:spPr>
          </c:marker>
          <c:cat>
            <c:numRef>
              <c:f>'Figure 1-5a,1-5b'!$X$5:$X$13</c:f>
              <c:numCache>
                <c:formatCode>General</c:formatCode>
                <c:ptCount val="9"/>
                <c:pt idx="0">
                  <c:v>2005</c:v>
                </c:pt>
                <c:pt idx="1">
                  <c:v>2006</c:v>
                </c:pt>
                <c:pt idx="2">
                  <c:v>2007</c:v>
                </c:pt>
                <c:pt idx="3">
                  <c:v>2008</c:v>
                </c:pt>
                <c:pt idx="4">
                  <c:v>2009</c:v>
                </c:pt>
                <c:pt idx="5">
                  <c:v>2010</c:v>
                </c:pt>
                <c:pt idx="6">
                  <c:v>2011</c:v>
                </c:pt>
                <c:pt idx="7">
                  <c:v>2012</c:v>
                </c:pt>
                <c:pt idx="8">
                  <c:v>2013</c:v>
                </c:pt>
              </c:numCache>
            </c:numRef>
          </c:cat>
          <c:val>
            <c:numRef>
              <c:f>'Figure 1-5a,1-5b'!$AB$5:$AB$13</c:f>
              <c:numCache>
                <c:formatCode>General</c:formatCode>
                <c:ptCount val="9"/>
                <c:pt idx="0">
                  <c:v>11.1</c:v>
                </c:pt>
                <c:pt idx="1">
                  <c:v>11.2</c:v>
                </c:pt>
                <c:pt idx="2">
                  <c:v>10.8</c:v>
                </c:pt>
                <c:pt idx="3">
                  <c:v>10.9</c:v>
                </c:pt>
                <c:pt idx="4">
                  <c:v>10.6</c:v>
                </c:pt>
                <c:pt idx="5">
                  <c:v>10.6</c:v>
                </c:pt>
                <c:pt idx="6">
                  <c:v>10.9</c:v>
                </c:pt>
                <c:pt idx="7">
                  <c:v>13.4</c:v>
                </c:pt>
              </c:numCache>
            </c:numRef>
          </c:val>
          <c:smooth val="0"/>
        </c:ser>
        <c:dLbls>
          <c:showLegendKey val="0"/>
          <c:showVal val="0"/>
          <c:showCatName val="0"/>
          <c:showSerName val="0"/>
          <c:showPercent val="0"/>
          <c:showBubbleSize val="0"/>
        </c:dLbls>
        <c:marker val="1"/>
        <c:smooth val="0"/>
        <c:axId val="156125824"/>
        <c:axId val="156128000"/>
      </c:lineChart>
      <c:catAx>
        <c:axId val="1561258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1" i="0" u="none" strike="noStrike" kern="1200" cap="all" spc="120" normalizeH="0" baseline="0">
                <a:solidFill>
                  <a:schemeClr val="tx1">
                    <a:lumMod val="65000"/>
                    <a:lumOff val="35000"/>
                  </a:schemeClr>
                </a:solidFill>
                <a:latin typeface="+mn-lt"/>
                <a:ea typeface="+mn-ea"/>
                <a:cs typeface="+mn-cs"/>
              </a:defRPr>
            </a:pPr>
            <a:endParaRPr lang="sk-SK"/>
          </a:p>
        </c:txPr>
        <c:crossAx val="156128000"/>
        <c:crosses val="autoZero"/>
        <c:auto val="1"/>
        <c:lblAlgn val="ctr"/>
        <c:lblOffset val="100"/>
        <c:noMultiLvlLbl val="0"/>
      </c:catAx>
      <c:valAx>
        <c:axId val="156128000"/>
        <c:scaling>
          <c:orientation val="minMax"/>
          <c:max val="25"/>
          <c:min val="5"/>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sk-SK"/>
          </a:p>
        </c:txPr>
        <c:crossAx val="1561258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sk-SK"/>
        </a:p>
      </c:txPr>
    </c:legend>
    <c:plotVisOnly val="1"/>
    <c:dispBlanksAs val="gap"/>
    <c:showDLblsOverMax val="0"/>
  </c:chart>
  <c:spPr>
    <a:solidFill>
      <a:schemeClr val="lt1"/>
    </a:solidFill>
    <a:ln w="9525" cap="flat" cmpd="sng" algn="ctr">
      <a:solidFill>
        <a:schemeClr val="tx1">
          <a:lumMod val="15000"/>
          <a:lumOff val="85000"/>
        </a:schemeClr>
      </a:solidFill>
      <a:round/>
    </a:ln>
    <a:effectLst/>
  </c:spPr>
  <c:txPr>
    <a:bodyPr/>
    <a:lstStyle/>
    <a:p>
      <a:pPr>
        <a:defRPr/>
      </a:pPr>
      <a:endParaRPr lang="sk-SK"/>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sk-SK"/>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'Figure 1-5a,1-5b'!$AE$18</c:f>
              <c:strCache>
                <c:ptCount val="1"/>
                <c:pt idx="0">
                  <c:v>BE</c:v>
                </c:pt>
              </c:strCache>
            </c:strRef>
          </c:tx>
          <c:spPr>
            <a:ln w="22225" cap="rnd">
              <a:solidFill>
                <a:schemeClr val="accent1"/>
              </a:solidFill>
              <a:round/>
            </a:ln>
            <a:effectLst/>
          </c:spPr>
          <c:marker>
            <c:symbol val="diamond"/>
            <c:size val="6"/>
            <c:spPr>
              <a:solidFill>
                <a:schemeClr val="accent1"/>
              </a:solidFill>
              <a:ln w="9525">
                <a:solidFill>
                  <a:schemeClr val="accent1"/>
                </a:solidFill>
                <a:round/>
              </a:ln>
              <a:effectLst/>
            </c:spPr>
          </c:marker>
          <c:cat>
            <c:strRef>
              <c:f>'Figure 1-5a,1-5b'!$AD$19:$AD$27</c:f>
              <c:strCache>
                <c:ptCount val="9"/>
                <c:pt idx="0">
                  <c:v>2005</c:v>
                </c:pt>
                <c:pt idx="1">
                  <c:v>2006</c:v>
                </c:pt>
                <c:pt idx="2">
                  <c:v>2007</c:v>
                </c:pt>
                <c:pt idx="3">
                  <c:v>2008</c:v>
                </c:pt>
                <c:pt idx="4">
                  <c:v>2009</c:v>
                </c:pt>
                <c:pt idx="5">
                  <c:v>2010</c:v>
                </c:pt>
                <c:pt idx="6">
                  <c:v>2011</c:v>
                </c:pt>
                <c:pt idx="7">
                  <c:v>2012</c:v>
                </c:pt>
                <c:pt idx="8">
                  <c:v>2013</c:v>
                </c:pt>
              </c:strCache>
            </c:strRef>
          </c:cat>
          <c:val>
            <c:numRef>
              <c:f>'Figure 1-5a,1-5b'!$AE$19:$AE$27</c:f>
              <c:numCache>
                <c:formatCode>General</c:formatCode>
                <c:ptCount val="9"/>
                <c:pt idx="0">
                  <c:v>66.5</c:v>
                </c:pt>
                <c:pt idx="1">
                  <c:v>66.5</c:v>
                </c:pt>
                <c:pt idx="2">
                  <c:v>67.7</c:v>
                </c:pt>
                <c:pt idx="3">
                  <c:v>68</c:v>
                </c:pt>
                <c:pt idx="4">
                  <c:v>67.099999999999994</c:v>
                </c:pt>
                <c:pt idx="5">
                  <c:v>67.599999999999994</c:v>
                </c:pt>
                <c:pt idx="6">
                  <c:v>67.3</c:v>
                </c:pt>
                <c:pt idx="7">
                  <c:v>67.2</c:v>
                </c:pt>
                <c:pt idx="8">
                  <c:v>67.2</c:v>
                </c:pt>
              </c:numCache>
            </c:numRef>
          </c:val>
          <c:smooth val="0"/>
        </c:ser>
        <c:ser>
          <c:idx val="1"/>
          <c:order val="1"/>
          <c:tx>
            <c:strRef>
              <c:f>'Figure 1-5a,1-5b'!$AF$18</c:f>
              <c:strCache>
                <c:ptCount val="1"/>
                <c:pt idx="0">
                  <c:v>CZ</c:v>
                </c:pt>
              </c:strCache>
            </c:strRef>
          </c:tx>
          <c:spPr>
            <a:ln w="22225" cap="rnd">
              <a:solidFill>
                <a:schemeClr val="accent2"/>
              </a:solidFill>
              <a:round/>
            </a:ln>
            <a:effectLst/>
          </c:spPr>
          <c:marker>
            <c:symbol val="square"/>
            <c:size val="6"/>
            <c:spPr>
              <a:solidFill>
                <a:schemeClr val="accent2"/>
              </a:solidFill>
              <a:ln w="9525">
                <a:solidFill>
                  <a:schemeClr val="accent2"/>
                </a:solidFill>
                <a:round/>
              </a:ln>
              <a:effectLst/>
            </c:spPr>
          </c:marker>
          <c:cat>
            <c:strRef>
              <c:f>'Figure 1-5a,1-5b'!$AD$19:$AD$27</c:f>
              <c:strCache>
                <c:ptCount val="9"/>
                <c:pt idx="0">
                  <c:v>2005</c:v>
                </c:pt>
                <c:pt idx="1">
                  <c:v>2006</c:v>
                </c:pt>
                <c:pt idx="2">
                  <c:v>2007</c:v>
                </c:pt>
                <c:pt idx="3">
                  <c:v>2008</c:v>
                </c:pt>
                <c:pt idx="4">
                  <c:v>2009</c:v>
                </c:pt>
                <c:pt idx="5">
                  <c:v>2010</c:v>
                </c:pt>
                <c:pt idx="6">
                  <c:v>2011</c:v>
                </c:pt>
                <c:pt idx="7">
                  <c:v>2012</c:v>
                </c:pt>
                <c:pt idx="8">
                  <c:v>2013</c:v>
                </c:pt>
              </c:strCache>
            </c:strRef>
          </c:cat>
          <c:val>
            <c:numRef>
              <c:f>'Figure 1-5a,1-5b'!$AF$19:$AF$27</c:f>
              <c:numCache>
                <c:formatCode>General</c:formatCode>
                <c:ptCount val="9"/>
                <c:pt idx="0">
                  <c:v>70.7</c:v>
                </c:pt>
                <c:pt idx="1">
                  <c:v>71.2</c:v>
                </c:pt>
                <c:pt idx="2">
                  <c:v>72</c:v>
                </c:pt>
                <c:pt idx="3">
                  <c:v>72.400000000000006</c:v>
                </c:pt>
                <c:pt idx="4">
                  <c:v>70.900000000000006</c:v>
                </c:pt>
                <c:pt idx="5">
                  <c:v>70.400000000000006</c:v>
                </c:pt>
                <c:pt idx="6">
                  <c:v>70.900000000000006</c:v>
                </c:pt>
                <c:pt idx="7">
                  <c:v>71.5</c:v>
                </c:pt>
                <c:pt idx="8">
                  <c:v>72.5</c:v>
                </c:pt>
              </c:numCache>
            </c:numRef>
          </c:val>
          <c:smooth val="0"/>
        </c:ser>
        <c:ser>
          <c:idx val="2"/>
          <c:order val="2"/>
          <c:tx>
            <c:strRef>
              <c:f>'Figure 1-5a,1-5b'!$AG$18</c:f>
              <c:strCache>
                <c:ptCount val="1"/>
                <c:pt idx="0">
                  <c:v>FR</c:v>
                </c:pt>
              </c:strCache>
            </c:strRef>
          </c:tx>
          <c:spPr>
            <a:ln w="22225" cap="rnd">
              <a:solidFill>
                <a:schemeClr val="accent3"/>
              </a:solidFill>
              <a:round/>
            </a:ln>
            <a:effectLst/>
          </c:spPr>
          <c:marker>
            <c:symbol val="triangle"/>
            <c:size val="6"/>
            <c:spPr>
              <a:solidFill>
                <a:schemeClr val="accent3"/>
              </a:solidFill>
              <a:ln w="9525">
                <a:solidFill>
                  <a:schemeClr val="accent3"/>
                </a:solidFill>
                <a:round/>
              </a:ln>
              <a:effectLst/>
            </c:spPr>
          </c:marker>
          <c:cat>
            <c:strRef>
              <c:f>'Figure 1-5a,1-5b'!$AD$19:$AD$27</c:f>
              <c:strCache>
                <c:ptCount val="9"/>
                <c:pt idx="0">
                  <c:v>2005</c:v>
                </c:pt>
                <c:pt idx="1">
                  <c:v>2006</c:v>
                </c:pt>
                <c:pt idx="2">
                  <c:v>2007</c:v>
                </c:pt>
                <c:pt idx="3">
                  <c:v>2008</c:v>
                </c:pt>
                <c:pt idx="4">
                  <c:v>2009</c:v>
                </c:pt>
                <c:pt idx="5">
                  <c:v>2010</c:v>
                </c:pt>
                <c:pt idx="6">
                  <c:v>2011</c:v>
                </c:pt>
                <c:pt idx="7">
                  <c:v>2012</c:v>
                </c:pt>
                <c:pt idx="8">
                  <c:v>2013</c:v>
                </c:pt>
              </c:strCache>
            </c:strRef>
          </c:cat>
          <c:val>
            <c:numRef>
              <c:f>'Figure 1-5a,1-5b'!$AG$19:$AG$27</c:f>
              <c:numCache>
                <c:formatCode>General</c:formatCode>
                <c:ptCount val="9"/>
                <c:pt idx="0">
                  <c:v>69.400000000000006</c:v>
                </c:pt>
                <c:pt idx="1">
                  <c:v>69.3</c:v>
                </c:pt>
                <c:pt idx="2">
                  <c:v>69.8</c:v>
                </c:pt>
                <c:pt idx="3">
                  <c:v>70.400000000000006</c:v>
                </c:pt>
                <c:pt idx="4">
                  <c:v>69.5</c:v>
                </c:pt>
                <c:pt idx="5">
                  <c:v>69.2</c:v>
                </c:pt>
                <c:pt idx="6">
                  <c:v>69.2</c:v>
                </c:pt>
                <c:pt idx="7">
                  <c:v>69.400000000000006</c:v>
                </c:pt>
                <c:pt idx="8">
                  <c:v>69.5</c:v>
                </c:pt>
              </c:numCache>
            </c:numRef>
          </c:val>
          <c:smooth val="0"/>
        </c:ser>
        <c:ser>
          <c:idx val="3"/>
          <c:order val="3"/>
          <c:tx>
            <c:strRef>
              <c:f>'Figure 1-5a,1-5b'!$AH$18</c:f>
              <c:strCache>
                <c:ptCount val="1"/>
                <c:pt idx="0">
                  <c:v>LU</c:v>
                </c:pt>
              </c:strCache>
            </c:strRef>
          </c:tx>
          <c:spPr>
            <a:ln w="22225" cap="rnd">
              <a:solidFill>
                <a:schemeClr val="accent4"/>
              </a:solidFill>
              <a:round/>
            </a:ln>
            <a:effectLst/>
          </c:spPr>
          <c:marker>
            <c:symbol val="x"/>
            <c:size val="6"/>
            <c:spPr>
              <a:noFill/>
              <a:ln w="9525">
                <a:solidFill>
                  <a:schemeClr val="accent4"/>
                </a:solidFill>
                <a:round/>
              </a:ln>
              <a:effectLst/>
            </c:spPr>
          </c:marker>
          <c:cat>
            <c:strRef>
              <c:f>'Figure 1-5a,1-5b'!$AD$19:$AD$27</c:f>
              <c:strCache>
                <c:ptCount val="9"/>
                <c:pt idx="0">
                  <c:v>2005</c:v>
                </c:pt>
                <c:pt idx="1">
                  <c:v>2006</c:v>
                </c:pt>
                <c:pt idx="2">
                  <c:v>2007</c:v>
                </c:pt>
                <c:pt idx="3">
                  <c:v>2008</c:v>
                </c:pt>
                <c:pt idx="4">
                  <c:v>2009</c:v>
                </c:pt>
                <c:pt idx="5">
                  <c:v>2010</c:v>
                </c:pt>
                <c:pt idx="6">
                  <c:v>2011</c:v>
                </c:pt>
                <c:pt idx="7">
                  <c:v>2012</c:v>
                </c:pt>
                <c:pt idx="8">
                  <c:v>2013</c:v>
                </c:pt>
              </c:strCache>
            </c:strRef>
          </c:cat>
          <c:val>
            <c:numRef>
              <c:f>'Figure 1-5a,1-5b'!$AH$19:$AH$27</c:f>
              <c:numCache>
                <c:formatCode>General</c:formatCode>
                <c:ptCount val="9"/>
                <c:pt idx="0">
                  <c:v>69</c:v>
                </c:pt>
                <c:pt idx="1">
                  <c:v>69.099999999999994</c:v>
                </c:pt>
                <c:pt idx="2">
                  <c:v>69.599999999999994</c:v>
                </c:pt>
                <c:pt idx="3">
                  <c:v>68.8</c:v>
                </c:pt>
                <c:pt idx="4">
                  <c:v>70.400000000000006</c:v>
                </c:pt>
                <c:pt idx="5">
                  <c:v>70.7</c:v>
                </c:pt>
                <c:pt idx="6">
                  <c:v>70.099999999999994</c:v>
                </c:pt>
                <c:pt idx="7">
                  <c:v>71.400000000000006</c:v>
                </c:pt>
                <c:pt idx="8">
                  <c:v>71.099999999999994</c:v>
                </c:pt>
              </c:numCache>
            </c:numRef>
          </c:val>
          <c:smooth val="0"/>
        </c:ser>
        <c:ser>
          <c:idx val="4"/>
          <c:order val="4"/>
          <c:tx>
            <c:strRef>
              <c:f>'Figure 1-5a,1-5b'!$AI$18</c:f>
              <c:strCache>
                <c:ptCount val="1"/>
                <c:pt idx="0">
                  <c:v>RO</c:v>
                </c:pt>
              </c:strCache>
            </c:strRef>
          </c:tx>
          <c:spPr>
            <a:ln w="22225" cap="rnd">
              <a:solidFill>
                <a:schemeClr val="accent5"/>
              </a:solidFill>
              <a:round/>
            </a:ln>
            <a:effectLst/>
          </c:spPr>
          <c:marker>
            <c:symbol val="star"/>
            <c:size val="6"/>
            <c:spPr>
              <a:noFill/>
              <a:ln w="9525">
                <a:solidFill>
                  <a:schemeClr val="accent5"/>
                </a:solidFill>
                <a:round/>
              </a:ln>
              <a:effectLst/>
            </c:spPr>
          </c:marker>
          <c:cat>
            <c:strRef>
              <c:f>'Figure 1-5a,1-5b'!$AD$19:$AD$27</c:f>
              <c:strCache>
                <c:ptCount val="9"/>
                <c:pt idx="0">
                  <c:v>2005</c:v>
                </c:pt>
                <c:pt idx="1">
                  <c:v>2006</c:v>
                </c:pt>
                <c:pt idx="2">
                  <c:v>2007</c:v>
                </c:pt>
                <c:pt idx="3">
                  <c:v>2008</c:v>
                </c:pt>
                <c:pt idx="4">
                  <c:v>2009</c:v>
                </c:pt>
                <c:pt idx="5">
                  <c:v>2010</c:v>
                </c:pt>
                <c:pt idx="6">
                  <c:v>2011</c:v>
                </c:pt>
                <c:pt idx="7">
                  <c:v>2012</c:v>
                </c:pt>
                <c:pt idx="8">
                  <c:v>2013</c:v>
                </c:pt>
              </c:strCache>
            </c:strRef>
          </c:cat>
          <c:val>
            <c:numRef>
              <c:f>'Figure 1-5a,1-5b'!$AI$19:$AI$27</c:f>
              <c:numCache>
                <c:formatCode>General</c:formatCode>
                <c:ptCount val="9"/>
                <c:pt idx="0">
                  <c:v>63.6</c:v>
                </c:pt>
                <c:pt idx="1">
                  <c:v>64.8</c:v>
                </c:pt>
                <c:pt idx="2">
                  <c:v>64.400000000000006</c:v>
                </c:pt>
                <c:pt idx="3">
                  <c:v>64.400000000000006</c:v>
                </c:pt>
                <c:pt idx="4">
                  <c:v>63.5</c:v>
                </c:pt>
                <c:pt idx="5">
                  <c:v>63.3</c:v>
                </c:pt>
                <c:pt idx="6">
                  <c:v>62.8</c:v>
                </c:pt>
                <c:pt idx="7">
                  <c:v>63.8</c:v>
                </c:pt>
                <c:pt idx="8">
                  <c:v>63.9</c:v>
                </c:pt>
              </c:numCache>
            </c:numRef>
          </c:val>
          <c:smooth val="0"/>
        </c:ser>
        <c:ser>
          <c:idx val="5"/>
          <c:order val="5"/>
          <c:tx>
            <c:strRef>
              <c:f>'Figure 1-5a,1-5b'!$AJ$18</c:f>
              <c:strCache>
                <c:ptCount val="1"/>
                <c:pt idx="0">
                  <c:v>UK</c:v>
                </c:pt>
              </c:strCache>
            </c:strRef>
          </c:tx>
          <c:spPr>
            <a:ln w="22225" cap="rnd">
              <a:solidFill>
                <a:schemeClr val="accent6"/>
              </a:solidFill>
              <a:round/>
            </a:ln>
            <a:effectLst/>
          </c:spPr>
          <c:marker>
            <c:symbol val="circle"/>
            <c:size val="6"/>
            <c:spPr>
              <a:solidFill>
                <a:schemeClr val="accent6"/>
              </a:solidFill>
              <a:ln w="9525">
                <a:solidFill>
                  <a:schemeClr val="accent6"/>
                </a:solidFill>
                <a:round/>
              </a:ln>
              <a:effectLst/>
            </c:spPr>
          </c:marker>
          <c:cat>
            <c:strRef>
              <c:f>'Figure 1-5a,1-5b'!$AD$19:$AD$27</c:f>
              <c:strCache>
                <c:ptCount val="9"/>
                <c:pt idx="0">
                  <c:v>2005</c:v>
                </c:pt>
                <c:pt idx="1">
                  <c:v>2006</c:v>
                </c:pt>
                <c:pt idx="2">
                  <c:v>2007</c:v>
                </c:pt>
                <c:pt idx="3">
                  <c:v>2008</c:v>
                </c:pt>
                <c:pt idx="4">
                  <c:v>2009</c:v>
                </c:pt>
                <c:pt idx="5">
                  <c:v>2010</c:v>
                </c:pt>
                <c:pt idx="6">
                  <c:v>2011</c:v>
                </c:pt>
                <c:pt idx="7">
                  <c:v>2012</c:v>
                </c:pt>
                <c:pt idx="8">
                  <c:v>2013</c:v>
                </c:pt>
              </c:strCache>
            </c:strRef>
          </c:cat>
          <c:val>
            <c:numRef>
              <c:f>'Figure 1-5a,1-5b'!$AJ$19:$AJ$27</c:f>
              <c:numCache>
                <c:formatCode>General</c:formatCode>
                <c:ptCount val="9"/>
                <c:pt idx="0">
                  <c:v>75.2</c:v>
                </c:pt>
                <c:pt idx="1">
                  <c:v>75.2</c:v>
                </c:pt>
                <c:pt idx="2">
                  <c:v>75.2</c:v>
                </c:pt>
                <c:pt idx="3">
                  <c:v>75.2</c:v>
                </c:pt>
                <c:pt idx="4">
                  <c:v>73.900000000000006</c:v>
                </c:pt>
                <c:pt idx="5">
                  <c:v>73.599999999999994</c:v>
                </c:pt>
                <c:pt idx="6">
                  <c:v>73.599999999999994</c:v>
                </c:pt>
                <c:pt idx="7">
                  <c:v>74.2</c:v>
                </c:pt>
                <c:pt idx="8">
                  <c:v>74.900000000000006</c:v>
                </c:pt>
              </c:numCache>
            </c:numRef>
          </c:val>
          <c:smooth val="0"/>
        </c:ser>
        <c:dLbls>
          <c:showLegendKey val="0"/>
          <c:showVal val="0"/>
          <c:showCatName val="0"/>
          <c:showSerName val="0"/>
          <c:showPercent val="0"/>
          <c:showBubbleSize val="0"/>
        </c:dLbls>
        <c:marker val="1"/>
        <c:smooth val="0"/>
        <c:axId val="157946624"/>
        <c:axId val="157948544"/>
      </c:lineChart>
      <c:catAx>
        <c:axId val="1579466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1" i="0" u="none" strike="noStrike" kern="1200" cap="all" spc="120" normalizeH="0" baseline="0">
                <a:solidFill>
                  <a:schemeClr val="tx1">
                    <a:lumMod val="65000"/>
                    <a:lumOff val="35000"/>
                  </a:schemeClr>
                </a:solidFill>
                <a:latin typeface="+mn-lt"/>
                <a:ea typeface="+mn-ea"/>
                <a:cs typeface="+mn-cs"/>
              </a:defRPr>
            </a:pPr>
            <a:endParaRPr lang="sk-SK"/>
          </a:p>
        </c:txPr>
        <c:crossAx val="157948544"/>
        <c:crosses val="autoZero"/>
        <c:auto val="1"/>
        <c:lblAlgn val="ctr"/>
        <c:lblOffset val="100"/>
        <c:noMultiLvlLbl val="0"/>
      </c:catAx>
      <c:valAx>
        <c:axId val="157948544"/>
        <c:scaling>
          <c:orientation val="minMax"/>
          <c:max val="90"/>
          <c:min val="5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sk-SK"/>
          </a:p>
        </c:txPr>
        <c:crossAx val="1579466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sk-SK"/>
        </a:p>
      </c:txPr>
    </c:legend>
    <c:plotVisOnly val="1"/>
    <c:dispBlanksAs val="gap"/>
    <c:showDLblsOverMax val="0"/>
  </c:chart>
  <c:spPr>
    <a:solidFill>
      <a:schemeClr val="lt1"/>
    </a:solidFill>
    <a:ln w="9525" cap="flat" cmpd="sng" algn="ctr">
      <a:solidFill>
        <a:schemeClr val="tx1">
          <a:lumMod val="15000"/>
          <a:lumOff val="85000"/>
        </a:schemeClr>
      </a:solidFill>
      <a:round/>
    </a:ln>
    <a:effectLst/>
  </c:spPr>
  <c:txPr>
    <a:bodyPr/>
    <a:lstStyle/>
    <a:p>
      <a:pPr>
        <a:defRPr/>
      </a:pPr>
      <a:endParaRPr lang="sk-SK"/>
    </a:p>
  </c:txPr>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4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D38C368-333C-4BDF-901F-274B9AA6C5A7}" type="datetimeFigureOut">
              <a:rPr lang="hu-HU" smtClean="0"/>
              <a:t>2016.11.12.</a:t>
            </a:fld>
            <a:endParaRPr lang="hu-HU"/>
          </a:p>
        </p:txBody>
      </p:sp>
      <p:sp>
        <p:nvSpPr>
          <p:cNvPr id="4" name="Diakép hely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hu-HU"/>
          </a:p>
        </p:txBody>
      </p:sp>
      <p:sp>
        <p:nvSpPr>
          <p:cNvPr id="5" name="Jegyzetek hely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6" name="Élőláb hely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hu-HU"/>
          </a:p>
        </p:txBody>
      </p:sp>
      <p:sp>
        <p:nvSpPr>
          <p:cNvPr id="7" name="Dia számának hely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20BD5B8-E60D-4B98-B05C-BFEB12EE6839}" type="slidenum">
              <a:rPr lang="hu-HU" smtClean="0"/>
              <a:t>‹#›</a:t>
            </a:fld>
            <a:endParaRPr lang="hu-HU"/>
          </a:p>
        </p:txBody>
      </p:sp>
    </p:spTree>
    <p:extLst>
      <p:ext uri="{BB962C8B-B14F-4D97-AF65-F5344CB8AC3E}">
        <p14:creationId xmlns:p14="http://schemas.microsoft.com/office/powerpoint/2010/main" val="11862699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algn="just"/>
            <a:r>
              <a:rPr lang="en-GB" sz="1200" b="1" i="1" dirty="0" smtClean="0"/>
              <a:t>AROP(a) rate </a:t>
            </a:r>
            <a:r>
              <a:rPr lang="en-GB" sz="1200" dirty="0" smtClean="0"/>
              <a:t>= at risk of poverty headcount of individuals aged 20-59</a:t>
            </a:r>
            <a:endParaRPr lang="hu-HU" sz="1200" dirty="0" smtClean="0"/>
          </a:p>
          <a:p>
            <a:pPr algn="just"/>
            <a:r>
              <a:rPr lang="en-GB" sz="1200" b="1" i="1" dirty="0" smtClean="0"/>
              <a:t>Pre-transfer AROP(a) rate (</a:t>
            </a:r>
            <a:r>
              <a:rPr lang="en-GB" sz="1200" b="1" i="1" dirty="0" err="1" smtClean="0"/>
              <a:t>preAROP</a:t>
            </a:r>
            <a:r>
              <a:rPr lang="en-GB" sz="1200" b="1" i="1" dirty="0" smtClean="0"/>
              <a:t>(a)) </a:t>
            </a:r>
            <a:r>
              <a:rPr lang="en-GB" sz="1200" dirty="0" smtClean="0"/>
              <a:t>= at-risk-of-poverty rate calculated by removing all active-age cash benefits (except pensions) from households incomes. </a:t>
            </a:r>
            <a:endParaRPr lang="hu-HU" sz="1200" dirty="0" smtClean="0"/>
          </a:p>
          <a:p>
            <a:pPr algn="just"/>
            <a:r>
              <a:rPr lang="en-GB" sz="1200" b="1" i="1" dirty="0" smtClean="0"/>
              <a:t>Absolute poverty reduction </a:t>
            </a:r>
            <a:r>
              <a:rPr lang="en-GB" sz="1200" dirty="0" smtClean="0"/>
              <a:t>= the percentage-point difference between the pre-transfer AROP(a) rate (see above) and the AROP(a) rate (see above). </a:t>
            </a:r>
            <a:endParaRPr lang="hu-HU" sz="1200" dirty="0" smtClean="0"/>
          </a:p>
          <a:p>
            <a:pPr algn="just"/>
            <a:r>
              <a:rPr lang="en-GB" sz="1200" b="1" i="1" dirty="0" smtClean="0"/>
              <a:t>Employment rate </a:t>
            </a:r>
            <a:r>
              <a:rPr lang="en-GB" sz="1200" dirty="0" smtClean="0"/>
              <a:t>= persons in employment as a percentage of the population of 20 - 64 age, from LFS</a:t>
            </a:r>
            <a:endParaRPr lang="hu-HU" sz="1200" dirty="0" smtClean="0"/>
          </a:p>
          <a:p>
            <a:pPr algn="just"/>
            <a:r>
              <a:rPr lang="en-GB" sz="1200" b="1" i="1" dirty="0" smtClean="0"/>
              <a:t>Households work-intensity (WI) </a:t>
            </a:r>
            <a:r>
              <a:rPr lang="en-GB" sz="1200" dirty="0" smtClean="0"/>
              <a:t>= individual work-intensity (ratio of the number of months worked to the number of months he or she could theoretically have worked.)  WI=0: jobless, WI&gt;0: non-jobless</a:t>
            </a:r>
            <a:endParaRPr lang="hu-HU" sz="1200" dirty="0" smtClean="0"/>
          </a:p>
          <a:p>
            <a:pPr algn="just"/>
            <a:r>
              <a:rPr lang="en-GB" sz="1200" b="1" i="1" dirty="0" smtClean="0"/>
              <a:t>Social transfers </a:t>
            </a:r>
            <a:r>
              <a:rPr lang="en-GB" sz="1200" dirty="0" smtClean="0"/>
              <a:t>=  per cap active-age cash benefits to individuals aged 20 to 59 (UB, sickness/invalidity, social assistance, family-related and housing allowances (pensions excluded)</a:t>
            </a:r>
            <a:endParaRPr lang="hu-HU" sz="1200" dirty="0" smtClean="0"/>
          </a:p>
          <a:p>
            <a:pPr algn="just"/>
            <a:r>
              <a:rPr lang="en-GB" sz="1200" b="1" i="1" dirty="0" smtClean="0"/>
              <a:t>Size </a:t>
            </a:r>
            <a:r>
              <a:rPr lang="en-GB" sz="1200" dirty="0" smtClean="0"/>
              <a:t>= the sum of social transfers (see above) relative to total disposable income as reported in the survey. Size refers to the redistributive effort of social protection schemes</a:t>
            </a:r>
            <a:endParaRPr lang="hu-HU" dirty="0"/>
          </a:p>
        </p:txBody>
      </p:sp>
      <p:sp>
        <p:nvSpPr>
          <p:cNvPr id="4" name="Dia számának helye 3"/>
          <p:cNvSpPr>
            <a:spLocks noGrp="1"/>
          </p:cNvSpPr>
          <p:nvPr>
            <p:ph type="sldNum" sz="quarter" idx="10"/>
          </p:nvPr>
        </p:nvSpPr>
        <p:spPr/>
        <p:txBody>
          <a:bodyPr/>
          <a:lstStyle/>
          <a:p>
            <a:fld id="{D799E3F9-C1AC-4EEA-9CB0-FDF8B18EF619}" type="slidenum">
              <a:rPr lang="en-GB" smtClean="0">
                <a:solidFill>
                  <a:prstClr val="black"/>
                </a:solidFill>
              </a:rPr>
              <a:pPr/>
              <a:t>6</a:t>
            </a:fld>
            <a:endParaRPr lang="en-GB">
              <a:solidFill>
                <a:prstClr val="black"/>
              </a:solidFill>
            </a:endParaRPr>
          </a:p>
        </p:txBody>
      </p:sp>
    </p:spTree>
    <p:extLst>
      <p:ext uri="{BB962C8B-B14F-4D97-AF65-F5344CB8AC3E}">
        <p14:creationId xmlns:p14="http://schemas.microsoft.com/office/powerpoint/2010/main" val="15263031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u-HU" sz="1200" i="1" dirty="0" smtClean="0"/>
              <a:t>AROP(a)</a:t>
            </a:r>
            <a:r>
              <a:rPr lang="hu-HU" sz="1200" i="1" baseline="0" dirty="0" smtClean="0"/>
              <a:t> </a:t>
            </a:r>
            <a:r>
              <a:rPr lang="hu-HU" sz="1200" i="1" baseline="0" dirty="0" err="1" smtClean="0"/>
              <a:t>trends</a:t>
            </a:r>
            <a:r>
              <a:rPr lang="hu-HU" sz="1200" i="1" baseline="0" dirty="0" smtClean="0"/>
              <a:t> - </a:t>
            </a:r>
            <a:r>
              <a:rPr lang="en-GB" sz="1200" i="1" dirty="0" smtClean="0"/>
              <a:t>Note</a:t>
            </a:r>
            <a:r>
              <a:rPr lang="en-GB" sz="1200" dirty="0" smtClean="0"/>
              <a:t>. Cross-sectional waves for years 2005 until 2012 were used. Data for 2012 are subject to revisions in subsequent releases; data for Bulgaria and Romania is available from 2007 onwards; data for Malta is available from 2009 onwards. In the EU-SILC, the income reference year is the calendar year preceding the survey year (excepting Ireland and the UK, where the 12 month period prior to the interview consists the reference period). Years displayed in our graphs are survey years, similarly to the Eurostat protocol. </a:t>
            </a:r>
            <a:endParaRPr lang="hu-HU" sz="1200" dirty="0" smtClean="0"/>
          </a:p>
          <a:p>
            <a:endParaRPr lang="hu-HU" dirty="0"/>
          </a:p>
        </p:txBody>
      </p:sp>
      <p:sp>
        <p:nvSpPr>
          <p:cNvPr id="4" name="Dia számának helye 3"/>
          <p:cNvSpPr>
            <a:spLocks noGrp="1"/>
          </p:cNvSpPr>
          <p:nvPr>
            <p:ph type="sldNum" sz="quarter" idx="10"/>
          </p:nvPr>
        </p:nvSpPr>
        <p:spPr/>
        <p:txBody>
          <a:bodyPr/>
          <a:lstStyle/>
          <a:p>
            <a:fld id="{D799E3F9-C1AC-4EEA-9CB0-FDF8B18EF619}" type="slidenum">
              <a:rPr lang="en-GB" smtClean="0"/>
              <a:t>8</a:t>
            </a:fld>
            <a:endParaRPr lang="en-GB"/>
          </a:p>
        </p:txBody>
      </p:sp>
    </p:spTree>
    <p:extLst>
      <p:ext uri="{BB962C8B-B14F-4D97-AF65-F5344CB8AC3E}">
        <p14:creationId xmlns:p14="http://schemas.microsoft.com/office/powerpoint/2010/main" val="34062690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799E3F9-C1AC-4EEA-9CB0-FDF8B18EF619}" type="slidenum">
              <a:rPr lang="en-GB" smtClean="0">
                <a:solidFill>
                  <a:prstClr val="black"/>
                </a:solidFill>
              </a:rPr>
              <a:pPr/>
              <a:t>16</a:t>
            </a:fld>
            <a:endParaRPr lang="en-GB">
              <a:solidFill>
                <a:prstClr val="black"/>
              </a:solidFill>
            </a:endParaRPr>
          </a:p>
        </p:txBody>
      </p:sp>
    </p:spTree>
    <p:extLst>
      <p:ext uri="{BB962C8B-B14F-4D97-AF65-F5344CB8AC3E}">
        <p14:creationId xmlns:p14="http://schemas.microsoft.com/office/powerpoint/2010/main" val="25378416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D799E3F9-C1AC-4EEA-9CB0-FDF8B18EF619}" type="slidenum">
              <a:rPr lang="en-GB" smtClean="0"/>
              <a:t>32</a:t>
            </a:fld>
            <a:endParaRPr lang="en-GB"/>
          </a:p>
        </p:txBody>
      </p:sp>
    </p:spTree>
    <p:extLst>
      <p:ext uri="{BB962C8B-B14F-4D97-AF65-F5344CB8AC3E}">
        <p14:creationId xmlns:p14="http://schemas.microsoft.com/office/powerpoint/2010/main" val="34062690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D799E3F9-C1AC-4EEA-9CB0-FDF8B18EF619}" type="slidenum">
              <a:rPr lang="en-GB" smtClean="0"/>
              <a:t>33</a:t>
            </a:fld>
            <a:endParaRPr lang="en-GB"/>
          </a:p>
        </p:txBody>
      </p:sp>
    </p:spTree>
    <p:extLst>
      <p:ext uri="{BB962C8B-B14F-4D97-AF65-F5344CB8AC3E}">
        <p14:creationId xmlns:p14="http://schemas.microsoft.com/office/powerpoint/2010/main" val="34062690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D799E3F9-C1AC-4EEA-9CB0-FDF8B18EF619}" type="slidenum">
              <a:rPr lang="en-GB" smtClean="0"/>
              <a:t>34</a:t>
            </a:fld>
            <a:endParaRPr lang="en-GB"/>
          </a:p>
        </p:txBody>
      </p:sp>
    </p:spTree>
    <p:extLst>
      <p:ext uri="{BB962C8B-B14F-4D97-AF65-F5344CB8AC3E}">
        <p14:creationId xmlns:p14="http://schemas.microsoft.com/office/powerpoint/2010/main" val="34062690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D799E3F9-C1AC-4EEA-9CB0-FDF8B18EF619}" type="slidenum">
              <a:rPr lang="en-GB" smtClean="0"/>
              <a:t>35</a:t>
            </a:fld>
            <a:endParaRPr lang="en-GB"/>
          </a:p>
        </p:txBody>
      </p:sp>
    </p:spTree>
    <p:extLst>
      <p:ext uri="{BB962C8B-B14F-4D97-AF65-F5344CB8AC3E}">
        <p14:creationId xmlns:p14="http://schemas.microsoft.com/office/powerpoint/2010/main" val="34062690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D799E3F9-C1AC-4EEA-9CB0-FDF8B18EF619}" type="slidenum">
              <a:rPr lang="en-GB" smtClean="0"/>
              <a:t>36</a:t>
            </a:fld>
            <a:endParaRPr lang="en-GB"/>
          </a:p>
        </p:txBody>
      </p:sp>
    </p:spTree>
    <p:extLst>
      <p:ext uri="{BB962C8B-B14F-4D97-AF65-F5344CB8AC3E}">
        <p14:creationId xmlns:p14="http://schemas.microsoft.com/office/powerpoint/2010/main" val="3406269086"/>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BEBA8EAE-BF5A-486C-A8C5-ECC9F3942E4B}">
                <a14:imgProps xmlns:a14="http://schemas.microsoft.com/office/drawing/2010/main">
                  <a14:imgLayer r:embed="rId3">
                    <a14:imgEffect>
                      <a14:sharpenSoften amount="-31000"/>
                    </a14:imgEffect>
                  </a14:imgLayer>
                </a14:imgProps>
              </a:ext>
              <a:ext uri="{28A0092B-C50C-407E-A947-70E740481C1C}">
                <a14:useLocalDpi xmlns:a14="http://schemas.microsoft.com/office/drawing/2010/main" val="0"/>
              </a:ext>
            </a:extLst>
          </a:blip>
          <a:stretch>
            <a:fillRect/>
          </a:stretch>
        </p:blipFill>
        <p:spPr>
          <a:xfrm>
            <a:off x="35496" y="527538"/>
            <a:ext cx="9144001" cy="6330462"/>
          </a:xfrm>
          <a:prstGeom prst="rect">
            <a:avLst/>
          </a:prstGeom>
        </p:spPr>
      </p:pic>
      <p:sp>
        <p:nvSpPr>
          <p:cNvPr id="2" name="Title 1"/>
          <p:cNvSpPr>
            <a:spLocks noGrp="1"/>
          </p:cNvSpPr>
          <p:nvPr>
            <p:ph type="ctrTitle"/>
          </p:nvPr>
        </p:nvSpPr>
        <p:spPr>
          <a:xfrm>
            <a:off x="685800" y="1628800"/>
            <a:ext cx="7772400" cy="1470025"/>
          </a:xfrm>
        </p:spPr>
        <p:txBody>
          <a:bodyPr/>
          <a:lstStyle>
            <a:lvl1pPr>
              <a:defRPr/>
            </a:lvl1pPr>
          </a:lstStyle>
          <a:p>
            <a:r>
              <a:rPr lang="hu-HU" smtClean="0"/>
              <a:t>Mintacím szerkesztése</a:t>
            </a:r>
            <a:endParaRPr lang="en-GB" dirty="0"/>
          </a:p>
        </p:txBody>
      </p:sp>
      <p:sp>
        <p:nvSpPr>
          <p:cNvPr id="3" name="Subtitle 2"/>
          <p:cNvSpPr>
            <a:spLocks noGrp="1"/>
          </p:cNvSpPr>
          <p:nvPr>
            <p:ph type="subTitle" idx="1"/>
          </p:nvPr>
        </p:nvSpPr>
        <p:spPr>
          <a:xfrm>
            <a:off x="1371600" y="4077072"/>
            <a:ext cx="6400800" cy="1752600"/>
          </a:xfrm>
        </p:spPr>
        <p:txBody>
          <a:bodyPr/>
          <a:lstStyle>
            <a:lvl1pPr marL="0" indent="0" algn="ctr">
              <a:buNone/>
              <a:defRPr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smtClean="0"/>
              <a:t>Alcím mintájának szerkesztése</a:t>
            </a:r>
            <a:endParaRPr lang="en-GB" dirty="0"/>
          </a:p>
        </p:txBody>
      </p:sp>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7505" y="188640"/>
            <a:ext cx="2408831" cy="864095"/>
          </a:xfrm>
          <a:prstGeom prst="rect">
            <a:avLst/>
          </a:prstGeom>
        </p:spPr>
      </p:pic>
      <p:pic>
        <p:nvPicPr>
          <p:cNvPr id="11" name="Picture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934739" y="116633"/>
            <a:ext cx="1185726" cy="964531"/>
          </a:xfrm>
          <a:prstGeom prst="rect">
            <a:avLst/>
          </a:prstGeom>
        </p:spPr>
      </p:pic>
      <p:pic>
        <p:nvPicPr>
          <p:cNvPr id="9" name="Picture 11" descr="D:\dokumentumok\Logók\rt_logo.gif"/>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9938" y="6105295"/>
            <a:ext cx="1969773" cy="6360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318341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C6170E7D-A965-4458-AC05-FFC7717E2BF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8620948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hu-HU" dirty="0" smtClean="0"/>
              <a:t>Mintacím szerkesztése</a:t>
            </a:r>
            <a:endParaRPr lang="en-GB"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ate Placeholder 4"/>
          <p:cNvSpPr>
            <a:spLocks noGrp="1"/>
          </p:cNvSpPr>
          <p:nvPr>
            <p:ph type="dt" sz="half" idx="10"/>
          </p:nvPr>
        </p:nvSpPr>
        <p:spPr/>
        <p:txBody>
          <a:bodyPr/>
          <a:lstStyle/>
          <a:p>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C6170E7D-A965-4458-AC05-FFC7717E2BF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8492746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hu-HU" smtClean="0"/>
              <a:t>Mintacím szerkesztése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u-HU" smtClean="0"/>
              <a:t>Kép beszúrásához kattintson az ikonra</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ate Placeholder 4"/>
          <p:cNvSpPr>
            <a:spLocks noGrp="1"/>
          </p:cNvSpPr>
          <p:nvPr>
            <p:ph type="dt" sz="half" idx="10"/>
          </p:nvPr>
        </p:nvSpPr>
        <p:spPr/>
        <p:txBody>
          <a:bodyPr/>
          <a:lstStyle/>
          <a:p>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C6170E7D-A965-4458-AC05-FFC7717E2BF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5324623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smtClean="0"/>
              <a:t>Mintacím szerkesztése</a:t>
            </a:r>
            <a:endParaRPr lang="en-GB"/>
          </a:p>
        </p:txBody>
      </p:sp>
      <p:sp>
        <p:nvSpPr>
          <p:cNvPr id="3" name="Vertical Text Placeholder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GB"/>
          </a:p>
        </p:txBody>
      </p:sp>
      <p:sp>
        <p:nvSpPr>
          <p:cNvPr id="4" name="Date Placeholder 3"/>
          <p:cNvSpPr>
            <a:spLocks noGrp="1"/>
          </p:cNvSpPr>
          <p:nvPr>
            <p:ph type="dt" sz="half" idx="10"/>
          </p:nvPr>
        </p:nvSpPr>
        <p:spPr/>
        <p:txBody>
          <a:bodyPr/>
          <a:lstStyle/>
          <a:p>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6170E7D-A965-4458-AC05-FFC7717E2BF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3456714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hu-HU" smtClean="0"/>
              <a:t>Mintacím szerkesztése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GB"/>
          </a:p>
        </p:txBody>
      </p:sp>
      <p:sp>
        <p:nvSpPr>
          <p:cNvPr id="4" name="Date Placeholder 3"/>
          <p:cNvSpPr>
            <a:spLocks noGrp="1"/>
          </p:cNvSpPr>
          <p:nvPr>
            <p:ph type="dt" sz="half" idx="10"/>
          </p:nvPr>
        </p:nvSpPr>
        <p:spPr/>
        <p:txBody>
          <a:bodyPr/>
          <a:lstStyle/>
          <a:p>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6170E7D-A965-4458-AC05-FFC7717E2BF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300048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642"/>
            <a:ext cx="1373909" cy="6858000"/>
          </a:xfrm>
          <a:prstGeom prst="rect">
            <a:avLst/>
          </a:prstGeom>
        </p:spPr>
      </p:pic>
      <p:sp>
        <p:nvSpPr>
          <p:cNvPr id="13" name="Rectangle 12"/>
          <p:cNvSpPr/>
          <p:nvPr userDrawn="1"/>
        </p:nvSpPr>
        <p:spPr>
          <a:xfrm>
            <a:off x="0" y="5949280"/>
            <a:ext cx="4355976" cy="72008"/>
          </a:xfrm>
          <a:prstGeom prst="rect">
            <a:avLst/>
          </a:prstGeom>
          <a:gradFill flip="none" rotWithShape="1">
            <a:gsLst>
              <a:gs pos="1000">
                <a:srgbClr val="EAEAEA">
                  <a:alpha val="37000"/>
                  <a:lumMod val="36000"/>
                  <a:lumOff val="64000"/>
                </a:srgbClr>
              </a:gs>
              <a:gs pos="82000">
                <a:srgbClr val="E8E8E8"/>
              </a:gs>
              <a:gs pos="49000">
                <a:schemeClr val="bg1">
                  <a:lumMod val="8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Title 1"/>
          <p:cNvSpPr>
            <a:spLocks noGrp="1"/>
          </p:cNvSpPr>
          <p:nvPr>
            <p:ph type="title"/>
          </p:nvPr>
        </p:nvSpPr>
        <p:spPr>
          <a:xfrm>
            <a:off x="842600" y="0"/>
            <a:ext cx="8229600" cy="1143000"/>
          </a:xfrm>
        </p:spPr>
        <p:txBody>
          <a:bodyPr>
            <a:normAutofit/>
          </a:bodyPr>
          <a:lstStyle>
            <a:lvl1pPr marL="0" indent="0" algn="r">
              <a:buFont typeface="+mj-lt"/>
              <a:buNone/>
              <a:defRPr sz="3500"/>
            </a:lvl1pPr>
          </a:lstStyle>
          <a:p>
            <a:r>
              <a:rPr lang="hu-HU" smtClean="0"/>
              <a:t>Mintacím szerkesztése</a:t>
            </a:r>
            <a:endParaRPr lang="en-GB" dirty="0"/>
          </a:p>
        </p:txBody>
      </p:sp>
      <p:sp>
        <p:nvSpPr>
          <p:cNvPr id="3" name="Content Placeholder 2"/>
          <p:cNvSpPr>
            <a:spLocks noGrp="1"/>
          </p:cNvSpPr>
          <p:nvPr>
            <p:ph idx="1"/>
          </p:nvPr>
        </p:nvSpPr>
        <p:spPr>
          <a:xfrm>
            <a:off x="1115616" y="1484784"/>
            <a:ext cx="7869560" cy="4525963"/>
          </a:xfrm>
        </p:spPr>
        <p:txBody>
          <a:bodyPr/>
          <a:lstStyle>
            <a:lvl1pPr>
              <a:defRPr sz="2500">
                <a:solidFill>
                  <a:schemeClr val="tx1"/>
                </a:solidFill>
              </a:defRPr>
            </a:lvl1pPr>
            <a:lvl2pPr>
              <a:defRPr sz="2400"/>
            </a:lvl2pPr>
            <a:lvl3pPr>
              <a:defRPr sz="2000"/>
            </a:lvl3pPr>
            <a:lvl4pPr>
              <a:defRPr sz="1800"/>
            </a:lvl4pPr>
            <a:lvl5pPr>
              <a:defRPr sz="1800"/>
            </a:lvl5pPr>
          </a:lstStyle>
          <a:p>
            <a:pPr lvl="0"/>
            <a:r>
              <a:rPr lang="hu-HU" dirty="0" smtClean="0"/>
              <a:t>Mintaszöveg szerkesztése</a:t>
            </a:r>
          </a:p>
          <a:p>
            <a:pPr lvl="1"/>
            <a:r>
              <a:rPr lang="hu-HU" dirty="0" smtClean="0"/>
              <a:t>Második szint</a:t>
            </a:r>
          </a:p>
          <a:p>
            <a:pPr lvl="2"/>
            <a:r>
              <a:rPr lang="hu-HU" dirty="0" smtClean="0"/>
              <a:t>Harmadik szint</a:t>
            </a:r>
          </a:p>
          <a:p>
            <a:pPr lvl="3"/>
            <a:r>
              <a:rPr lang="hu-HU" dirty="0" smtClean="0"/>
              <a:t>Negyedik szint</a:t>
            </a:r>
          </a:p>
          <a:p>
            <a:pPr lvl="4"/>
            <a:r>
              <a:rPr lang="hu-HU" dirty="0" smtClean="0"/>
              <a:t>Ötödik szint</a:t>
            </a:r>
            <a:endParaRPr lang="en-GB" dirty="0"/>
          </a:p>
        </p:txBody>
      </p:sp>
      <p:sp>
        <p:nvSpPr>
          <p:cNvPr id="9" name="Rectangle 8"/>
          <p:cNvSpPr/>
          <p:nvPr userDrawn="1"/>
        </p:nvSpPr>
        <p:spPr>
          <a:xfrm>
            <a:off x="4788024" y="917045"/>
            <a:ext cx="4355976" cy="72008"/>
          </a:xfrm>
          <a:prstGeom prst="rect">
            <a:avLst/>
          </a:prstGeom>
          <a:gradFill flip="none" rotWithShape="1">
            <a:gsLst>
              <a:gs pos="20000">
                <a:srgbClr val="EAEAEA"/>
              </a:gs>
              <a:gs pos="100000">
                <a:schemeClr val="accent1">
                  <a:shade val="67500"/>
                  <a:satMod val="115000"/>
                </a:schemeClr>
              </a:gs>
              <a:gs pos="100000">
                <a:schemeClr val="accent1">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66012" y="6102469"/>
            <a:ext cx="2106188" cy="755531"/>
          </a:xfrm>
          <a:prstGeom prst="rect">
            <a:avLst/>
          </a:prstGeom>
        </p:spPr>
      </p:pic>
      <p:sp>
        <p:nvSpPr>
          <p:cNvPr id="6" name="Slide Number Placeholder 5"/>
          <p:cNvSpPr>
            <a:spLocks noGrp="1"/>
          </p:cNvSpPr>
          <p:nvPr>
            <p:ph type="sldNum" sz="quarter" idx="12"/>
          </p:nvPr>
        </p:nvSpPr>
        <p:spPr>
          <a:xfrm>
            <a:off x="3635896" y="6381328"/>
            <a:ext cx="2133600" cy="365125"/>
          </a:xfrm>
        </p:spPr>
        <p:txBody>
          <a:bodyPr/>
          <a:lstStyle>
            <a:lvl1pPr algn="ctr">
              <a:defRPr/>
            </a:lvl1pPr>
          </a:lstStyle>
          <a:p>
            <a:r>
              <a:rPr lang="en-GB" dirty="0" smtClean="0">
                <a:solidFill>
                  <a:prstClr val="black">
                    <a:tint val="75000"/>
                  </a:prstClr>
                </a:solidFill>
              </a:rPr>
              <a:t>Slide </a:t>
            </a:r>
            <a:fld id="{A51AB592-F11C-422A-8BFA-A5C5A3240962}" type="slidenum">
              <a:rPr lang="en-GB" smtClean="0">
                <a:solidFill>
                  <a:prstClr val="black">
                    <a:tint val="75000"/>
                  </a:prstClr>
                </a:solidFill>
              </a:rPr>
              <a:pPr/>
              <a:t>‹#›</a:t>
            </a:fld>
            <a:endParaRPr lang="en-GB" dirty="0">
              <a:solidFill>
                <a:prstClr val="black">
                  <a:tint val="75000"/>
                </a:prstClr>
              </a:solidFill>
            </a:endParaRPr>
          </a:p>
        </p:txBody>
      </p:sp>
      <p:pic>
        <p:nvPicPr>
          <p:cNvPr id="10" name="Picture 11" descr="D:\dokumentumok\Logók\rt_logo.gif"/>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938" y="6105295"/>
            <a:ext cx="1969773" cy="6360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363625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Cím és tartalom">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642"/>
            <a:ext cx="1373909" cy="6858000"/>
          </a:xfrm>
          <a:prstGeom prst="rect">
            <a:avLst/>
          </a:prstGeom>
        </p:spPr>
      </p:pic>
      <p:sp>
        <p:nvSpPr>
          <p:cNvPr id="13" name="Rectangle 12"/>
          <p:cNvSpPr/>
          <p:nvPr userDrawn="1"/>
        </p:nvSpPr>
        <p:spPr>
          <a:xfrm>
            <a:off x="0" y="5949280"/>
            <a:ext cx="4355976" cy="72008"/>
          </a:xfrm>
          <a:prstGeom prst="rect">
            <a:avLst/>
          </a:prstGeom>
          <a:gradFill flip="none" rotWithShape="1">
            <a:gsLst>
              <a:gs pos="1000">
                <a:srgbClr val="EAEAEA">
                  <a:alpha val="37000"/>
                  <a:lumMod val="36000"/>
                  <a:lumOff val="64000"/>
                </a:srgbClr>
              </a:gs>
              <a:gs pos="82000">
                <a:srgbClr val="E8E8E8"/>
              </a:gs>
              <a:gs pos="49000">
                <a:schemeClr val="bg1">
                  <a:lumMod val="8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Title 1"/>
          <p:cNvSpPr>
            <a:spLocks noGrp="1"/>
          </p:cNvSpPr>
          <p:nvPr>
            <p:ph type="title"/>
          </p:nvPr>
        </p:nvSpPr>
        <p:spPr>
          <a:xfrm>
            <a:off x="842600" y="0"/>
            <a:ext cx="8229600" cy="1143000"/>
          </a:xfrm>
        </p:spPr>
        <p:txBody>
          <a:bodyPr>
            <a:normAutofit/>
          </a:bodyPr>
          <a:lstStyle>
            <a:lvl1pPr marL="0" indent="0" algn="r">
              <a:buFont typeface="+mj-lt"/>
              <a:buNone/>
              <a:defRPr sz="3500"/>
            </a:lvl1pPr>
          </a:lstStyle>
          <a:p>
            <a:r>
              <a:rPr lang="hu-HU" smtClean="0"/>
              <a:t>Mintacím szerkesztése</a:t>
            </a:r>
            <a:endParaRPr lang="en-GB" dirty="0"/>
          </a:p>
        </p:txBody>
      </p:sp>
      <p:sp>
        <p:nvSpPr>
          <p:cNvPr id="3" name="Content Placeholder 2"/>
          <p:cNvSpPr>
            <a:spLocks noGrp="1"/>
          </p:cNvSpPr>
          <p:nvPr>
            <p:ph idx="1"/>
          </p:nvPr>
        </p:nvSpPr>
        <p:spPr>
          <a:xfrm>
            <a:off x="1115616" y="1484784"/>
            <a:ext cx="7869560" cy="4525963"/>
          </a:xfrm>
        </p:spPr>
        <p:txBody>
          <a:bodyPr/>
          <a:lstStyle>
            <a:lvl1pPr>
              <a:defRPr sz="2500">
                <a:solidFill>
                  <a:schemeClr val="tx1"/>
                </a:solidFill>
              </a:defRPr>
            </a:lvl1pPr>
            <a:lvl2pPr>
              <a:defRPr sz="2400" b="1"/>
            </a:lvl2pPr>
            <a:lvl3pPr>
              <a:defRPr sz="2000" b="1"/>
            </a:lvl3pPr>
            <a:lvl4pPr>
              <a:defRPr sz="1800" b="1"/>
            </a:lvl4pPr>
            <a:lvl5pPr>
              <a:defRPr sz="1800" b="1"/>
            </a:lvl5pPr>
          </a:lstStyle>
          <a:p>
            <a:pPr lvl="0"/>
            <a:r>
              <a:rPr lang="hu-HU" dirty="0" smtClean="0"/>
              <a:t>Mintaszöveg szerkesztése</a:t>
            </a:r>
          </a:p>
          <a:p>
            <a:pPr lvl="1"/>
            <a:r>
              <a:rPr lang="hu-HU" dirty="0" smtClean="0"/>
              <a:t>Második szint</a:t>
            </a:r>
          </a:p>
          <a:p>
            <a:pPr lvl="2"/>
            <a:r>
              <a:rPr lang="hu-HU" dirty="0" smtClean="0"/>
              <a:t>Harmadik szint</a:t>
            </a:r>
          </a:p>
          <a:p>
            <a:pPr lvl="3"/>
            <a:r>
              <a:rPr lang="hu-HU" dirty="0" smtClean="0"/>
              <a:t>Negyedik szint</a:t>
            </a:r>
          </a:p>
          <a:p>
            <a:pPr lvl="4"/>
            <a:r>
              <a:rPr lang="hu-HU" dirty="0" smtClean="0"/>
              <a:t>Ötödik szint</a:t>
            </a:r>
            <a:endParaRPr lang="en-GB" dirty="0"/>
          </a:p>
        </p:txBody>
      </p:sp>
      <p:sp>
        <p:nvSpPr>
          <p:cNvPr id="9" name="Rectangle 8"/>
          <p:cNvSpPr/>
          <p:nvPr userDrawn="1"/>
        </p:nvSpPr>
        <p:spPr>
          <a:xfrm>
            <a:off x="4788024" y="917045"/>
            <a:ext cx="4355976" cy="72008"/>
          </a:xfrm>
          <a:prstGeom prst="rect">
            <a:avLst/>
          </a:prstGeom>
          <a:gradFill flip="none" rotWithShape="1">
            <a:gsLst>
              <a:gs pos="20000">
                <a:srgbClr val="EAEAEA"/>
              </a:gs>
              <a:gs pos="100000">
                <a:schemeClr val="accent1">
                  <a:shade val="67500"/>
                  <a:satMod val="115000"/>
                </a:schemeClr>
              </a:gs>
              <a:gs pos="100000">
                <a:schemeClr val="accent1">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66012" y="6102469"/>
            <a:ext cx="2106188" cy="755531"/>
          </a:xfrm>
          <a:prstGeom prst="rect">
            <a:avLst/>
          </a:prstGeom>
        </p:spPr>
      </p:pic>
      <p:sp>
        <p:nvSpPr>
          <p:cNvPr id="6" name="Slide Number Placeholder 5"/>
          <p:cNvSpPr>
            <a:spLocks noGrp="1"/>
          </p:cNvSpPr>
          <p:nvPr>
            <p:ph type="sldNum" sz="quarter" idx="12"/>
          </p:nvPr>
        </p:nvSpPr>
        <p:spPr>
          <a:xfrm>
            <a:off x="3635896" y="6381328"/>
            <a:ext cx="2133600" cy="365125"/>
          </a:xfrm>
        </p:spPr>
        <p:txBody>
          <a:bodyPr/>
          <a:lstStyle>
            <a:lvl1pPr algn="ctr">
              <a:defRPr/>
            </a:lvl1pPr>
          </a:lstStyle>
          <a:p>
            <a:r>
              <a:rPr lang="en-GB" dirty="0" smtClean="0">
                <a:solidFill>
                  <a:prstClr val="black">
                    <a:tint val="75000"/>
                  </a:prstClr>
                </a:solidFill>
              </a:rPr>
              <a:t>Slide </a:t>
            </a:r>
            <a:fld id="{A51AB592-F11C-422A-8BFA-A5C5A3240962}" type="slidenum">
              <a:rPr lang="en-GB" smtClean="0">
                <a:solidFill>
                  <a:prstClr val="black">
                    <a:tint val="75000"/>
                  </a:prstClr>
                </a:solidFill>
              </a:rPr>
              <a:pPr/>
              <a:t>‹#›</a:t>
            </a:fld>
            <a:endParaRPr lang="en-GB" dirty="0">
              <a:solidFill>
                <a:prstClr val="black">
                  <a:tint val="75000"/>
                </a:prstClr>
              </a:solidFill>
            </a:endParaRPr>
          </a:p>
        </p:txBody>
      </p:sp>
      <p:pic>
        <p:nvPicPr>
          <p:cNvPr id="10" name="Picture 11" descr="D:\dokumentumok\Logók\rt_logo.gif"/>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938" y="6105295"/>
            <a:ext cx="1969773" cy="6360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539974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3_Cím és tartalom">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642"/>
            <a:ext cx="1373909" cy="6858000"/>
          </a:xfrm>
          <a:prstGeom prst="rect">
            <a:avLst/>
          </a:prstGeom>
        </p:spPr>
      </p:pic>
      <p:sp>
        <p:nvSpPr>
          <p:cNvPr id="13" name="Rectangle 12"/>
          <p:cNvSpPr/>
          <p:nvPr userDrawn="1"/>
        </p:nvSpPr>
        <p:spPr>
          <a:xfrm>
            <a:off x="0" y="5949280"/>
            <a:ext cx="4355976" cy="72008"/>
          </a:xfrm>
          <a:prstGeom prst="rect">
            <a:avLst/>
          </a:prstGeom>
          <a:gradFill flip="none" rotWithShape="1">
            <a:gsLst>
              <a:gs pos="1000">
                <a:srgbClr val="EAEAEA">
                  <a:alpha val="37000"/>
                  <a:lumMod val="36000"/>
                  <a:lumOff val="64000"/>
                </a:srgbClr>
              </a:gs>
              <a:gs pos="82000">
                <a:srgbClr val="E8E8E8"/>
              </a:gs>
              <a:gs pos="49000">
                <a:schemeClr val="bg1">
                  <a:lumMod val="8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Title 1"/>
          <p:cNvSpPr>
            <a:spLocks noGrp="1"/>
          </p:cNvSpPr>
          <p:nvPr>
            <p:ph type="title"/>
          </p:nvPr>
        </p:nvSpPr>
        <p:spPr>
          <a:xfrm>
            <a:off x="842600" y="0"/>
            <a:ext cx="8229600" cy="1143000"/>
          </a:xfrm>
        </p:spPr>
        <p:txBody>
          <a:bodyPr>
            <a:normAutofit/>
          </a:bodyPr>
          <a:lstStyle>
            <a:lvl1pPr marL="0" indent="0" algn="r">
              <a:buFont typeface="+mj-lt"/>
              <a:buNone/>
              <a:defRPr sz="3500"/>
            </a:lvl1pPr>
          </a:lstStyle>
          <a:p>
            <a:r>
              <a:rPr lang="hu-HU" smtClean="0"/>
              <a:t>Mintacím szerkesztése</a:t>
            </a:r>
            <a:endParaRPr lang="en-GB" dirty="0"/>
          </a:p>
        </p:txBody>
      </p:sp>
      <p:sp>
        <p:nvSpPr>
          <p:cNvPr id="3" name="Content Placeholder 2"/>
          <p:cNvSpPr>
            <a:spLocks noGrp="1"/>
          </p:cNvSpPr>
          <p:nvPr>
            <p:ph idx="1"/>
          </p:nvPr>
        </p:nvSpPr>
        <p:spPr>
          <a:xfrm>
            <a:off x="1115616" y="1484784"/>
            <a:ext cx="7869560" cy="4525963"/>
          </a:xfrm>
        </p:spPr>
        <p:txBody>
          <a:bodyPr/>
          <a:lstStyle>
            <a:lvl1pPr>
              <a:defRPr sz="2500">
                <a:solidFill>
                  <a:schemeClr val="tx1"/>
                </a:solidFill>
              </a:defRPr>
            </a:lvl1pPr>
            <a:lvl2pPr>
              <a:defRPr sz="2400"/>
            </a:lvl2pPr>
            <a:lvl3pPr>
              <a:defRPr sz="2000"/>
            </a:lvl3pPr>
            <a:lvl4pPr>
              <a:defRPr sz="1800"/>
            </a:lvl4pPr>
            <a:lvl5pPr>
              <a:defRPr sz="1800"/>
            </a:lvl5pPr>
          </a:lstStyle>
          <a:p>
            <a:pPr lvl="0"/>
            <a:r>
              <a:rPr lang="hu-HU" dirty="0" smtClean="0"/>
              <a:t>Mintaszöveg szerkesztése</a:t>
            </a:r>
          </a:p>
          <a:p>
            <a:pPr lvl="1"/>
            <a:r>
              <a:rPr lang="hu-HU" dirty="0" smtClean="0"/>
              <a:t>Második szint</a:t>
            </a:r>
          </a:p>
          <a:p>
            <a:pPr lvl="2"/>
            <a:r>
              <a:rPr lang="hu-HU" dirty="0" smtClean="0"/>
              <a:t>Harmadik szint</a:t>
            </a:r>
          </a:p>
          <a:p>
            <a:pPr lvl="3"/>
            <a:r>
              <a:rPr lang="hu-HU" dirty="0" smtClean="0"/>
              <a:t>Negyedik szint</a:t>
            </a:r>
          </a:p>
          <a:p>
            <a:pPr lvl="4"/>
            <a:r>
              <a:rPr lang="hu-HU" dirty="0" smtClean="0"/>
              <a:t>Ötödik szint</a:t>
            </a:r>
            <a:endParaRPr lang="en-GB" dirty="0"/>
          </a:p>
        </p:txBody>
      </p:sp>
      <p:sp>
        <p:nvSpPr>
          <p:cNvPr id="9" name="Rectangle 8"/>
          <p:cNvSpPr/>
          <p:nvPr userDrawn="1"/>
        </p:nvSpPr>
        <p:spPr>
          <a:xfrm>
            <a:off x="4788024" y="917045"/>
            <a:ext cx="4355976" cy="72008"/>
          </a:xfrm>
          <a:prstGeom prst="rect">
            <a:avLst/>
          </a:prstGeom>
          <a:gradFill flip="none" rotWithShape="1">
            <a:gsLst>
              <a:gs pos="20000">
                <a:srgbClr val="EAEAEA"/>
              </a:gs>
              <a:gs pos="100000">
                <a:schemeClr val="accent1">
                  <a:shade val="67500"/>
                  <a:satMod val="115000"/>
                </a:schemeClr>
              </a:gs>
              <a:gs pos="100000">
                <a:schemeClr val="accent1">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66012" y="6102469"/>
            <a:ext cx="2106188" cy="755531"/>
          </a:xfrm>
          <a:prstGeom prst="rect">
            <a:avLst/>
          </a:prstGeom>
        </p:spPr>
      </p:pic>
      <p:sp>
        <p:nvSpPr>
          <p:cNvPr id="6" name="Slide Number Placeholder 5"/>
          <p:cNvSpPr>
            <a:spLocks noGrp="1"/>
          </p:cNvSpPr>
          <p:nvPr>
            <p:ph type="sldNum" sz="quarter" idx="12"/>
          </p:nvPr>
        </p:nvSpPr>
        <p:spPr>
          <a:xfrm>
            <a:off x="3635896" y="6381328"/>
            <a:ext cx="2133600" cy="365125"/>
          </a:xfrm>
        </p:spPr>
        <p:txBody>
          <a:bodyPr/>
          <a:lstStyle>
            <a:lvl1pPr algn="ctr">
              <a:defRPr/>
            </a:lvl1pPr>
          </a:lstStyle>
          <a:p>
            <a:r>
              <a:rPr lang="en-GB" dirty="0" smtClean="0">
                <a:solidFill>
                  <a:prstClr val="black">
                    <a:tint val="75000"/>
                  </a:prstClr>
                </a:solidFill>
              </a:rPr>
              <a:t>Slide </a:t>
            </a:r>
            <a:fld id="{A51AB592-F11C-422A-8BFA-A5C5A3240962}" type="slidenum">
              <a:rPr lang="en-GB" smtClean="0">
                <a:solidFill>
                  <a:prstClr val="black">
                    <a:tint val="75000"/>
                  </a:prstClr>
                </a:solidFill>
              </a:rPr>
              <a:pPr/>
              <a:t>‹#›</a:t>
            </a:fld>
            <a:endParaRPr lang="en-GB" dirty="0">
              <a:solidFill>
                <a:prstClr val="black">
                  <a:tint val="75000"/>
                </a:prstClr>
              </a:solidFill>
            </a:endParaRPr>
          </a:p>
        </p:txBody>
      </p:sp>
      <p:pic>
        <p:nvPicPr>
          <p:cNvPr id="10" name="Picture 11" descr="D:\dokumentumok\Logók\rt_logo.gif"/>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938" y="6105295"/>
            <a:ext cx="1969773" cy="6360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30834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2_Cím és tartalom">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642"/>
            <a:ext cx="1373909" cy="6858000"/>
          </a:xfrm>
          <a:prstGeom prst="rect">
            <a:avLst/>
          </a:prstGeom>
        </p:spPr>
      </p:pic>
      <p:sp>
        <p:nvSpPr>
          <p:cNvPr id="13" name="Rectangle 12"/>
          <p:cNvSpPr/>
          <p:nvPr userDrawn="1"/>
        </p:nvSpPr>
        <p:spPr>
          <a:xfrm>
            <a:off x="0" y="5949280"/>
            <a:ext cx="4355976" cy="72008"/>
          </a:xfrm>
          <a:prstGeom prst="rect">
            <a:avLst/>
          </a:prstGeom>
          <a:gradFill flip="none" rotWithShape="1">
            <a:gsLst>
              <a:gs pos="1000">
                <a:srgbClr val="EAEAEA">
                  <a:alpha val="37000"/>
                  <a:lumMod val="36000"/>
                  <a:lumOff val="64000"/>
                </a:srgbClr>
              </a:gs>
              <a:gs pos="82000">
                <a:srgbClr val="E8E8E8"/>
              </a:gs>
              <a:gs pos="49000">
                <a:schemeClr val="bg1">
                  <a:lumMod val="8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Title 1"/>
          <p:cNvSpPr>
            <a:spLocks noGrp="1"/>
          </p:cNvSpPr>
          <p:nvPr>
            <p:ph type="title"/>
          </p:nvPr>
        </p:nvSpPr>
        <p:spPr>
          <a:xfrm>
            <a:off x="842600" y="0"/>
            <a:ext cx="8229600" cy="1143000"/>
          </a:xfrm>
        </p:spPr>
        <p:txBody>
          <a:bodyPr>
            <a:normAutofit/>
          </a:bodyPr>
          <a:lstStyle>
            <a:lvl1pPr marL="0" indent="0" algn="r">
              <a:buFont typeface="+mj-lt"/>
              <a:buNone/>
              <a:defRPr sz="3500"/>
            </a:lvl1pPr>
          </a:lstStyle>
          <a:p>
            <a:r>
              <a:rPr lang="hu-HU" dirty="0" smtClean="0"/>
              <a:t>Mintacím szerkesztése</a:t>
            </a:r>
            <a:endParaRPr lang="en-GB" dirty="0"/>
          </a:p>
        </p:txBody>
      </p:sp>
      <p:sp>
        <p:nvSpPr>
          <p:cNvPr id="3" name="Content Placeholder 2"/>
          <p:cNvSpPr>
            <a:spLocks noGrp="1"/>
          </p:cNvSpPr>
          <p:nvPr>
            <p:ph idx="1"/>
          </p:nvPr>
        </p:nvSpPr>
        <p:spPr>
          <a:xfrm>
            <a:off x="1115616" y="1484784"/>
            <a:ext cx="7869560" cy="4525963"/>
          </a:xfrm>
        </p:spPr>
        <p:txBody>
          <a:bodyPr/>
          <a:lstStyle>
            <a:lvl1pPr>
              <a:defRPr sz="2500">
                <a:solidFill>
                  <a:schemeClr val="tx1"/>
                </a:solidFill>
              </a:defRPr>
            </a:lvl1pPr>
            <a:lvl2pPr>
              <a:defRPr sz="2400"/>
            </a:lvl2pPr>
            <a:lvl3pPr>
              <a:defRPr sz="2000"/>
            </a:lvl3pPr>
            <a:lvl4pPr>
              <a:defRPr sz="1800"/>
            </a:lvl4pPr>
            <a:lvl5pPr>
              <a:defRPr sz="1800"/>
            </a:lvl5pPr>
          </a:lstStyle>
          <a:p>
            <a:pPr lvl="0"/>
            <a:r>
              <a:rPr lang="hu-HU" dirty="0" smtClean="0"/>
              <a:t>Mintaszöveg szerkesztése</a:t>
            </a:r>
          </a:p>
          <a:p>
            <a:pPr lvl="1"/>
            <a:r>
              <a:rPr lang="hu-HU" dirty="0" smtClean="0"/>
              <a:t>Második szint</a:t>
            </a:r>
          </a:p>
          <a:p>
            <a:pPr lvl="2"/>
            <a:r>
              <a:rPr lang="hu-HU" dirty="0" smtClean="0"/>
              <a:t>Harmadik szint</a:t>
            </a:r>
          </a:p>
          <a:p>
            <a:pPr lvl="3"/>
            <a:r>
              <a:rPr lang="hu-HU" dirty="0" smtClean="0"/>
              <a:t>Negyedik szint</a:t>
            </a:r>
          </a:p>
          <a:p>
            <a:pPr lvl="4"/>
            <a:r>
              <a:rPr lang="hu-HU" dirty="0" smtClean="0"/>
              <a:t>Ötödik szint</a:t>
            </a:r>
            <a:endParaRPr lang="en-GB" dirty="0"/>
          </a:p>
        </p:txBody>
      </p:sp>
      <p:sp>
        <p:nvSpPr>
          <p:cNvPr id="9" name="Rectangle 8"/>
          <p:cNvSpPr/>
          <p:nvPr userDrawn="1"/>
        </p:nvSpPr>
        <p:spPr>
          <a:xfrm>
            <a:off x="4788024" y="917045"/>
            <a:ext cx="4355976" cy="72008"/>
          </a:xfrm>
          <a:prstGeom prst="rect">
            <a:avLst/>
          </a:prstGeom>
          <a:gradFill flip="none" rotWithShape="1">
            <a:gsLst>
              <a:gs pos="20000">
                <a:srgbClr val="EAEAEA"/>
              </a:gs>
              <a:gs pos="100000">
                <a:schemeClr val="accent1">
                  <a:shade val="67500"/>
                  <a:satMod val="115000"/>
                </a:schemeClr>
              </a:gs>
              <a:gs pos="100000">
                <a:schemeClr val="accent1">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66012" y="6102469"/>
            <a:ext cx="2106188" cy="755531"/>
          </a:xfrm>
          <a:prstGeom prst="rect">
            <a:avLst/>
          </a:prstGeom>
        </p:spPr>
      </p:pic>
      <p:sp>
        <p:nvSpPr>
          <p:cNvPr id="6" name="Slide Number Placeholder 5"/>
          <p:cNvSpPr>
            <a:spLocks noGrp="1"/>
          </p:cNvSpPr>
          <p:nvPr>
            <p:ph type="sldNum" sz="quarter" idx="12"/>
          </p:nvPr>
        </p:nvSpPr>
        <p:spPr>
          <a:xfrm>
            <a:off x="3635896" y="6381328"/>
            <a:ext cx="2133600" cy="365125"/>
          </a:xfrm>
        </p:spPr>
        <p:txBody>
          <a:bodyPr/>
          <a:lstStyle>
            <a:lvl1pPr algn="ctr">
              <a:defRPr/>
            </a:lvl1pPr>
          </a:lstStyle>
          <a:p>
            <a:r>
              <a:rPr lang="en-GB" dirty="0" smtClean="0">
                <a:solidFill>
                  <a:prstClr val="black">
                    <a:tint val="75000"/>
                  </a:prstClr>
                </a:solidFill>
              </a:rPr>
              <a:t>Slide </a:t>
            </a:r>
            <a:fld id="{A51AB592-F11C-422A-8BFA-A5C5A3240962}" type="slidenum">
              <a:rPr lang="en-GB" smtClean="0">
                <a:solidFill>
                  <a:prstClr val="black">
                    <a:tint val="75000"/>
                  </a:prstClr>
                </a:solidFill>
              </a:rPr>
              <a:pPr/>
              <a:t>‹#›</a:t>
            </a:fld>
            <a:endParaRPr lang="en-GB" dirty="0">
              <a:solidFill>
                <a:prstClr val="black">
                  <a:tint val="75000"/>
                </a:prstClr>
              </a:solidFill>
            </a:endParaRPr>
          </a:p>
        </p:txBody>
      </p:sp>
      <p:pic>
        <p:nvPicPr>
          <p:cNvPr id="10" name="Picture 11" descr="D:\dokumentumok\Logók\rt_logo.gif"/>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938" y="6105295"/>
            <a:ext cx="1969773" cy="6360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341531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hu-HU" smtClean="0"/>
              <a:t>Mintacím szerkesztése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4" name="Date Placeholder 3"/>
          <p:cNvSpPr>
            <a:spLocks noGrp="1"/>
          </p:cNvSpPr>
          <p:nvPr>
            <p:ph type="dt" sz="half" idx="10"/>
          </p:nvPr>
        </p:nvSpPr>
        <p:spPr/>
        <p:txBody>
          <a:bodyPr/>
          <a:lstStyle/>
          <a:p>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6170E7D-A965-4458-AC05-FFC7717E2BF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77692537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smtClean="0"/>
              <a:t>Mintacím szerkesztése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dirty="0" smtClean="0"/>
              <a:t>Mintaszöveg szerkesztése</a:t>
            </a:r>
          </a:p>
          <a:p>
            <a:pPr lvl="1"/>
            <a:r>
              <a:rPr lang="hu-HU" dirty="0" smtClean="0"/>
              <a:t>Második szint</a:t>
            </a:r>
          </a:p>
          <a:p>
            <a:pPr lvl="2"/>
            <a:r>
              <a:rPr lang="hu-HU" dirty="0" smtClean="0"/>
              <a:t>Harmadik szint</a:t>
            </a:r>
          </a:p>
          <a:p>
            <a:pPr lvl="3"/>
            <a:r>
              <a:rPr lang="hu-HU" dirty="0" smtClean="0"/>
              <a:t>Negyedik szint</a:t>
            </a:r>
          </a:p>
          <a:p>
            <a:pPr lvl="4"/>
            <a:r>
              <a:rPr lang="hu-HU" dirty="0" smtClean="0"/>
              <a:t>Ötödik szint</a:t>
            </a:r>
            <a:endParaRPr lang="en-GB"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dirty="0" smtClean="0"/>
              <a:t>Mintaszöveg szerkesztése</a:t>
            </a:r>
          </a:p>
          <a:p>
            <a:pPr lvl="1"/>
            <a:r>
              <a:rPr lang="hu-HU" dirty="0" smtClean="0"/>
              <a:t>Második szint</a:t>
            </a:r>
          </a:p>
          <a:p>
            <a:pPr lvl="2"/>
            <a:r>
              <a:rPr lang="hu-HU" dirty="0" smtClean="0"/>
              <a:t>Harmadik szint</a:t>
            </a:r>
          </a:p>
          <a:p>
            <a:pPr lvl="3"/>
            <a:r>
              <a:rPr lang="hu-HU" dirty="0" smtClean="0"/>
              <a:t>Negyedik szint</a:t>
            </a:r>
          </a:p>
          <a:p>
            <a:pPr lvl="4"/>
            <a:r>
              <a:rPr lang="hu-HU" dirty="0" smtClean="0"/>
              <a:t>Ötödik szint</a:t>
            </a:r>
            <a:endParaRPr lang="en-GB" dirty="0"/>
          </a:p>
        </p:txBody>
      </p:sp>
      <p:sp>
        <p:nvSpPr>
          <p:cNvPr id="5" name="Date Placeholder 4"/>
          <p:cNvSpPr>
            <a:spLocks noGrp="1"/>
          </p:cNvSpPr>
          <p:nvPr>
            <p:ph type="dt" sz="half" idx="10"/>
          </p:nvPr>
        </p:nvSpPr>
        <p:spPr/>
        <p:txBody>
          <a:bodyPr/>
          <a:lstStyle/>
          <a:p>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C6170E7D-A965-4458-AC05-FFC7717E2BF9}" type="slidenum">
              <a:rPr lang="en-GB" smtClean="0">
                <a:solidFill>
                  <a:prstClr val="black">
                    <a:tint val="75000"/>
                  </a:prstClr>
                </a:solidFill>
              </a:rPr>
              <a:pPr/>
              <a:t>‹#›</a:t>
            </a:fld>
            <a:endParaRPr lang="en-GB">
              <a:solidFill>
                <a:prstClr val="black">
                  <a:tint val="75000"/>
                </a:prstClr>
              </a:solidFill>
            </a:endParaRPr>
          </a:p>
        </p:txBody>
      </p:sp>
      <p:pic>
        <p:nvPicPr>
          <p:cNvPr id="8"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642"/>
            <a:ext cx="1373909" cy="6858000"/>
          </a:xfrm>
          <a:prstGeom prst="rect">
            <a:avLst/>
          </a:prstGeom>
        </p:spPr>
      </p:pic>
      <p:pic>
        <p:nvPicPr>
          <p:cNvPr id="9" name="Picture 11" descr="D:\dokumentumok\Logók\rt_logo.gi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938" y="6105295"/>
            <a:ext cx="1969773" cy="636073"/>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355976" y="1052736"/>
            <a:ext cx="4359275" cy="73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948264" y="6102350"/>
            <a:ext cx="2103437" cy="75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9938" y="5949280"/>
            <a:ext cx="4359275" cy="73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2599688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hu-HU" smtClean="0"/>
              <a:t>Mintacím szerkesztése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dirty="0" smtClean="0"/>
              <a:t>Mintaszöveg szerkesztése</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dirty="0" smtClean="0"/>
              <a:t>Mintaszöveg szerkesztése</a:t>
            </a:r>
          </a:p>
          <a:p>
            <a:pPr lvl="1"/>
            <a:r>
              <a:rPr lang="hu-HU" dirty="0" smtClean="0"/>
              <a:t>Második szint</a:t>
            </a:r>
          </a:p>
          <a:p>
            <a:pPr lvl="2"/>
            <a:r>
              <a:rPr lang="hu-HU" dirty="0" smtClean="0"/>
              <a:t>Harmadik szint</a:t>
            </a:r>
          </a:p>
          <a:p>
            <a:pPr lvl="3"/>
            <a:r>
              <a:rPr lang="hu-HU" dirty="0" smtClean="0"/>
              <a:t>Negyedik szint</a:t>
            </a:r>
          </a:p>
          <a:p>
            <a:pPr lvl="4"/>
            <a:r>
              <a:rPr lang="hu-HU" dirty="0" smtClean="0"/>
              <a:t>Ötödik szint</a:t>
            </a:r>
            <a:endParaRPr lang="en-GB"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GB"/>
          </a:p>
        </p:txBody>
      </p:sp>
      <p:sp>
        <p:nvSpPr>
          <p:cNvPr id="7" name="Date Placeholder 6"/>
          <p:cNvSpPr>
            <a:spLocks noGrp="1"/>
          </p:cNvSpPr>
          <p:nvPr>
            <p:ph type="dt" sz="half" idx="10"/>
          </p:nvPr>
        </p:nvSpPr>
        <p:spPr/>
        <p:txBody>
          <a:bodyPr/>
          <a:lstStyle/>
          <a:p>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C6170E7D-A965-4458-AC05-FFC7717E2BF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49771115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smtClean="0"/>
              <a:t>Mintacím szerkesztése</a:t>
            </a:r>
            <a:endParaRPr lang="en-GB"/>
          </a:p>
        </p:txBody>
      </p:sp>
      <p:sp>
        <p:nvSpPr>
          <p:cNvPr id="3" name="Date Placeholder 2"/>
          <p:cNvSpPr>
            <a:spLocks noGrp="1"/>
          </p:cNvSpPr>
          <p:nvPr>
            <p:ph type="dt" sz="half" idx="10"/>
          </p:nvPr>
        </p:nvSpPr>
        <p:spPr/>
        <p:txBody>
          <a:bodyPr/>
          <a:lstStyle/>
          <a:p>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C6170E7D-A965-4458-AC05-FFC7717E2BF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0467855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hu-HU" smtClean="0"/>
              <a:t>Mintacím szerkesztése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hu-HU" dirty="0" smtClean="0"/>
              <a:t>Mintaszöveg szerkesztése</a:t>
            </a:r>
          </a:p>
          <a:p>
            <a:pPr lvl="1"/>
            <a:r>
              <a:rPr lang="hu-HU" dirty="0" smtClean="0"/>
              <a:t>Második szint</a:t>
            </a:r>
          </a:p>
          <a:p>
            <a:pPr lvl="2"/>
            <a:r>
              <a:rPr lang="hu-HU" dirty="0" smtClean="0"/>
              <a:t>Harmadik szint</a:t>
            </a:r>
          </a:p>
          <a:p>
            <a:pPr lvl="3"/>
            <a:r>
              <a:rPr lang="hu-HU" dirty="0" smtClean="0"/>
              <a:t>Negyedik szint</a:t>
            </a:r>
          </a:p>
          <a:p>
            <a:pPr lvl="4"/>
            <a:r>
              <a:rPr lang="hu-HU" dirty="0" smtClean="0"/>
              <a:t>Ötödik szint</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170E7D-A965-4458-AC05-FFC7717E2BF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929225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4.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4.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4.xml"/><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4.xml"/><Relationship Id="rId5" Type="http://schemas.openxmlformats.org/officeDocument/2006/relationships/image" Target="../media/image32.png"/><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chart" Target="../charts/chart10.xml"/></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33.png"/><Relationship Id="rId1" Type="http://schemas.openxmlformats.org/officeDocument/2006/relationships/slideLayout" Target="../slideLayouts/slideLayout4.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7" Type="http://schemas.openxmlformats.org/officeDocument/2006/relationships/image" Target="../media/image41.emf"/><Relationship Id="rId1" Type="http://schemas.openxmlformats.org/officeDocument/2006/relationships/slideLayout" Target="../slideLayouts/slideLayout4.xml"/><Relationship Id="rId6" Type="http://schemas.openxmlformats.org/officeDocument/2006/relationships/image" Target="../media/image40.emf"/><Relationship Id="rId5" Type="http://schemas.openxmlformats.org/officeDocument/2006/relationships/image" Target="../media/image40.png"/><Relationship Id="rId4" Type="http://schemas.openxmlformats.org/officeDocument/2006/relationships/image" Target="../media/image390.png"/></Relationships>
</file>

<file path=ppt/slides/_rels/slide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7" Type="http://schemas.openxmlformats.org/officeDocument/2006/relationships/image" Target="../media/image43.emf"/><Relationship Id="rId1" Type="http://schemas.openxmlformats.org/officeDocument/2006/relationships/slideLayout" Target="../slideLayouts/slideLayout4.xml"/><Relationship Id="rId6" Type="http://schemas.openxmlformats.org/officeDocument/2006/relationships/image" Target="../media/image42.emf"/><Relationship Id="rId5" Type="http://schemas.openxmlformats.org/officeDocument/2006/relationships/image" Target="../media/image510.png"/><Relationship Id="rId4" Type="http://schemas.openxmlformats.org/officeDocument/2006/relationships/image" Target="../media/image500.png"/></Relationships>
</file>

<file path=ppt/slides/_rels/slide2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42.png"/><Relationship Id="rId1" Type="http://schemas.openxmlformats.org/officeDocument/2006/relationships/slideLayout" Target="../slideLayouts/slideLayout4.xml"/><Relationship Id="rId4" Type="http://schemas.openxmlformats.org/officeDocument/2006/relationships/image" Target="../media/image11.jpeg"/></Relationships>
</file>

<file path=ppt/slides/_rels/slide2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4.xml"/><Relationship Id="rId4" Type="http://schemas.openxmlformats.org/officeDocument/2006/relationships/image" Target="../media/image11.jpeg"/></Relationships>
</file>

<file path=ppt/slides/_rels/slide2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image" Target="../media/image11.jpeg"/><Relationship Id="rId5" Type="http://schemas.openxmlformats.org/officeDocument/2006/relationships/image" Target="../media/image47.emf"/><Relationship Id="rId4" Type="http://schemas.openxmlformats.org/officeDocument/2006/relationships/package" Target="../embeddings/Microsoft_Word_Document11.docx"/></Relationships>
</file>

<file path=ppt/slides/_rels/slide2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48.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hyperlink" Target="http://www.imrpoveresearch.eu/" TargetMode="Externa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51.png"/></Relationships>
</file>

<file path=ppt/slides/_rels/slide3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54.png"/></Relationships>
</file>

<file path=ppt/slides/_rels/slide3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56.png"/></Relationships>
</file>

<file path=ppt/slides/_rels/slide3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58.png"/></Relationships>
</file>

<file path=ppt/slides/_rels/slide3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60.png"/></Relationships>
</file>

<file path=ppt/slides/_rels/slide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4.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971600" y="2636912"/>
            <a:ext cx="7916416" cy="2016224"/>
          </a:xfrm>
          <a:solidFill>
            <a:schemeClr val="bg1"/>
          </a:solidFill>
        </p:spPr>
        <p:txBody>
          <a:bodyPr>
            <a:noAutofit/>
          </a:bodyPr>
          <a:lstStyle/>
          <a:p>
            <a:r>
              <a:rPr lang="en-US" sz="3600" dirty="0"/>
              <a:t>Employment, poverty and inequality in EU member states: diverging experiences before, during and after the crisis</a:t>
            </a:r>
            <a:endParaRPr lang="sk-SK" sz="3600" dirty="0"/>
          </a:p>
        </p:txBody>
      </p:sp>
      <p:sp>
        <p:nvSpPr>
          <p:cNvPr id="3" name="Podnadpis 2"/>
          <p:cNvSpPr>
            <a:spLocks noGrp="1"/>
          </p:cNvSpPr>
          <p:nvPr>
            <p:ph type="subTitle" idx="1"/>
          </p:nvPr>
        </p:nvSpPr>
        <p:spPr>
          <a:xfrm>
            <a:off x="2051720" y="4653136"/>
            <a:ext cx="7079028" cy="2204864"/>
          </a:xfrm>
          <a:solidFill>
            <a:schemeClr val="bg1"/>
          </a:solidFill>
        </p:spPr>
        <p:txBody>
          <a:bodyPr>
            <a:normAutofit/>
          </a:bodyPr>
          <a:lstStyle/>
          <a:p>
            <a:endParaRPr lang="sk-SK" dirty="0" smtClean="0"/>
          </a:p>
          <a:p>
            <a:r>
              <a:rPr lang="sk-SK" dirty="0" smtClean="0"/>
              <a:t>István György Tóth</a:t>
            </a:r>
          </a:p>
          <a:p>
            <a:r>
              <a:rPr lang="sk-SK" dirty="0" smtClean="0"/>
              <a:t>Tárki Social Research Institute Budapest</a:t>
            </a:r>
          </a:p>
          <a:p>
            <a:endParaRPr lang="sk-SK" dirty="0"/>
          </a:p>
        </p:txBody>
      </p:sp>
      <p:pic>
        <p:nvPicPr>
          <p:cNvPr id="1026" name="Picture 2" descr="ssh_banner_mail"/>
          <p:cNvPicPr>
            <a:picLocks noChangeAspect="1" noChangeArrowheads="1"/>
          </p:cNvPicPr>
          <p:nvPr/>
        </p:nvPicPr>
        <p:blipFill>
          <a:blip r:embed="rId2" cstate="print"/>
          <a:srcRect/>
          <a:stretch>
            <a:fillRect/>
          </a:stretch>
        </p:blipFill>
        <p:spPr bwMode="auto">
          <a:xfrm>
            <a:off x="0" y="-99392"/>
            <a:ext cx="9130748" cy="2591743"/>
          </a:xfrm>
          <a:prstGeom prst="rect">
            <a:avLst/>
          </a:prstGeom>
          <a:noFill/>
          <a:ln w="9525">
            <a:noFill/>
            <a:miter lim="800000"/>
            <a:headEnd/>
            <a:tailEnd/>
          </a:ln>
        </p:spPr>
      </p:pic>
    </p:spTree>
    <p:extLst>
      <p:ext uri="{BB962C8B-B14F-4D97-AF65-F5344CB8AC3E}">
        <p14:creationId xmlns:p14="http://schemas.microsoft.com/office/powerpoint/2010/main" val="13277145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691680" y="0"/>
            <a:ext cx="7452320" cy="980728"/>
          </a:xfrm>
        </p:spPr>
        <p:txBody>
          <a:bodyPr>
            <a:noAutofit/>
          </a:bodyPr>
          <a:lstStyle/>
          <a:p>
            <a:r>
              <a:rPr lang="hu-HU" sz="2800" b="1" dirty="0"/>
              <a:t>Group B: S</a:t>
            </a:r>
            <a:r>
              <a:rPr lang="en-GB" sz="2800" b="1" dirty="0"/>
              <a:t>light drop (with or without recovery) </a:t>
            </a:r>
            <a:r>
              <a:rPr lang="hu-HU" sz="2800" b="1" dirty="0" smtClean="0"/>
              <a:t/>
            </a:r>
            <a:br>
              <a:rPr lang="hu-HU" sz="2800" b="1" dirty="0" smtClean="0"/>
            </a:br>
            <a:r>
              <a:rPr lang="en-GB" sz="2800" b="1" dirty="0" smtClean="0"/>
              <a:t>after </a:t>
            </a:r>
            <a:r>
              <a:rPr lang="en-GB" sz="2800" b="1" dirty="0"/>
              <a:t>2008 </a:t>
            </a:r>
            <a:endParaRPr lang="hu-HU" sz="2800" dirty="0"/>
          </a:p>
        </p:txBody>
      </p:sp>
      <p:sp>
        <p:nvSpPr>
          <p:cNvPr id="4" name="Dia számának helye 3"/>
          <p:cNvSpPr>
            <a:spLocks noGrp="1"/>
          </p:cNvSpPr>
          <p:nvPr>
            <p:ph type="sldNum" sz="quarter" idx="12"/>
          </p:nvPr>
        </p:nvSpPr>
        <p:spPr/>
        <p:txBody>
          <a:bodyPr/>
          <a:lstStyle/>
          <a:p>
            <a:r>
              <a:rPr lang="en-GB" smtClean="0">
                <a:solidFill>
                  <a:prstClr val="black">
                    <a:tint val="75000"/>
                  </a:prstClr>
                </a:solidFill>
              </a:rPr>
              <a:t>Slide </a:t>
            </a:r>
            <a:fld id="{A51AB592-F11C-422A-8BFA-A5C5A3240962}" type="slidenum">
              <a:rPr lang="en-GB" smtClean="0">
                <a:solidFill>
                  <a:prstClr val="black">
                    <a:tint val="75000"/>
                  </a:prstClr>
                </a:solidFill>
              </a:rPr>
              <a:pPr/>
              <a:t>10</a:t>
            </a:fld>
            <a:endParaRPr lang="en-GB" dirty="0">
              <a:solidFill>
                <a:prstClr val="black">
                  <a:tint val="75000"/>
                </a:prstClr>
              </a:solidFill>
            </a:endParaRPr>
          </a:p>
        </p:txBody>
      </p:sp>
      <p:sp>
        <p:nvSpPr>
          <p:cNvPr id="16" name="Tartalom helye 2"/>
          <p:cNvSpPr>
            <a:spLocks noGrp="1"/>
          </p:cNvSpPr>
          <p:nvPr>
            <p:ph sz="half" idx="1"/>
          </p:nvPr>
        </p:nvSpPr>
        <p:spPr>
          <a:xfrm>
            <a:off x="-11238" y="1268760"/>
            <a:ext cx="4572000" cy="432048"/>
          </a:xfrm>
        </p:spPr>
        <p:txBody>
          <a:bodyPr>
            <a:normAutofit/>
          </a:bodyPr>
          <a:lstStyle/>
          <a:p>
            <a:pPr marL="0" indent="0" algn="ctr">
              <a:buNone/>
            </a:pPr>
            <a:r>
              <a:rPr lang="en-GB" sz="2000" b="1" dirty="0" smtClean="0"/>
              <a:t>Employment rate</a:t>
            </a:r>
            <a:endParaRPr lang="hu-HU" sz="2000" b="1" dirty="0" smtClean="0"/>
          </a:p>
          <a:p>
            <a:pPr marL="0" indent="0" algn="ctr">
              <a:buNone/>
            </a:pPr>
            <a:endParaRPr lang="hu-HU" sz="1800" b="1" dirty="0"/>
          </a:p>
          <a:p>
            <a:pPr marL="0" indent="0" algn="ctr">
              <a:buNone/>
            </a:pPr>
            <a:endParaRPr lang="hu-HU" sz="1800" dirty="0"/>
          </a:p>
        </p:txBody>
      </p:sp>
      <p:sp>
        <p:nvSpPr>
          <p:cNvPr id="19" name="Tartalom helye 3"/>
          <p:cNvSpPr txBox="1">
            <a:spLocks/>
          </p:cNvSpPr>
          <p:nvPr/>
        </p:nvSpPr>
        <p:spPr>
          <a:xfrm>
            <a:off x="4572001" y="1268760"/>
            <a:ext cx="4571999" cy="432048"/>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GB" sz="2000" b="1" dirty="0" smtClean="0">
                <a:solidFill>
                  <a:prstClr val="black"/>
                </a:solidFill>
              </a:rPr>
              <a:t>AROP(a) trends</a:t>
            </a:r>
            <a:endParaRPr lang="hu-HU" sz="2000" dirty="0">
              <a:solidFill>
                <a:prstClr val="black"/>
              </a:solidFill>
            </a:endParaRPr>
          </a:p>
        </p:txBody>
      </p:sp>
      <p:graphicFrame>
        <p:nvGraphicFramePr>
          <p:cNvPr id="11" name="Diagram 7"/>
          <p:cNvGraphicFramePr>
            <a:graphicFrameLocks/>
          </p:cNvGraphicFramePr>
          <p:nvPr>
            <p:extLst>
              <p:ext uri="{D42A27DB-BD31-4B8C-83A1-F6EECF244321}">
                <p14:modId xmlns:p14="http://schemas.microsoft.com/office/powerpoint/2010/main" val="680295025"/>
              </p:ext>
            </p:extLst>
          </p:nvPr>
        </p:nvGraphicFramePr>
        <p:xfrm>
          <a:off x="0" y="1844825"/>
          <a:ext cx="4572000" cy="338437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Diagram 7"/>
          <p:cNvGraphicFramePr>
            <a:graphicFrameLocks/>
          </p:cNvGraphicFramePr>
          <p:nvPr>
            <p:extLst>
              <p:ext uri="{D42A27DB-BD31-4B8C-83A1-F6EECF244321}">
                <p14:modId xmlns:p14="http://schemas.microsoft.com/office/powerpoint/2010/main" val="3327543249"/>
              </p:ext>
            </p:extLst>
          </p:nvPr>
        </p:nvGraphicFramePr>
        <p:xfrm>
          <a:off x="4572000" y="1844825"/>
          <a:ext cx="4572000" cy="3384376"/>
        </p:xfrm>
        <a:graphic>
          <a:graphicData uri="http://schemas.openxmlformats.org/drawingml/2006/chart">
            <c:chart xmlns:c="http://schemas.openxmlformats.org/drawingml/2006/chart" xmlns:r="http://schemas.openxmlformats.org/officeDocument/2006/relationships" r:id="rId3"/>
          </a:graphicData>
        </a:graphic>
      </p:graphicFrame>
      <p:sp>
        <p:nvSpPr>
          <p:cNvPr id="10" name="Téglalap 9"/>
          <p:cNvSpPr/>
          <p:nvPr/>
        </p:nvSpPr>
        <p:spPr>
          <a:xfrm>
            <a:off x="4612935" y="5373216"/>
            <a:ext cx="4567577" cy="430887"/>
          </a:xfrm>
          <a:prstGeom prst="rect">
            <a:avLst/>
          </a:prstGeom>
        </p:spPr>
        <p:txBody>
          <a:bodyPr wrap="square">
            <a:spAutoFit/>
          </a:bodyPr>
          <a:lstStyle/>
          <a:p>
            <a:r>
              <a:rPr lang="en-GB" sz="1100" dirty="0" smtClean="0"/>
              <a:t>Source: </a:t>
            </a:r>
            <a:r>
              <a:rPr lang="en-US" sz="1100" dirty="0" smtClean="0"/>
              <a:t>EU-SILC 2005–2012, most recent 2012-1, published: 2014. 03. 01. </a:t>
            </a:r>
          </a:p>
          <a:p>
            <a:pPr algn="ctr"/>
            <a:endParaRPr lang="hu-HU" sz="1100" dirty="0"/>
          </a:p>
        </p:txBody>
      </p:sp>
      <p:sp>
        <p:nvSpPr>
          <p:cNvPr id="12" name="Téglalap 11"/>
          <p:cNvSpPr/>
          <p:nvPr/>
        </p:nvSpPr>
        <p:spPr>
          <a:xfrm>
            <a:off x="40935" y="5373216"/>
            <a:ext cx="4572000" cy="430887"/>
          </a:xfrm>
          <a:prstGeom prst="rect">
            <a:avLst/>
          </a:prstGeom>
        </p:spPr>
        <p:txBody>
          <a:bodyPr wrap="square">
            <a:spAutoFit/>
          </a:bodyPr>
          <a:lstStyle/>
          <a:p>
            <a:r>
              <a:rPr lang="hu-HU" sz="1100" dirty="0" err="1"/>
              <a:t>Source</a:t>
            </a:r>
            <a:r>
              <a:rPr lang="hu-HU" sz="1100" dirty="0"/>
              <a:t>: </a:t>
            </a:r>
            <a:r>
              <a:rPr lang="hu-HU" sz="1100" dirty="0" err="1"/>
              <a:t>Eurostat</a:t>
            </a:r>
            <a:r>
              <a:rPr lang="hu-HU" sz="1100" dirty="0"/>
              <a:t> </a:t>
            </a:r>
            <a:r>
              <a:rPr lang="hu-HU" sz="1100" dirty="0" err="1"/>
              <a:t>Statistical</a:t>
            </a:r>
            <a:r>
              <a:rPr lang="hu-HU" sz="1100" dirty="0"/>
              <a:t> </a:t>
            </a:r>
            <a:r>
              <a:rPr lang="hu-HU" sz="1100" dirty="0" err="1"/>
              <a:t>Database</a:t>
            </a:r>
            <a:r>
              <a:rPr lang="hu-HU" sz="1100" dirty="0"/>
              <a:t>, and Gabos et </a:t>
            </a:r>
            <a:r>
              <a:rPr lang="hu-HU" sz="1100" dirty="0" err="1"/>
              <a:t>al</a:t>
            </a:r>
            <a:r>
              <a:rPr lang="hu-HU" sz="1100" dirty="0"/>
              <a:t> 2015 </a:t>
            </a:r>
            <a:r>
              <a:rPr lang="hu-HU" sz="1100" dirty="0" err="1"/>
              <a:t>calculations</a:t>
            </a:r>
            <a:r>
              <a:rPr lang="hu-HU" sz="1100" dirty="0"/>
              <a:t> </a:t>
            </a:r>
            <a:r>
              <a:rPr lang="hu-HU" sz="1100" dirty="0" err="1"/>
              <a:t>based</a:t>
            </a:r>
            <a:r>
              <a:rPr lang="hu-HU" sz="1100" dirty="0"/>
              <a:t> </a:t>
            </a:r>
            <a:r>
              <a:rPr lang="hu-HU" sz="1100" dirty="0" err="1"/>
              <a:t>on</a:t>
            </a:r>
            <a:r>
              <a:rPr lang="hu-HU" sz="1100" dirty="0"/>
              <a:t>  EU-SILC .</a:t>
            </a:r>
          </a:p>
        </p:txBody>
      </p:sp>
      <p:pic>
        <p:nvPicPr>
          <p:cNvPr id="14" name="Obrázok 3" descr="ssh2016_podpis02"/>
          <p:cNvPicPr/>
          <p:nvPr/>
        </p:nvPicPr>
        <p:blipFill>
          <a:blip r:embed="rId4" cstate="print"/>
          <a:srcRect/>
          <a:stretch>
            <a:fillRect/>
          </a:stretch>
        </p:blipFill>
        <p:spPr bwMode="auto">
          <a:xfrm>
            <a:off x="3059832" y="6309320"/>
            <a:ext cx="2160240" cy="528735"/>
          </a:xfrm>
          <a:prstGeom prst="rect">
            <a:avLst/>
          </a:prstGeom>
          <a:noFill/>
          <a:ln w="9525">
            <a:noFill/>
            <a:miter lim="800000"/>
            <a:headEnd/>
            <a:tailEnd/>
          </a:ln>
        </p:spPr>
      </p:pic>
    </p:spTree>
    <p:extLst>
      <p:ext uri="{BB962C8B-B14F-4D97-AF65-F5344CB8AC3E}">
        <p14:creationId xmlns:p14="http://schemas.microsoft.com/office/powerpoint/2010/main" val="35245259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259632" y="116632"/>
            <a:ext cx="7884369" cy="980728"/>
          </a:xfrm>
          <a:solidFill>
            <a:schemeClr val="bg1"/>
          </a:solidFill>
        </p:spPr>
        <p:txBody>
          <a:bodyPr>
            <a:noAutofit/>
          </a:bodyPr>
          <a:lstStyle/>
          <a:p>
            <a:r>
              <a:rPr lang="hu-HU" sz="2800" b="1" dirty="0" smtClean="0"/>
              <a:t>E</a:t>
            </a:r>
            <a:r>
              <a:rPr lang="en-GB" sz="2800" b="1" dirty="0" err="1" smtClean="0"/>
              <a:t>mployment</a:t>
            </a:r>
            <a:r>
              <a:rPr lang="en-GB" sz="2800" b="1" dirty="0" smtClean="0"/>
              <a:t> </a:t>
            </a:r>
            <a:r>
              <a:rPr lang="en-GB" sz="2800" b="1" dirty="0"/>
              <a:t>and AROP(a) trends in countries </a:t>
            </a:r>
            <a:r>
              <a:rPr lang="en-GB" sz="2800" b="1" dirty="0" smtClean="0"/>
              <a:t>with</a:t>
            </a:r>
            <a:r>
              <a:rPr lang="hu-HU" sz="2800" b="1" dirty="0" smtClean="0"/>
              <a:t> </a:t>
            </a:r>
            <a:r>
              <a:rPr lang="en-GB" sz="2800" b="1" dirty="0" smtClean="0"/>
              <a:t>slight</a:t>
            </a:r>
            <a:r>
              <a:rPr lang="hu-HU" sz="2800" b="1" dirty="0" smtClean="0"/>
              <a:t> e</a:t>
            </a:r>
            <a:r>
              <a:rPr lang="en-GB" sz="2800" b="1" dirty="0" err="1" smtClean="0"/>
              <a:t>mployment</a:t>
            </a:r>
            <a:r>
              <a:rPr lang="en-GB" sz="2800" b="1" dirty="0" smtClean="0"/>
              <a:t> </a:t>
            </a:r>
            <a:r>
              <a:rPr lang="en-GB" sz="2800" b="1" dirty="0"/>
              <a:t>drop (with or without recovery</a:t>
            </a:r>
            <a:r>
              <a:rPr lang="en-GB" sz="2800" b="1" dirty="0" smtClean="0"/>
              <a:t>)</a:t>
            </a:r>
            <a:r>
              <a:rPr lang="hu-HU" sz="2800" b="1" dirty="0" smtClean="0"/>
              <a:t> </a:t>
            </a:r>
            <a:r>
              <a:rPr lang="en-GB" sz="2800" b="1" dirty="0" smtClean="0"/>
              <a:t>after </a:t>
            </a:r>
            <a:r>
              <a:rPr lang="en-GB" sz="2800" b="1" dirty="0"/>
              <a:t>2008 (Group B</a:t>
            </a:r>
            <a:r>
              <a:rPr lang="en-GB" sz="2800" b="1" dirty="0" smtClean="0"/>
              <a:t>)</a:t>
            </a:r>
            <a:endParaRPr lang="hu-HU" sz="2800" dirty="0"/>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268760"/>
            <a:ext cx="2339752" cy="1961358"/>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9753" y="1268760"/>
            <a:ext cx="2232248" cy="1961358"/>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55232" y="1268760"/>
            <a:ext cx="2249017" cy="1961358"/>
          </a:xfrm>
          <a:prstGeom prst="rect">
            <a:avLst/>
          </a:prstGeom>
          <a:noFill/>
          <a:extLst>
            <a:ext uri="{909E8E84-426E-40DD-AFC4-6F175D3DCCD1}">
              <a14:hiddenFill xmlns:a14="http://schemas.microsoft.com/office/drawing/2010/main">
                <a:solidFill>
                  <a:srgbClr val="FFFFFF"/>
                </a:solidFill>
              </a14:hiddenFill>
            </a:ext>
          </a:extLst>
        </p:spPr>
      </p:pic>
      <p:pic>
        <p:nvPicPr>
          <p:cNvPr id="717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3429000"/>
            <a:ext cx="2339752" cy="1944216"/>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39753" y="3429000"/>
            <a:ext cx="2232248" cy="1944216"/>
          </a:xfrm>
          <a:prstGeom prst="rect">
            <a:avLst/>
          </a:prstGeom>
          <a:noFill/>
          <a:extLst>
            <a:ext uri="{909E8E84-426E-40DD-AFC4-6F175D3DCCD1}">
              <a14:hiddenFill xmlns:a14="http://schemas.microsoft.com/office/drawing/2010/main">
                <a:solidFill>
                  <a:srgbClr val="FFFFFF"/>
                </a:solidFill>
              </a14:hiddenFill>
            </a:ext>
          </a:extLst>
        </p:spPr>
      </p:pic>
      <p:pic>
        <p:nvPicPr>
          <p:cNvPr id="7175"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55232" y="3429000"/>
            <a:ext cx="2249017" cy="1944216"/>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04249" y="1268760"/>
            <a:ext cx="2355392" cy="1961358"/>
          </a:xfrm>
          <a:prstGeom prst="rect">
            <a:avLst/>
          </a:prstGeom>
          <a:noFill/>
          <a:extLst>
            <a:ext uri="{909E8E84-426E-40DD-AFC4-6F175D3DCCD1}">
              <a14:hiddenFill xmlns:a14="http://schemas.microsoft.com/office/drawing/2010/main">
                <a:solidFill>
                  <a:srgbClr val="FFFFFF"/>
                </a:solidFill>
              </a14:hiddenFill>
            </a:ext>
          </a:extLst>
        </p:spPr>
      </p:pic>
      <p:sp>
        <p:nvSpPr>
          <p:cNvPr id="15" name="Téglalap 7"/>
          <p:cNvSpPr/>
          <p:nvPr/>
        </p:nvSpPr>
        <p:spPr>
          <a:xfrm>
            <a:off x="6804249" y="3429000"/>
            <a:ext cx="1833515" cy="923330"/>
          </a:xfrm>
          <a:prstGeom prst="rect">
            <a:avLst/>
          </a:prstGeom>
        </p:spPr>
        <p:txBody>
          <a:bodyPr wrap="none">
            <a:spAutoFit/>
          </a:bodyPr>
          <a:lstStyle/>
          <a:p>
            <a:r>
              <a:rPr lang="en-GB" b="1" dirty="0" err="1">
                <a:solidFill>
                  <a:srgbClr val="FF9900"/>
                </a:solidFill>
              </a:rPr>
              <a:t>preAROP</a:t>
            </a:r>
            <a:r>
              <a:rPr lang="en-GB" b="1" dirty="0">
                <a:solidFill>
                  <a:srgbClr val="FF9900"/>
                </a:solidFill>
              </a:rPr>
              <a:t>(a)</a:t>
            </a:r>
            <a:endParaRPr lang="en-GB" b="1" dirty="0">
              <a:solidFill>
                <a:prstClr val="white">
                  <a:lumMod val="65000"/>
                </a:prstClr>
              </a:solidFill>
            </a:endParaRPr>
          </a:p>
          <a:p>
            <a:r>
              <a:rPr lang="en-GB" b="1" dirty="0">
                <a:solidFill>
                  <a:prstClr val="white">
                    <a:lumMod val="65000"/>
                  </a:prstClr>
                </a:solidFill>
              </a:rPr>
              <a:t>AROP(a)</a:t>
            </a:r>
            <a:endParaRPr lang="en-GB" b="1" dirty="0">
              <a:solidFill>
                <a:srgbClr val="0070C0"/>
              </a:solidFill>
            </a:endParaRPr>
          </a:p>
          <a:p>
            <a:r>
              <a:rPr lang="en-GB" b="1" dirty="0">
                <a:solidFill>
                  <a:srgbClr val="0070C0"/>
                </a:solidFill>
              </a:rPr>
              <a:t>Employment rate</a:t>
            </a:r>
          </a:p>
        </p:txBody>
      </p:sp>
      <p:sp>
        <p:nvSpPr>
          <p:cNvPr id="13" name="Téglalap 12"/>
          <p:cNvSpPr/>
          <p:nvPr/>
        </p:nvSpPr>
        <p:spPr>
          <a:xfrm>
            <a:off x="35496" y="5498068"/>
            <a:ext cx="8807816" cy="430887"/>
          </a:xfrm>
          <a:prstGeom prst="rect">
            <a:avLst/>
          </a:prstGeom>
        </p:spPr>
        <p:txBody>
          <a:bodyPr wrap="square">
            <a:spAutoFit/>
          </a:bodyPr>
          <a:lstStyle/>
          <a:p>
            <a:r>
              <a:rPr lang="en-GB" sz="1100" dirty="0">
                <a:solidFill>
                  <a:prstClr val="black"/>
                </a:solidFill>
              </a:rPr>
              <a:t>Source: Eurostat Statistical Database (employment rate), own calculations based on </a:t>
            </a:r>
            <a:r>
              <a:rPr lang="en-US" sz="1100" dirty="0">
                <a:solidFill>
                  <a:prstClr val="black"/>
                </a:solidFill>
              </a:rPr>
              <a:t>EU-SILC 2005–2012, most recent 2012-1, published : 2014. 03. 01. </a:t>
            </a:r>
            <a:r>
              <a:rPr lang="en-GB" sz="1100" dirty="0" smtClean="0">
                <a:solidFill>
                  <a:prstClr val="black"/>
                </a:solidFill>
              </a:rPr>
              <a:t> </a:t>
            </a:r>
            <a:r>
              <a:rPr lang="en-GB" sz="1100" dirty="0">
                <a:solidFill>
                  <a:prstClr val="black"/>
                </a:solidFill>
              </a:rPr>
              <a:t>(AROP(a), </a:t>
            </a:r>
            <a:r>
              <a:rPr lang="en-GB" sz="1100" dirty="0" err="1">
                <a:solidFill>
                  <a:prstClr val="black"/>
                </a:solidFill>
              </a:rPr>
              <a:t>preAROP</a:t>
            </a:r>
            <a:r>
              <a:rPr lang="en-GB" sz="1100" dirty="0">
                <a:solidFill>
                  <a:prstClr val="black"/>
                </a:solidFill>
              </a:rPr>
              <a:t>(a)).</a:t>
            </a:r>
            <a:endParaRPr lang="hu-HU" sz="1100" dirty="0">
              <a:solidFill>
                <a:prstClr val="black"/>
              </a:solidFill>
            </a:endParaRPr>
          </a:p>
        </p:txBody>
      </p:sp>
      <p:sp>
        <p:nvSpPr>
          <p:cNvPr id="14" name="Szövegdoboz 13"/>
          <p:cNvSpPr txBox="1"/>
          <p:nvPr/>
        </p:nvSpPr>
        <p:spPr>
          <a:xfrm>
            <a:off x="2288056" y="6261793"/>
            <a:ext cx="4054571" cy="369332"/>
          </a:xfrm>
          <a:prstGeom prst="rect">
            <a:avLst/>
          </a:prstGeom>
          <a:noFill/>
          <a:ln>
            <a:solidFill>
              <a:schemeClr val="tx2">
                <a:lumMod val="85000"/>
                <a:lumOff val="15000"/>
              </a:schemeClr>
            </a:solidFill>
          </a:ln>
        </p:spPr>
        <p:txBody>
          <a:bodyPr wrap="none" rtlCol="0">
            <a:spAutoFit/>
          </a:bodyPr>
          <a:lstStyle/>
          <a:p>
            <a:r>
              <a:rPr lang="hu-HU" dirty="0" err="1" smtClean="0"/>
              <a:t>Lesson</a:t>
            </a:r>
            <a:r>
              <a:rPr lang="hu-HU" dirty="0" smtClean="0"/>
              <a:t>, </a:t>
            </a:r>
            <a:r>
              <a:rPr lang="hu-HU" dirty="0" err="1" smtClean="0"/>
              <a:t>roughly</a:t>
            </a:r>
            <a:r>
              <a:rPr lang="hu-HU" dirty="0" smtClean="0"/>
              <a:t>: no </a:t>
            </a:r>
            <a:r>
              <a:rPr lang="hu-HU" dirty="0" err="1" smtClean="0"/>
              <a:t>change</a:t>
            </a:r>
            <a:r>
              <a:rPr lang="hu-HU" dirty="0" smtClean="0"/>
              <a:t> </a:t>
            </a:r>
            <a:r>
              <a:rPr lang="hu-HU" dirty="0" err="1" smtClean="0"/>
              <a:t>on</a:t>
            </a:r>
            <a:r>
              <a:rPr lang="hu-HU" dirty="0" smtClean="0"/>
              <a:t> </a:t>
            </a:r>
            <a:r>
              <a:rPr lang="hu-HU" dirty="0" err="1" smtClean="0"/>
              <a:t>any</a:t>
            </a:r>
            <a:r>
              <a:rPr lang="hu-HU" dirty="0" smtClean="0"/>
              <a:t> </a:t>
            </a:r>
            <a:r>
              <a:rPr lang="hu-HU" dirty="0" err="1" smtClean="0"/>
              <a:t>sides</a:t>
            </a:r>
            <a:endParaRPr lang="hu-HU" dirty="0"/>
          </a:p>
        </p:txBody>
      </p:sp>
    </p:spTree>
    <p:extLst>
      <p:ext uri="{BB962C8B-B14F-4D97-AF65-F5344CB8AC3E}">
        <p14:creationId xmlns:p14="http://schemas.microsoft.com/office/powerpoint/2010/main" val="17577842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sz="half" idx="1"/>
          </p:nvPr>
        </p:nvSpPr>
        <p:spPr>
          <a:xfrm>
            <a:off x="-18256" y="1268760"/>
            <a:ext cx="4572000" cy="504056"/>
          </a:xfrm>
        </p:spPr>
        <p:txBody>
          <a:bodyPr>
            <a:normAutofit/>
          </a:bodyPr>
          <a:lstStyle/>
          <a:p>
            <a:pPr marL="0" indent="0" algn="ctr">
              <a:buNone/>
            </a:pPr>
            <a:r>
              <a:rPr lang="en-GB" sz="2000" b="1" dirty="0" smtClean="0"/>
              <a:t>Employment rate</a:t>
            </a:r>
            <a:endParaRPr lang="hu-HU" sz="3600" dirty="0"/>
          </a:p>
        </p:txBody>
      </p:sp>
      <p:sp>
        <p:nvSpPr>
          <p:cNvPr id="4" name="Tartalom helye 3"/>
          <p:cNvSpPr>
            <a:spLocks noGrp="1"/>
          </p:cNvSpPr>
          <p:nvPr>
            <p:ph sz="half" idx="2"/>
          </p:nvPr>
        </p:nvSpPr>
        <p:spPr>
          <a:xfrm>
            <a:off x="4572000" y="1268760"/>
            <a:ext cx="4572000" cy="536923"/>
          </a:xfrm>
        </p:spPr>
        <p:txBody>
          <a:bodyPr>
            <a:normAutofit/>
          </a:bodyPr>
          <a:lstStyle/>
          <a:p>
            <a:pPr marL="0" indent="0" algn="ctr">
              <a:buNone/>
            </a:pPr>
            <a:r>
              <a:rPr lang="en-GB" sz="2000" b="1" dirty="0" smtClean="0"/>
              <a:t>AROP(a</a:t>
            </a:r>
            <a:r>
              <a:rPr lang="en-GB" sz="2000" b="1" dirty="0"/>
              <a:t>) </a:t>
            </a:r>
            <a:r>
              <a:rPr lang="en-GB" sz="2000" b="1" dirty="0" smtClean="0"/>
              <a:t>trends</a:t>
            </a:r>
            <a:endParaRPr lang="hu-HU" sz="2000" dirty="0"/>
          </a:p>
        </p:txBody>
      </p:sp>
      <p:sp>
        <p:nvSpPr>
          <p:cNvPr id="5" name="Dia számának helye 4"/>
          <p:cNvSpPr>
            <a:spLocks noGrp="1"/>
          </p:cNvSpPr>
          <p:nvPr>
            <p:ph type="sldNum" sz="quarter" idx="12"/>
          </p:nvPr>
        </p:nvSpPr>
        <p:spPr/>
        <p:txBody>
          <a:bodyPr/>
          <a:lstStyle/>
          <a:p>
            <a:fld id="{C6170E7D-A965-4458-AC05-FFC7717E2BF9}" type="slidenum">
              <a:rPr lang="en-GB" smtClean="0">
                <a:solidFill>
                  <a:prstClr val="black">
                    <a:tint val="75000"/>
                  </a:prstClr>
                </a:solidFill>
              </a:rPr>
              <a:pPr/>
              <a:t>12</a:t>
            </a:fld>
            <a:endParaRPr lang="en-GB">
              <a:solidFill>
                <a:prstClr val="black">
                  <a:tint val="75000"/>
                </a:prstClr>
              </a:solidFill>
            </a:endParaRPr>
          </a:p>
        </p:txBody>
      </p:sp>
      <p:sp>
        <p:nvSpPr>
          <p:cNvPr id="8" name="Szövegdoboz 7"/>
          <p:cNvSpPr txBox="1"/>
          <p:nvPr/>
        </p:nvSpPr>
        <p:spPr>
          <a:xfrm>
            <a:off x="1187624" y="0"/>
            <a:ext cx="7956376" cy="1124744"/>
          </a:xfrm>
          <a:prstGeom prst="rect">
            <a:avLst/>
          </a:prstGeom>
          <a:noFill/>
        </p:spPr>
        <p:txBody>
          <a:bodyPr wrap="square" rtlCol="0" anchor="ctr" anchorCtr="0">
            <a:noAutofit/>
          </a:bodyPr>
          <a:lstStyle/>
          <a:p>
            <a:pPr algn="r"/>
            <a:r>
              <a:rPr lang="hu-HU" sz="3200" b="1" dirty="0">
                <a:solidFill>
                  <a:prstClr val="black"/>
                </a:solidFill>
              </a:rPr>
              <a:t>Group C: L</a:t>
            </a:r>
            <a:r>
              <a:rPr lang="en-GB" sz="3200" b="1" dirty="0" err="1">
                <a:solidFill>
                  <a:prstClr val="black"/>
                </a:solidFill>
              </a:rPr>
              <a:t>arge</a:t>
            </a:r>
            <a:r>
              <a:rPr lang="en-GB" sz="3200" b="1" dirty="0">
                <a:solidFill>
                  <a:prstClr val="black"/>
                </a:solidFill>
              </a:rPr>
              <a:t> drop and recovery after 2008</a:t>
            </a:r>
            <a:endParaRPr lang="hu-HU" sz="3200" dirty="0">
              <a:solidFill>
                <a:prstClr val="black"/>
              </a:solidFill>
            </a:endParaRPr>
          </a:p>
        </p:txBody>
      </p:sp>
      <p:graphicFrame>
        <p:nvGraphicFramePr>
          <p:cNvPr id="11" name="Diagram 8"/>
          <p:cNvGraphicFramePr>
            <a:graphicFrameLocks/>
          </p:cNvGraphicFramePr>
          <p:nvPr>
            <p:extLst>
              <p:ext uri="{D42A27DB-BD31-4B8C-83A1-F6EECF244321}">
                <p14:modId xmlns:p14="http://schemas.microsoft.com/office/powerpoint/2010/main" val="860402978"/>
              </p:ext>
            </p:extLst>
          </p:nvPr>
        </p:nvGraphicFramePr>
        <p:xfrm>
          <a:off x="0" y="1772816"/>
          <a:ext cx="4572000" cy="354311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Diagram 8"/>
          <p:cNvGraphicFramePr>
            <a:graphicFrameLocks/>
          </p:cNvGraphicFramePr>
          <p:nvPr>
            <p:extLst>
              <p:ext uri="{D42A27DB-BD31-4B8C-83A1-F6EECF244321}">
                <p14:modId xmlns:p14="http://schemas.microsoft.com/office/powerpoint/2010/main" val="2305338224"/>
              </p:ext>
            </p:extLst>
          </p:nvPr>
        </p:nvGraphicFramePr>
        <p:xfrm>
          <a:off x="4572000" y="1772816"/>
          <a:ext cx="4572000" cy="3543113"/>
        </p:xfrm>
        <a:graphic>
          <a:graphicData uri="http://schemas.openxmlformats.org/drawingml/2006/chart">
            <c:chart xmlns:c="http://schemas.openxmlformats.org/drawingml/2006/chart" xmlns:r="http://schemas.openxmlformats.org/officeDocument/2006/relationships" r:id="rId3"/>
          </a:graphicData>
        </a:graphic>
      </p:graphicFrame>
      <p:sp>
        <p:nvSpPr>
          <p:cNvPr id="10" name="Téglalap 9"/>
          <p:cNvSpPr/>
          <p:nvPr/>
        </p:nvSpPr>
        <p:spPr>
          <a:xfrm>
            <a:off x="4612935" y="5373216"/>
            <a:ext cx="4567577" cy="430887"/>
          </a:xfrm>
          <a:prstGeom prst="rect">
            <a:avLst/>
          </a:prstGeom>
        </p:spPr>
        <p:txBody>
          <a:bodyPr wrap="square">
            <a:spAutoFit/>
          </a:bodyPr>
          <a:lstStyle/>
          <a:p>
            <a:r>
              <a:rPr lang="en-GB" sz="1100" dirty="0" smtClean="0"/>
              <a:t>Source: </a:t>
            </a:r>
            <a:r>
              <a:rPr lang="en-US" sz="1100" dirty="0" smtClean="0"/>
              <a:t>EU-SILC 2005–2012, most recent 2012-1, published: 2014. 03. 01. </a:t>
            </a:r>
          </a:p>
          <a:p>
            <a:pPr algn="ctr"/>
            <a:endParaRPr lang="hu-HU" sz="1100" dirty="0"/>
          </a:p>
        </p:txBody>
      </p:sp>
      <p:sp>
        <p:nvSpPr>
          <p:cNvPr id="12" name="Téglalap 11"/>
          <p:cNvSpPr/>
          <p:nvPr/>
        </p:nvSpPr>
        <p:spPr>
          <a:xfrm>
            <a:off x="40935" y="5373216"/>
            <a:ext cx="4572000" cy="430887"/>
          </a:xfrm>
          <a:prstGeom prst="rect">
            <a:avLst/>
          </a:prstGeom>
        </p:spPr>
        <p:txBody>
          <a:bodyPr wrap="square">
            <a:spAutoFit/>
          </a:bodyPr>
          <a:lstStyle/>
          <a:p>
            <a:r>
              <a:rPr lang="hu-HU" sz="1100" dirty="0" err="1"/>
              <a:t>Source</a:t>
            </a:r>
            <a:r>
              <a:rPr lang="hu-HU" sz="1100" dirty="0"/>
              <a:t>: </a:t>
            </a:r>
            <a:r>
              <a:rPr lang="hu-HU" sz="1100" dirty="0" err="1"/>
              <a:t>Eurostat</a:t>
            </a:r>
            <a:r>
              <a:rPr lang="hu-HU" sz="1100" dirty="0"/>
              <a:t> </a:t>
            </a:r>
            <a:r>
              <a:rPr lang="hu-HU" sz="1100" dirty="0" err="1"/>
              <a:t>Statistical</a:t>
            </a:r>
            <a:r>
              <a:rPr lang="hu-HU" sz="1100" dirty="0"/>
              <a:t> </a:t>
            </a:r>
            <a:r>
              <a:rPr lang="hu-HU" sz="1100" dirty="0" err="1"/>
              <a:t>Database</a:t>
            </a:r>
            <a:r>
              <a:rPr lang="hu-HU" sz="1100" dirty="0"/>
              <a:t>, and Gabos et </a:t>
            </a:r>
            <a:r>
              <a:rPr lang="hu-HU" sz="1100" dirty="0" err="1"/>
              <a:t>al</a:t>
            </a:r>
            <a:r>
              <a:rPr lang="hu-HU" sz="1100" dirty="0"/>
              <a:t> 2015 </a:t>
            </a:r>
            <a:r>
              <a:rPr lang="hu-HU" sz="1100" dirty="0" err="1"/>
              <a:t>calculations</a:t>
            </a:r>
            <a:r>
              <a:rPr lang="hu-HU" sz="1100" dirty="0"/>
              <a:t> </a:t>
            </a:r>
            <a:r>
              <a:rPr lang="hu-HU" sz="1100" dirty="0" err="1"/>
              <a:t>based</a:t>
            </a:r>
            <a:r>
              <a:rPr lang="hu-HU" sz="1100" dirty="0"/>
              <a:t> </a:t>
            </a:r>
            <a:r>
              <a:rPr lang="hu-HU" sz="1100" dirty="0" err="1"/>
              <a:t>on</a:t>
            </a:r>
            <a:r>
              <a:rPr lang="hu-HU" sz="1100" dirty="0"/>
              <a:t>  EU-SILC .</a:t>
            </a:r>
          </a:p>
        </p:txBody>
      </p:sp>
      <p:pic>
        <p:nvPicPr>
          <p:cNvPr id="14" name="Obrázok 3" descr="ssh2016_podpis02"/>
          <p:cNvPicPr/>
          <p:nvPr/>
        </p:nvPicPr>
        <p:blipFill>
          <a:blip r:embed="rId4" cstate="print"/>
          <a:srcRect/>
          <a:stretch>
            <a:fillRect/>
          </a:stretch>
        </p:blipFill>
        <p:spPr bwMode="auto">
          <a:xfrm>
            <a:off x="3059832" y="6309320"/>
            <a:ext cx="2160240" cy="528735"/>
          </a:xfrm>
          <a:prstGeom prst="rect">
            <a:avLst/>
          </a:prstGeom>
          <a:noFill/>
          <a:ln w="9525">
            <a:noFill/>
            <a:miter lim="800000"/>
            <a:headEnd/>
            <a:tailEnd/>
          </a:ln>
        </p:spPr>
      </p:pic>
    </p:spTree>
    <p:extLst>
      <p:ext uri="{BB962C8B-B14F-4D97-AF65-F5344CB8AC3E}">
        <p14:creationId xmlns:p14="http://schemas.microsoft.com/office/powerpoint/2010/main" val="13028330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110208" y="260648"/>
            <a:ext cx="7869560" cy="980728"/>
          </a:xfrm>
        </p:spPr>
        <p:txBody>
          <a:bodyPr>
            <a:noAutofit/>
          </a:bodyPr>
          <a:lstStyle/>
          <a:p>
            <a:r>
              <a:rPr lang="hu-HU" sz="2800" b="1" dirty="0" smtClean="0"/>
              <a:t>E</a:t>
            </a:r>
            <a:r>
              <a:rPr lang="en-GB" sz="2800" b="1" dirty="0" err="1" smtClean="0"/>
              <a:t>mployment</a:t>
            </a:r>
            <a:r>
              <a:rPr lang="en-GB" sz="2800" b="1" dirty="0" smtClean="0"/>
              <a:t> </a:t>
            </a:r>
            <a:r>
              <a:rPr lang="en-GB" sz="2800" b="1" dirty="0"/>
              <a:t>and AROP(a) trends in countries with large employment drop and recovery after 2008 (Group C</a:t>
            </a:r>
            <a:r>
              <a:rPr lang="en-GB" sz="2800" b="1" dirty="0" smtClean="0"/>
              <a:t>)</a:t>
            </a:r>
            <a:endParaRPr lang="hu-HU" sz="2800" dirty="0"/>
          </a:p>
        </p:txBody>
      </p:sp>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9512" y="1949946"/>
            <a:ext cx="2956098" cy="2342857"/>
          </a:xfrm>
          <a:prstGeom prst="rect">
            <a:avLst/>
          </a:prstGeom>
          <a:noFill/>
          <a:extLst>
            <a:ext uri="{909E8E84-426E-40DD-AFC4-6F175D3DCCD1}">
              <a14:hiddenFill xmlns:a14="http://schemas.microsoft.com/office/drawing/2010/main">
                <a:solidFill>
                  <a:srgbClr val="FFFFFF"/>
                </a:solidFill>
              </a14:hiddenFill>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5610" y="1949946"/>
            <a:ext cx="2960430" cy="2342857"/>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4168" y="1949946"/>
            <a:ext cx="2895600" cy="2343150"/>
          </a:xfrm>
          <a:prstGeom prst="rect">
            <a:avLst/>
          </a:prstGeom>
          <a:noFill/>
          <a:extLst>
            <a:ext uri="{909E8E84-426E-40DD-AFC4-6F175D3DCCD1}">
              <a14:hiddenFill xmlns:a14="http://schemas.microsoft.com/office/drawing/2010/main">
                <a:solidFill>
                  <a:srgbClr val="FFFFFF"/>
                </a:solidFill>
              </a14:hiddenFill>
            </a:ext>
          </a:extLst>
        </p:spPr>
      </p:pic>
      <p:sp>
        <p:nvSpPr>
          <p:cNvPr id="12" name="Téglalap 7"/>
          <p:cNvSpPr/>
          <p:nvPr/>
        </p:nvSpPr>
        <p:spPr>
          <a:xfrm>
            <a:off x="7146253" y="4276531"/>
            <a:ext cx="1833515" cy="923330"/>
          </a:xfrm>
          <a:prstGeom prst="rect">
            <a:avLst/>
          </a:prstGeom>
        </p:spPr>
        <p:txBody>
          <a:bodyPr wrap="none">
            <a:spAutoFit/>
          </a:bodyPr>
          <a:lstStyle/>
          <a:p>
            <a:r>
              <a:rPr lang="en-GB" b="1" dirty="0" err="1">
                <a:solidFill>
                  <a:srgbClr val="FF9900"/>
                </a:solidFill>
              </a:rPr>
              <a:t>preAROP</a:t>
            </a:r>
            <a:r>
              <a:rPr lang="en-GB" b="1" dirty="0">
                <a:solidFill>
                  <a:srgbClr val="FF9900"/>
                </a:solidFill>
              </a:rPr>
              <a:t>(a)</a:t>
            </a:r>
            <a:endParaRPr lang="en-GB" b="1" dirty="0">
              <a:solidFill>
                <a:prstClr val="white">
                  <a:lumMod val="65000"/>
                </a:prstClr>
              </a:solidFill>
            </a:endParaRPr>
          </a:p>
          <a:p>
            <a:r>
              <a:rPr lang="en-GB" b="1" dirty="0">
                <a:solidFill>
                  <a:prstClr val="white">
                    <a:lumMod val="65000"/>
                  </a:prstClr>
                </a:solidFill>
              </a:rPr>
              <a:t>AROP(a)</a:t>
            </a:r>
            <a:endParaRPr lang="en-GB" b="1" dirty="0">
              <a:solidFill>
                <a:srgbClr val="0070C0"/>
              </a:solidFill>
            </a:endParaRPr>
          </a:p>
          <a:p>
            <a:r>
              <a:rPr lang="en-GB" b="1" dirty="0">
                <a:solidFill>
                  <a:srgbClr val="0070C0"/>
                </a:solidFill>
              </a:rPr>
              <a:t>Employment rate</a:t>
            </a:r>
          </a:p>
        </p:txBody>
      </p:sp>
      <p:sp>
        <p:nvSpPr>
          <p:cNvPr id="9" name="Téglalap 8"/>
          <p:cNvSpPr/>
          <p:nvPr/>
        </p:nvSpPr>
        <p:spPr>
          <a:xfrm>
            <a:off x="35496" y="5282044"/>
            <a:ext cx="8807816" cy="430887"/>
          </a:xfrm>
          <a:prstGeom prst="rect">
            <a:avLst/>
          </a:prstGeom>
        </p:spPr>
        <p:txBody>
          <a:bodyPr wrap="square">
            <a:spAutoFit/>
          </a:bodyPr>
          <a:lstStyle/>
          <a:p>
            <a:r>
              <a:rPr lang="en-GB" sz="1100" dirty="0">
                <a:solidFill>
                  <a:prstClr val="black"/>
                </a:solidFill>
              </a:rPr>
              <a:t>Source: Eurostat Statistical Database (employment rate), own calculations based on </a:t>
            </a:r>
            <a:r>
              <a:rPr lang="en-US" sz="1100" dirty="0">
                <a:solidFill>
                  <a:prstClr val="black"/>
                </a:solidFill>
              </a:rPr>
              <a:t>EU-SILC 2005–2012, most recent 2012-1, published : 2014. 03. 01. </a:t>
            </a:r>
            <a:r>
              <a:rPr lang="en-GB" sz="1100" dirty="0" smtClean="0">
                <a:solidFill>
                  <a:prstClr val="black"/>
                </a:solidFill>
              </a:rPr>
              <a:t> </a:t>
            </a:r>
            <a:r>
              <a:rPr lang="en-GB" sz="1100" dirty="0">
                <a:solidFill>
                  <a:prstClr val="black"/>
                </a:solidFill>
              </a:rPr>
              <a:t>(AROP(a), </a:t>
            </a:r>
            <a:r>
              <a:rPr lang="en-GB" sz="1100" dirty="0" err="1">
                <a:solidFill>
                  <a:prstClr val="black"/>
                </a:solidFill>
              </a:rPr>
              <a:t>preAROP</a:t>
            </a:r>
            <a:r>
              <a:rPr lang="en-GB" sz="1100" dirty="0">
                <a:solidFill>
                  <a:prstClr val="black"/>
                </a:solidFill>
              </a:rPr>
              <a:t>(a)).</a:t>
            </a:r>
            <a:endParaRPr lang="hu-HU" sz="1100" dirty="0">
              <a:solidFill>
                <a:prstClr val="black"/>
              </a:solidFill>
            </a:endParaRPr>
          </a:p>
        </p:txBody>
      </p:sp>
      <p:sp>
        <p:nvSpPr>
          <p:cNvPr id="3" name="Szövegdoboz 2"/>
          <p:cNvSpPr txBox="1"/>
          <p:nvPr/>
        </p:nvSpPr>
        <p:spPr>
          <a:xfrm>
            <a:off x="2088470" y="5955285"/>
            <a:ext cx="4859794" cy="923330"/>
          </a:xfrm>
          <a:prstGeom prst="rect">
            <a:avLst/>
          </a:prstGeom>
          <a:solidFill>
            <a:schemeClr val="bg1"/>
          </a:solidFill>
          <a:ln>
            <a:solidFill>
              <a:schemeClr val="tx2">
                <a:lumMod val="85000"/>
                <a:lumOff val="15000"/>
              </a:schemeClr>
            </a:solidFill>
          </a:ln>
        </p:spPr>
        <p:txBody>
          <a:bodyPr wrap="square" rtlCol="0">
            <a:spAutoFit/>
          </a:bodyPr>
          <a:lstStyle/>
          <a:p>
            <a:r>
              <a:rPr lang="hu-HU" dirty="0" err="1" smtClean="0"/>
              <a:t>Lesson</a:t>
            </a:r>
            <a:r>
              <a:rPr lang="hu-HU" dirty="0" smtClean="0"/>
              <a:t>: </a:t>
            </a:r>
            <a:r>
              <a:rPr lang="hu-HU" dirty="0" err="1" smtClean="0"/>
              <a:t>volatile</a:t>
            </a:r>
            <a:r>
              <a:rPr lang="hu-HU" dirty="0" smtClean="0"/>
              <a:t> </a:t>
            </a:r>
            <a:r>
              <a:rPr lang="hu-HU" dirty="0" err="1" smtClean="0"/>
              <a:t>trends</a:t>
            </a:r>
            <a:r>
              <a:rPr lang="hu-HU" dirty="0" smtClean="0"/>
              <a:t>, </a:t>
            </a:r>
            <a:r>
              <a:rPr lang="hu-HU" dirty="0" err="1" smtClean="0"/>
              <a:t>quick</a:t>
            </a:r>
            <a:r>
              <a:rPr lang="hu-HU" dirty="0" smtClean="0"/>
              <a:t> </a:t>
            </a:r>
            <a:r>
              <a:rPr lang="hu-HU" dirty="0" err="1" smtClean="0"/>
              <a:t>reactions</a:t>
            </a:r>
            <a:r>
              <a:rPr lang="hu-HU" dirty="0" smtClean="0"/>
              <a:t>, </a:t>
            </a:r>
          </a:p>
          <a:p>
            <a:r>
              <a:rPr lang="en-GB" b="1" dirty="0">
                <a:solidFill>
                  <a:srgbClr val="0070C0"/>
                </a:solidFill>
              </a:rPr>
              <a:t>Employment </a:t>
            </a:r>
            <a:r>
              <a:rPr lang="en-GB" b="1" dirty="0" smtClean="0">
                <a:solidFill>
                  <a:srgbClr val="0070C0"/>
                </a:solidFill>
              </a:rPr>
              <a:t>rate</a:t>
            </a:r>
            <a:r>
              <a:rPr lang="hu-HU" b="1" dirty="0" smtClean="0">
                <a:solidFill>
                  <a:srgbClr val="0070C0"/>
                </a:solidFill>
              </a:rPr>
              <a:t> </a:t>
            </a:r>
            <a:r>
              <a:rPr lang="hu-HU" dirty="0" err="1"/>
              <a:t>mirrored</a:t>
            </a:r>
            <a:r>
              <a:rPr lang="hu-HU" dirty="0"/>
              <a:t> </a:t>
            </a:r>
            <a:r>
              <a:rPr lang="hu-HU" dirty="0" err="1" smtClean="0"/>
              <a:t>by</a:t>
            </a:r>
            <a:r>
              <a:rPr lang="hu-HU" dirty="0" smtClean="0"/>
              <a:t> </a:t>
            </a:r>
            <a:r>
              <a:rPr lang="en-GB" b="1" dirty="0" err="1">
                <a:solidFill>
                  <a:srgbClr val="FF9900"/>
                </a:solidFill>
              </a:rPr>
              <a:t>preAROP</a:t>
            </a:r>
            <a:r>
              <a:rPr lang="en-GB" b="1" dirty="0">
                <a:solidFill>
                  <a:srgbClr val="FF9900"/>
                </a:solidFill>
              </a:rPr>
              <a:t>(a)</a:t>
            </a:r>
            <a:endParaRPr lang="en-GB" b="1" dirty="0">
              <a:solidFill>
                <a:prstClr val="white">
                  <a:lumMod val="65000"/>
                </a:prstClr>
              </a:solidFill>
            </a:endParaRPr>
          </a:p>
          <a:p>
            <a:r>
              <a:rPr lang="hu-HU" dirty="0"/>
              <a:t> and </a:t>
            </a:r>
            <a:r>
              <a:rPr lang="en-GB" b="1" dirty="0" smtClean="0">
                <a:solidFill>
                  <a:prstClr val="white">
                    <a:lumMod val="65000"/>
                  </a:prstClr>
                </a:solidFill>
              </a:rPr>
              <a:t>AROP(a)</a:t>
            </a:r>
            <a:endParaRPr lang="en-GB" dirty="0"/>
          </a:p>
        </p:txBody>
      </p:sp>
    </p:spTree>
    <p:extLst>
      <p:ext uri="{BB962C8B-B14F-4D97-AF65-F5344CB8AC3E}">
        <p14:creationId xmlns:p14="http://schemas.microsoft.com/office/powerpoint/2010/main" val="7202610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043608" y="0"/>
            <a:ext cx="8085584" cy="1124744"/>
          </a:xfrm>
        </p:spPr>
        <p:txBody>
          <a:bodyPr>
            <a:noAutofit/>
          </a:bodyPr>
          <a:lstStyle/>
          <a:p>
            <a:pPr algn="r"/>
            <a:r>
              <a:rPr lang="hu-HU" sz="2800" b="1" dirty="0" smtClean="0"/>
              <a:t>Group D: L</a:t>
            </a:r>
            <a:r>
              <a:rPr lang="en-GB" sz="2800" b="1" dirty="0" err="1" smtClean="0"/>
              <a:t>onger</a:t>
            </a:r>
            <a:r>
              <a:rPr lang="en-GB" sz="2800" b="1" dirty="0" smtClean="0"/>
              <a:t> </a:t>
            </a:r>
            <a:r>
              <a:rPr lang="en-GB" sz="2800" b="1" dirty="0"/>
              <a:t>employment increase periods with no </a:t>
            </a:r>
            <a:r>
              <a:rPr lang="en-GB" sz="2800" b="1" dirty="0" smtClean="0"/>
              <a:t>drops</a:t>
            </a:r>
            <a:endParaRPr lang="hu-HU" sz="2800" dirty="0"/>
          </a:p>
        </p:txBody>
      </p:sp>
      <p:sp>
        <p:nvSpPr>
          <p:cNvPr id="4" name="Tartalom helye 3"/>
          <p:cNvSpPr>
            <a:spLocks noGrp="1"/>
          </p:cNvSpPr>
          <p:nvPr>
            <p:ph sz="half" idx="2"/>
          </p:nvPr>
        </p:nvSpPr>
        <p:spPr>
          <a:xfrm>
            <a:off x="4572000" y="1268760"/>
            <a:ext cx="4572000" cy="504056"/>
          </a:xfrm>
        </p:spPr>
        <p:txBody>
          <a:bodyPr>
            <a:normAutofit/>
          </a:bodyPr>
          <a:lstStyle/>
          <a:p>
            <a:pPr marL="0" indent="0" algn="ctr">
              <a:buNone/>
            </a:pPr>
            <a:r>
              <a:rPr lang="en-GB" sz="1800" b="1" dirty="0" smtClean="0"/>
              <a:t>AROP(a</a:t>
            </a:r>
            <a:r>
              <a:rPr lang="en-GB" sz="1800" b="1" dirty="0"/>
              <a:t>) </a:t>
            </a:r>
            <a:r>
              <a:rPr lang="en-GB" sz="1800" b="1" dirty="0" smtClean="0"/>
              <a:t>trends</a:t>
            </a:r>
            <a:endParaRPr lang="hu-HU" sz="1800" dirty="0"/>
          </a:p>
        </p:txBody>
      </p:sp>
      <p:sp>
        <p:nvSpPr>
          <p:cNvPr id="5" name="Dia számának helye 4"/>
          <p:cNvSpPr>
            <a:spLocks noGrp="1"/>
          </p:cNvSpPr>
          <p:nvPr>
            <p:ph type="sldNum" sz="quarter" idx="12"/>
          </p:nvPr>
        </p:nvSpPr>
        <p:spPr/>
        <p:txBody>
          <a:bodyPr/>
          <a:lstStyle/>
          <a:p>
            <a:fld id="{C6170E7D-A965-4458-AC05-FFC7717E2BF9}" type="slidenum">
              <a:rPr lang="en-GB" smtClean="0">
                <a:solidFill>
                  <a:prstClr val="black">
                    <a:tint val="75000"/>
                  </a:prstClr>
                </a:solidFill>
              </a:rPr>
              <a:pPr/>
              <a:t>14</a:t>
            </a:fld>
            <a:endParaRPr lang="en-GB">
              <a:solidFill>
                <a:prstClr val="black">
                  <a:tint val="75000"/>
                </a:prstClr>
              </a:solidFill>
            </a:endParaRPr>
          </a:p>
        </p:txBody>
      </p:sp>
      <p:sp>
        <p:nvSpPr>
          <p:cNvPr id="7" name="Tartalom helye 6"/>
          <p:cNvSpPr>
            <a:spLocks noGrp="1"/>
          </p:cNvSpPr>
          <p:nvPr>
            <p:ph sz="half" idx="1"/>
          </p:nvPr>
        </p:nvSpPr>
        <p:spPr>
          <a:xfrm>
            <a:off x="0" y="1268760"/>
            <a:ext cx="4572000" cy="504056"/>
          </a:xfrm>
        </p:spPr>
        <p:txBody>
          <a:bodyPr>
            <a:normAutofit/>
          </a:bodyPr>
          <a:lstStyle/>
          <a:p>
            <a:pPr marL="0" indent="0" algn="ctr">
              <a:buNone/>
            </a:pPr>
            <a:r>
              <a:rPr lang="en-GB" sz="1800" b="1" dirty="0" smtClean="0"/>
              <a:t>Employment rate</a:t>
            </a:r>
            <a:endParaRPr lang="hu-HU" sz="1800" dirty="0" smtClean="0"/>
          </a:p>
        </p:txBody>
      </p:sp>
      <p:graphicFrame>
        <p:nvGraphicFramePr>
          <p:cNvPr id="11" name="Diagram 9"/>
          <p:cNvGraphicFramePr>
            <a:graphicFrameLocks/>
          </p:cNvGraphicFramePr>
          <p:nvPr>
            <p:extLst>
              <p:ext uri="{D42A27DB-BD31-4B8C-83A1-F6EECF244321}">
                <p14:modId xmlns:p14="http://schemas.microsoft.com/office/powerpoint/2010/main" val="101588192"/>
              </p:ext>
            </p:extLst>
          </p:nvPr>
        </p:nvGraphicFramePr>
        <p:xfrm>
          <a:off x="0" y="1774241"/>
          <a:ext cx="4572000" cy="338295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Diagram 9"/>
          <p:cNvGraphicFramePr>
            <a:graphicFrameLocks/>
          </p:cNvGraphicFramePr>
          <p:nvPr>
            <p:extLst>
              <p:ext uri="{D42A27DB-BD31-4B8C-83A1-F6EECF244321}">
                <p14:modId xmlns:p14="http://schemas.microsoft.com/office/powerpoint/2010/main" val="2014279225"/>
              </p:ext>
            </p:extLst>
          </p:nvPr>
        </p:nvGraphicFramePr>
        <p:xfrm>
          <a:off x="4572000" y="1772815"/>
          <a:ext cx="4572000" cy="3384377"/>
        </p:xfrm>
        <a:graphic>
          <a:graphicData uri="http://schemas.openxmlformats.org/drawingml/2006/chart">
            <c:chart xmlns:c="http://schemas.openxmlformats.org/drawingml/2006/chart" xmlns:r="http://schemas.openxmlformats.org/officeDocument/2006/relationships" r:id="rId3"/>
          </a:graphicData>
        </a:graphic>
      </p:graphicFrame>
      <p:sp>
        <p:nvSpPr>
          <p:cNvPr id="10" name="Téglalap 9"/>
          <p:cNvSpPr/>
          <p:nvPr/>
        </p:nvSpPr>
        <p:spPr>
          <a:xfrm>
            <a:off x="4612935" y="5373216"/>
            <a:ext cx="4567577" cy="430887"/>
          </a:xfrm>
          <a:prstGeom prst="rect">
            <a:avLst/>
          </a:prstGeom>
        </p:spPr>
        <p:txBody>
          <a:bodyPr wrap="square">
            <a:spAutoFit/>
          </a:bodyPr>
          <a:lstStyle/>
          <a:p>
            <a:r>
              <a:rPr lang="en-GB" sz="1100" dirty="0" smtClean="0"/>
              <a:t>Source: </a:t>
            </a:r>
            <a:r>
              <a:rPr lang="en-US" sz="1100" dirty="0" smtClean="0"/>
              <a:t>EU-SILC 2005–2012, most recent 2012-1, published: 2014. 03. 01. </a:t>
            </a:r>
          </a:p>
          <a:p>
            <a:pPr algn="ctr"/>
            <a:endParaRPr lang="hu-HU" sz="1100" dirty="0"/>
          </a:p>
        </p:txBody>
      </p:sp>
      <p:sp>
        <p:nvSpPr>
          <p:cNvPr id="12" name="Téglalap 11"/>
          <p:cNvSpPr/>
          <p:nvPr/>
        </p:nvSpPr>
        <p:spPr>
          <a:xfrm>
            <a:off x="40935" y="5373216"/>
            <a:ext cx="4572000" cy="430887"/>
          </a:xfrm>
          <a:prstGeom prst="rect">
            <a:avLst/>
          </a:prstGeom>
        </p:spPr>
        <p:txBody>
          <a:bodyPr wrap="square">
            <a:spAutoFit/>
          </a:bodyPr>
          <a:lstStyle/>
          <a:p>
            <a:r>
              <a:rPr lang="hu-HU" sz="1100" dirty="0" err="1"/>
              <a:t>Source</a:t>
            </a:r>
            <a:r>
              <a:rPr lang="hu-HU" sz="1100" dirty="0"/>
              <a:t>: </a:t>
            </a:r>
            <a:r>
              <a:rPr lang="hu-HU" sz="1100" dirty="0" err="1"/>
              <a:t>Eurostat</a:t>
            </a:r>
            <a:r>
              <a:rPr lang="hu-HU" sz="1100" dirty="0"/>
              <a:t> </a:t>
            </a:r>
            <a:r>
              <a:rPr lang="hu-HU" sz="1100" dirty="0" err="1"/>
              <a:t>Statistical</a:t>
            </a:r>
            <a:r>
              <a:rPr lang="hu-HU" sz="1100" dirty="0"/>
              <a:t> </a:t>
            </a:r>
            <a:r>
              <a:rPr lang="hu-HU" sz="1100" dirty="0" err="1"/>
              <a:t>Database</a:t>
            </a:r>
            <a:r>
              <a:rPr lang="hu-HU" sz="1100" dirty="0"/>
              <a:t>, and Gabos et </a:t>
            </a:r>
            <a:r>
              <a:rPr lang="hu-HU" sz="1100" dirty="0" err="1"/>
              <a:t>al</a:t>
            </a:r>
            <a:r>
              <a:rPr lang="hu-HU" sz="1100" dirty="0"/>
              <a:t> 2015 </a:t>
            </a:r>
            <a:r>
              <a:rPr lang="hu-HU" sz="1100" dirty="0" err="1"/>
              <a:t>calculations</a:t>
            </a:r>
            <a:r>
              <a:rPr lang="hu-HU" sz="1100" dirty="0"/>
              <a:t> </a:t>
            </a:r>
            <a:r>
              <a:rPr lang="hu-HU" sz="1100" dirty="0" err="1"/>
              <a:t>based</a:t>
            </a:r>
            <a:r>
              <a:rPr lang="hu-HU" sz="1100" dirty="0"/>
              <a:t> </a:t>
            </a:r>
            <a:r>
              <a:rPr lang="hu-HU" sz="1100" dirty="0" err="1"/>
              <a:t>on</a:t>
            </a:r>
            <a:r>
              <a:rPr lang="hu-HU" sz="1100" dirty="0"/>
              <a:t>  EU-SILC .</a:t>
            </a:r>
          </a:p>
        </p:txBody>
      </p:sp>
      <p:pic>
        <p:nvPicPr>
          <p:cNvPr id="14" name="Obrázok 3" descr="ssh2016_podpis02"/>
          <p:cNvPicPr/>
          <p:nvPr/>
        </p:nvPicPr>
        <p:blipFill>
          <a:blip r:embed="rId4" cstate="print"/>
          <a:srcRect/>
          <a:stretch>
            <a:fillRect/>
          </a:stretch>
        </p:blipFill>
        <p:spPr bwMode="auto">
          <a:xfrm>
            <a:off x="3059832" y="6309320"/>
            <a:ext cx="2160240" cy="528735"/>
          </a:xfrm>
          <a:prstGeom prst="rect">
            <a:avLst/>
          </a:prstGeom>
          <a:noFill/>
          <a:ln w="9525">
            <a:noFill/>
            <a:miter lim="800000"/>
            <a:headEnd/>
            <a:tailEnd/>
          </a:ln>
        </p:spPr>
      </p:pic>
    </p:spTree>
    <p:extLst>
      <p:ext uri="{BB962C8B-B14F-4D97-AF65-F5344CB8AC3E}">
        <p14:creationId xmlns:p14="http://schemas.microsoft.com/office/powerpoint/2010/main" val="22539589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115616" y="289434"/>
            <a:ext cx="8028384" cy="980728"/>
          </a:xfrm>
          <a:solidFill>
            <a:schemeClr val="bg1"/>
          </a:solidFill>
        </p:spPr>
        <p:txBody>
          <a:bodyPr>
            <a:noAutofit/>
          </a:bodyPr>
          <a:lstStyle/>
          <a:p>
            <a:r>
              <a:rPr lang="hu-HU" sz="2800" b="1" dirty="0" smtClean="0"/>
              <a:t>E</a:t>
            </a:r>
            <a:r>
              <a:rPr lang="en-GB" sz="2800" b="1" dirty="0" err="1" smtClean="0"/>
              <a:t>mployment</a:t>
            </a:r>
            <a:r>
              <a:rPr lang="en-GB" sz="2800" b="1" dirty="0" smtClean="0"/>
              <a:t> </a:t>
            </a:r>
            <a:r>
              <a:rPr lang="en-GB" sz="2800" b="1" dirty="0"/>
              <a:t>and AROP(a) trends countries with longer employment increase periods with no </a:t>
            </a:r>
            <a:r>
              <a:rPr lang="en-GB" sz="2800" b="1" dirty="0" smtClean="0"/>
              <a:t>drops</a:t>
            </a:r>
            <a:r>
              <a:rPr lang="hu-HU" sz="2800" b="1" dirty="0" smtClean="0"/>
              <a:t> (</a:t>
            </a:r>
            <a:r>
              <a:rPr lang="hu-HU" sz="2800" b="1" dirty="0"/>
              <a:t>Group </a:t>
            </a:r>
            <a:r>
              <a:rPr lang="hu-HU" sz="2800" b="1" dirty="0" smtClean="0"/>
              <a:t>D)</a:t>
            </a:r>
            <a:endParaRPr lang="hu-HU" sz="2800" dirty="0"/>
          </a:p>
        </p:txBody>
      </p:sp>
      <p:pic>
        <p:nvPicPr>
          <p:cNvPr id="1126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6692" y="1270162"/>
            <a:ext cx="2952328" cy="2359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6303" y="1270162"/>
            <a:ext cx="2952328" cy="2366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6303" y="3636849"/>
            <a:ext cx="2937859" cy="23129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0626" y="3636849"/>
            <a:ext cx="2954006" cy="23129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églalap 7"/>
          <p:cNvSpPr/>
          <p:nvPr/>
        </p:nvSpPr>
        <p:spPr>
          <a:xfrm>
            <a:off x="6106238" y="1270162"/>
            <a:ext cx="1833515" cy="923330"/>
          </a:xfrm>
          <a:prstGeom prst="rect">
            <a:avLst/>
          </a:prstGeom>
        </p:spPr>
        <p:txBody>
          <a:bodyPr wrap="none">
            <a:spAutoFit/>
          </a:bodyPr>
          <a:lstStyle/>
          <a:p>
            <a:r>
              <a:rPr lang="en-GB" b="1" dirty="0" err="1">
                <a:solidFill>
                  <a:srgbClr val="FF9900"/>
                </a:solidFill>
              </a:rPr>
              <a:t>preAROP</a:t>
            </a:r>
            <a:r>
              <a:rPr lang="en-GB" b="1" dirty="0">
                <a:solidFill>
                  <a:srgbClr val="FF9900"/>
                </a:solidFill>
              </a:rPr>
              <a:t>(a)</a:t>
            </a:r>
            <a:endParaRPr lang="en-GB" b="1" dirty="0">
              <a:solidFill>
                <a:prstClr val="white">
                  <a:lumMod val="65000"/>
                </a:prstClr>
              </a:solidFill>
            </a:endParaRPr>
          </a:p>
          <a:p>
            <a:r>
              <a:rPr lang="en-GB" b="1" dirty="0">
                <a:solidFill>
                  <a:prstClr val="white">
                    <a:lumMod val="65000"/>
                  </a:prstClr>
                </a:solidFill>
              </a:rPr>
              <a:t>AROP(a)</a:t>
            </a:r>
            <a:endParaRPr lang="en-GB" b="1" dirty="0">
              <a:solidFill>
                <a:srgbClr val="0070C0"/>
              </a:solidFill>
            </a:endParaRPr>
          </a:p>
          <a:p>
            <a:r>
              <a:rPr lang="en-GB" b="1" dirty="0">
                <a:solidFill>
                  <a:srgbClr val="0070C0"/>
                </a:solidFill>
              </a:rPr>
              <a:t>Employment rate</a:t>
            </a:r>
          </a:p>
        </p:txBody>
      </p:sp>
      <p:sp>
        <p:nvSpPr>
          <p:cNvPr id="10" name="Téglalap 9"/>
          <p:cNvSpPr/>
          <p:nvPr/>
        </p:nvSpPr>
        <p:spPr>
          <a:xfrm>
            <a:off x="6088631" y="4772030"/>
            <a:ext cx="2890326" cy="938719"/>
          </a:xfrm>
          <a:prstGeom prst="rect">
            <a:avLst/>
          </a:prstGeom>
        </p:spPr>
        <p:txBody>
          <a:bodyPr wrap="square">
            <a:spAutoFit/>
          </a:bodyPr>
          <a:lstStyle/>
          <a:p>
            <a:pPr algn="just"/>
            <a:r>
              <a:rPr lang="en-GB" sz="1100" dirty="0">
                <a:solidFill>
                  <a:prstClr val="black"/>
                </a:solidFill>
              </a:rPr>
              <a:t>Source: Eurostat Statistical Database (employment rate), own calculations based on </a:t>
            </a:r>
            <a:r>
              <a:rPr lang="en-US" sz="1100" dirty="0">
                <a:solidFill>
                  <a:prstClr val="black"/>
                </a:solidFill>
              </a:rPr>
              <a:t>EU-SILC 2005–2012, most recent 2012-1, published : 2014. 03. 01. </a:t>
            </a:r>
            <a:r>
              <a:rPr lang="en-GB" sz="1100" dirty="0" smtClean="0">
                <a:solidFill>
                  <a:prstClr val="black"/>
                </a:solidFill>
              </a:rPr>
              <a:t> </a:t>
            </a:r>
            <a:r>
              <a:rPr lang="en-GB" sz="1100" dirty="0">
                <a:solidFill>
                  <a:prstClr val="black"/>
                </a:solidFill>
              </a:rPr>
              <a:t>(AROP(a), </a:t>
            </a:r>
            <a:r>
              <a:rPr lang="en-GB" sz="1100" dirty="0" err="1">
                <a:solidFill>
                  <a:prstClr val="black"/>
                </a:solidFill>
              </a:rPr>
              <a:t>preAROP</a:t>
            </a:r>
            <a:r>
              <a:rPr lang="en-GB" sz="1100" dirty="0">
                <a:solidFill>
                  <a:prstClr val="black"/>
                </a:solidFill>
              </a:rPr>
              <a:t>(a)).</a:t>
            </a:r>
            <a:endParaRPr lang="hu-HU" sz="1100" dirty="0">
              <a:solidFill>
                <a:prstClr val="black"/>
              </a:solidFill>
            </a:endParaRPr>
          </a:p>
        </p:txBody>
      </p:sp>
      <p:sp>
        <p:nvSpPr>
          <p:cNvPr id="3" name="Szövegdoboz 2"/>
          <p:cNvSpPr txBox="1"/>
          <p:nvPr/>
        </p:nvSpPr>
        <p:spPr>
          <a:xfrm>
            <a:off x="2195736" y="6204899"/>
            <a:ext cx="3734548" cy="369332"/>
          </a:xfrm>
          <a:prstGeom prst="rect">
            <a:avLst/>
          </a:prstGeom>
          <a:noFill/>
          <a:ln>
            <a:solidFill>
              <a:schemeClr val="tx2">
                <a:lumMod val="85000"/>
                <a:lumOff val="15000"/>
              </a:schemeClr>
            </a:solidFill>
          </a:ln>
        </p:spPr>
        <p:txBody>
          <a:bodyPr wrap="none" rtlCol="0">
            <a:spAutoFit/>
          </a:bodyPr>
          <a:lstStyle/>
          <a:p>
            <a:r>
              <a:rPr lang="hu-HU" dirty="0" err="1" smtClean="0"/>
              <a:t>Lesson</a:t>
            </a:r>
            <a:r>
              <a:rPr lang="hu-HU" dirty="0" smtClean="0"/>
              <a:t>: </a:t>
            </a:r>
            <a:r>
              <a:rPr lang="hu-HU" dirty="0" err="1" smtClean="0"/>
              <a:t>monotonous</a:t>
            </a:r>
            <a:r>
              <a:rPr lang="hu-HU" dirty="0" smtClean="0"/>
              <a:t>, </a:t>
            </a:r>
            <a:r>
              <a:rPr lang="hu-HU" dirty="0" err="1" smtClean="0"/>
              <a:t>mirrored</a:t>
            </a:r>
            <a:r>
              <a:rPr lang="hu-HU" dirty="0" smtClean="0"/>
              <a:t> </a:t>
            </a:r>
            <a:r>
              <a:rPr lang="hu-HU" dirty="0" err="1" smtClean="0"/>
              <a:t>trends</a:t>
            </a:r>
            <a:endParaRPr lang="hu-HU" dirty="0"/>
          </a:p>
        </p:txBody>
      </p:sp>
    </p:spTree>
    <p:extLst>
      <p:ext uri="{BB962C8B-B14F-4D97-AF65-F5344CB8AC3E}">
        <p14:creationId xmlns:p14="http://schemas.microsoft.com/office/powerpoint/2010/main" val="39281223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sz="half" idx="1"/>
          </p:nvPr>
        </p:nvSpPr>
        <p:spPr>
          <a:xfrm>
            <a:off x="0" y="1268760"/>
            <a:ext cx="4572000" cy="432048"/>
          </a:xfrm>
        </p:spPr>
        <p:txBody>
          <a:bodyPr>
            <a:normAutofit/>
          </a:bodyPr>
          <a:lstStyle/>
          <a:p>
            <a:pPr marL="0" indent="0" algn="ctr">
              <a:buNone/>
            </a:pPr>
            <a:r>
              <a:rPr lang="en-GB" sz="1800" b="1" dirty="0" smtClean="0"/>
              <a:t>Employment rate</a:t>
            </a:r>
            <a:endParaRPr lang="hu-HU" sz="1800" dirty="0"/>
          </a:p>
        </p:txBody>
      </p:sp>
      <p:sp>
        <p:nvSpPr>
          <p:cNvPr id="4" name="Tartalom helye 3"/>
          <p:cNvSpPr>
            <a:spLocks noGrp="1"/>
          </p:cNvSpPr>
          <p:nvPr>
            <p:ph sz="half" idx="2"/>
          </p:nvPr>
        </p:nvSpPr>
        <p:spPr>
          <a:xfrm>
            <a:off x="4572000" y="1268760"/>
            <a:ext cx="4572000" cy="432048"/>
          </a:xfrm>
        </p:spPr>
        <p:txBody>
          <a:bodyPr>
            <a:normAutofit/>
          </a:bodyPr>
          <a:lstStyle/>
          <a:p>
            <a:pPr marL="0" indent="0" algn="ctr">
              <a:buNone/>
            </a:pPr>
            <a:r>
              <a:rPr lang="en-GB" sz="1800" b="1" dirty="0" smtClean="0"/>
              <a:t>AROP(a</a:t>
            </a:r>
            <a:r>
              <a:rPr lang="en-GB" sz="1800" b="1" dirty="0"/>
              <a:t>) </a:t>
            </a:r>
            <a:r>
              <a:rPr lang="en-GB" sz="1800" b="1" dirty="0" smtClean="0"/>
              <a:t>trends</a:t>
            </a:r>
            <a:endParaRPr lang="hu-HU" sz="1800" dirty="0"/>
          </a:p>
        </p:txBody>
      </p:sp>
      <p:sp>
        <p:nvSpPr>
          <p:cNvPr id="5" name="Dia számának helye 4"/>
          <p:cNvSpPr>
            <a:spLocks noGrp="1"/>
          </p:cNvSpPr>
          <p:nvPr>
            <p:ph type="sldNum" sz="quarter" idx="12"/>
          </p:nvPr>
        </p:nvSpPr>
        <p:spPr/>
        <p:txBody>
          <a:bodyPr/>
          <a:lstStyle/>
          <a:p>
            <a:fld id="{C6170E7D-A965-4458-AC05-FFC7717E2BF9}" type="slidenum">
              <a:rPr lang="en-GB" smtClean="0">
                <a:solidFill>
                  <a:prstClr val="black">
                    <a:tint val="75000"/>
                  </a:prstClr>
                </a:solidFill>
              </a:rPr>
              <a:pPr/>
              <a:t>16</a:t>
            </a:fld>
            <a:endParaRPr lang="en-GB">
              <a:solidFill>
                <a:prstClr val="black">
                  <a:tint val="75000"/>
                </a:prstClr>
              </a:solidFill>
            </a:endParaRPr>
          </a:p>
        </p:txBody>
      </p:sp>
      <p:sp>
        <p:nvSpPr>
          <p:cNvPr id="9" name="Téglalap 8"/>
          <p:cNvSpPr/>
          <p:nvPr/>
        </p:nvSpPr>
        <p:spPr>
          <a:xfrm>
            <a:off x="1187624" y="0"/>
            <a:ext cx="7956376" cy="1124744"/>
          </a:xfrm>
          <a:prstGeom prst="rect">
            <a:avLst/>
          </a:prstGeom>
        </p:spPr>
        <p:txBody>
          <a:bodyPr wrap="square" anchor="ctr" anchorCtr="0">
            <a:noAutofit/>
          </a:bodyPr>
          <a:lstStyle/>
          <a:p>
            <a:pPr algn="r"/>
            <a:r>
              <a:rPr lang="hu-HU" sz="2800" b="1" dirty="0">
                <a:solidFill>
                  <a:prstClr val="black"/>
                </a:solidFill>
              </a:rPr>
              <a:t>Group E: N</a:t>
            </a:r>
            <a:r>
              <a:rPr lang="en-GB" sz="2800" b="1" dirty="0">
                <a:solidFill>
                  <a:prstClr val="black"/>
                </a:solidFill>
              </a:rPr>
              <a:t>o substantial change in employment rate throughout the period</a:t>
            </a:r>
            <a:endParaRPr lang="hu-HU" sz="2800" dirty="0">
              <a:solidFill>
                <a:prstClr val="black"/>
              </a:solidFill>
            </a:endParaRPr>
          </a:p>
        </p:txBody>
      </p:sp>
      <p:graphicFrame>
        <p:nvGraphicFramePr>
          <p:cNvPr id="11" name="Diagram 10"/>
          <p:cNvGraphicFramePr>
            <a:graphicFrameLocks/>
          </p:cNvGraphicFramePr>
          <p:nvPr>
            <p:extLst>
              <p:ext uri="{D42A27DB-BD31-4B8C-83A1-F6EECF244321}">
                <p14:modId xmlns:p14="http://schemas.microsoft.com/office/powerpoint/2010/main" val="2502274367"/>
              </p:ext>
            </p:extLst>
          </p:nvPr>
        </p:nvGraphicFramePr>
        <p:xfrm>
          <a:off x="0" y="1686352"/>
          <a:ext cx="4572000" cy="347084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Diagram 10"/>
          <p:cNvGraphicFramePr>
            <a:graphicFrameLocks/>
          </p:cNvGraphicFramePr>
          <p:nvPr>
            <p:extLst>
              <p:ext uri="{D42A27DB-BD31-4B8C-83A1-F6EECF244321}">
                <p14:modId xmlns:p14="http://schemas.microsoft.com/office/powerpoint/2010/main" val="764567546"/>
              </p:ext>
            </p:extLst>
          </p:nvPr>
        </p:nvGraphicFramePr>
        <p:xfrm>
          <a:off x="4572000" y="1700808"/>
          <a:ext cx="4572000" cy="3456384"/>
        </p:xfrm>
        <a:graphic>
          <a:graphicData uri="http://schemas.openxmlformats.org/drawingml/2006/chart">
            <c:chart xmlns:c="http://schemas.openxmlformats.org/drawingml/2006/chart" xmlns:r="http://schemas.openxmlformats.org/officeDocument/2006/relationships" r:id="rId4"/>
          </a:graphicData>
        </a:graphic>
      </p:graphicFrame>
      <p:sp>
        <p:nvSpPr>
          <p:cNvPr id="10" name="Téglalap 9"/>
          <p:cNvSpPr/>
          <p:nvPr/>
        </p:nvSpPr>
        <p:spPr>
          <a:xfrm>
            <a:off x="4612935" y="5373216"/>
            <a:ext cx="4567577" cy="430887"/>
          </a:xfrm>
          <a:prstGeom prst="rect">
            <a:avLst/>
          </a:prstGeom>
        </p:spPr>
        <p:txBody>
          <a:bodyPr wrap="square">
            <a:spAutoFit/>
          </a:bodyPr>
          <a:lstStyle/>
          <a:p>
            <a:r>
              <a:rPr lang="en-GB" sz="1100" dirty="0" smtClean="0"/>
              <a:t>Source: </a:t>
            </a:r>
            <a:r>
              <a:rPr lang="en-US" sz="1100" dirty="0" smtClean="0"/>
              <a:t>EU-SILC 2005–2012, most recent 2012-1, published: 2014. 03. 01. </a:t>
            </a:r>
          </a:p>
          <a:p>
            <a:pPr algn="ctr"/>
            <a:endParaRPr lang="hu-HU" sz="1100" dirty="0"/>
          </a:p>
        </p:txBody>
      </p:sp>
      <p:sp>
        <p:nvSpPr>
          <p:cNvPr id="12" name="Téglalap 11"/>
          <p:cNvSpPr/>
          <p:nvPr/>
        </p:nvSpPr>
        <p:spPr>
          <a:xfrm>
            <a:off x="40935" y="5373216"/>
            <a:ext cx="4572000" cy="430887"/>
          </a:xfrm>
          <a:prstGeom prst="rect">
            <a:avLst/>
          </a:prstGeom>
        </p:spPr>
        <p:txBody>
          <a:bodyPr wrap="square">
            <a:spAutoFit/>
          </a:bodyPr>
          <a:lstStyle/>
          <a:p>
            <a:r>
              <a:rPr lang="hu-HU" sz="1100" dirty="0" err="1"/>
              <a:t>Source</a:t>
            </a:r>
            <a:r>
              <a:rPr lang="hu-HU" sz="1100" dirty="0"/>
              <a:t>: </a:t>
            </a:r>
            <a:r>
              <a:rPr lang="hu-HU" sz="1100" dirty="0" err="1"/>
              <a:t>Eurostat</a:t>
            </a:r>
            <a:r>
              <a:rPr lang="hu-HU" sz="1100" dirty="0"/>
              <a:t> </a:t>
            </a:r>
            <a:r>
              <a:rPr lang="hu-HU" sz="1100" dirty="0" err="1"/>
              <a:t>Statistical</a:t>
            </a:r>
            <a:r>
              <a:rPr lang="hu-HU" sz="1100" dirty="0"/>
              <a:t> </a:t>
            </a:r>
            <a:r>
              <a:rPr lang="hu-HU" sz="1100" dirty="0" err="1"/>
              <a:t>Database</a:t>
            </a:r>
            <a:r>
              <a:rPr lang="hu-HU" sz="1100" dirty="0"/>
              <a:t>, and Gabos et </a:t>
            </a:r>
            <a:r>
              <a:rPr lang="hu-HU" sz="1100" dirty="0" err="1"/>
              <a:t>al</a:t>
            </a:r>
            <a:r>
              <a:rPr lang="hu-HU" sz="1100" dirty="0"/>
              <a:t> 2015 </a:t>
            </a:r>
            <a:r>
              <a:rPr lang="hu-HU" sz="1100" dirty="0" err="1"/>
              <a:t>calculations</a:t>
            </a:r>
            <a:r>
              <a:rPr lang="hu-HU" sz="1100" dirty="0"/>
              <a:t> </a:t>
            </a:r>
            <a:r>
              <a:rPr lang="hu-HU" sz="1100" dirty="0" err="1"/>
              <a:t>based</a:t>
            </a:r>
            <a:r>
              <a:rPr lang="hu-HU" sz="1100" dirty="0"/>
              <a:t> </a:t>
            </a:r>
            <a:r>
              <a:rPr lang="hu-HU" sz="1100" dirty="0" err="1"/>
              <a:t>on</a:t>
            </a:r>
            <a:r>
              <a:rPr lang="hu-HU" sz="1100" dirty="0"/>
              <a:t>  EU-SILC .</a:t>
            </a:r>
          </a:p>
        </p:txBody>
      </p:sp>
      <p:pic>
        <p:nvPicPr>
          <p:cNvPr id="14" name="Obrázok 3" descr="ssh2016_podpis02"/>
          <p:cNvPicPr/>
          <p:nvPr/>
        </p:nvPicPr>
        <p:blipFill>
          <a:blip r:embed="rId5" cstate="print"/>
          <a:srcRect/>
          <a:stretch>
            <a:fillRect/>
          </a:stretch>
        </p:blipFill>
        <p:spPr bwMode="auto">
          <a:xfrm>
            <a:off x="3059832" y="6309320"/>
            <a:ext cx="2160240" cy="528735"/>
          </a:xfrm>
          <a:prstGeom prst="rect">
            <a:avLst/>
          </a:prstGeom>
          <a:noFill/>
          <a:ln w="9525">
            <a:noFill/>
            <a:miter lim="800000"/>
            <a:headEnd/>
            <a:tailEnd/>
          </a:ln>
        </p:spPr>
      </p:pic>
    </p:spTree>
    <p:extLst>
      <p:ext uri="{BB962C8B-B14F-4D97-AF65-F5344CB8AC3E}">
        <p14:creationId xmlns:p14="http://schemas.microsoft.com/office/powerpoint/2010/main" val="20769246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0890" y="1054992"/>
            <a:ext cx="2766933" cy="2174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7823" y="1054984"/>
            <a:ext cx="2808311" cy="21745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6134" y="1052736"/>
            <a:ext cx="2808314" cy="21767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0890" y="3281600"/>
            <a:ext cx="2766933" cy="2107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87823" y="3281158"/>
            <a:ext cx="2808313" cy="2108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9"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96134" y="3281158"/>
            <a:ext cx="2808314" cy="2108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églalap 7"/>
          <p:cNvSpPr/>
          <p:nvPr/>
        </p:nvSpPr>
        <p:spPr>
          <a:xfrm>
            <a:off x="4810974" y="5507940"/>
            <a:ext cx="3865482" cy="369332"/>
          </a:xfrm>
          <a:prstGeom prst="rect">
            <a:avLst/>
          </a:prstGeom>
        </p:spPr>
        <p:txBody>
          <a:bodyPr wrap="none">
            <a:spAutoFit/>
          </a:bodyPr>
          <a:lstStyle/>
          <a:p>
            <a:r>
              <a:rPr lang="en-GB" b="1" dirty="0" err="1">
                <a:solidFill>
                  <a:srgbClr val="FF9900"/>
                </a:solidFill>
              </a:rPr>
              <a:t>preAROP</a:t>
            </a:r>
            <a:r>
              <a:rPr lang="en-GB" b="1" dirty="0">
                <a:solidFill>
                  <a:srgbClr val="FF9900"/>
                </a:solidFill>
              </a:rPr>
              <a:t>(a)</a:t>
            </a:r>
            <a:r>
              <a:rPr lang="en-GB" b="1" dirty="0">
                <a:solidFill>
                  <a:prstClr val="white">
                    <a:lumMod val="65000"/>
                  </a:prstClr>
                </a:solidFill>
              </a:rPr>
              <a:t> AROP(a)</a:t>
            </a:r>
            <a:r>
              <a:rPr lang="en-GB" b="1" dirty="0">
                <a:solidFill>
                  <a:srgbClr val="0070C0"/>
                </a:solidFill>
              </a:rPr>
              <a:t> Employment rate</a:t>
            </a:r>
          </a:p>
        </p:txBody>
      </p:sp>
      <p:sp>
        <p:nvSpPr>
          <p:cNvPr id="12" name="Téglalap 11"/>
          <p:cNvSpPr/>
          <p:nvPr/>
        </p:nvSpPr>
        <p:spPr>
          <a:xfrm>
            <a:off x="52207" y="5354632"/>
            <a:ext cx="5026406" cy="600164"/>
          </a:xfrm>
          <a:prstGeom prst="rect">
            <a:avLst/>
          </a:prstGeom>
        </p:spPr>
        <p:txBody>
          <a:bodyPr wrap="square">
            <a:spAutoFit/>
          </a:bodyPr>
          <a:lstStyle/>
          <a:p>
            <a:r>
              <a:rPr lang="en-GB" sz="1100" dirty="0">
                <a:solidFill>
                  <a:prstClr val="black"/>
                </a:solidFill>
              </a:rPr>
              <a:t>Source: Eurostat Statistical Database (employment rate), own calculations based on </a:t>
            </a:r>
            <a:r>
              <a:rPr lang="en-US" sz="1100" dirty="0">
                <a:solidFill>
                  <a:prstClr val="black"/>
                </a:solidFill>
              </a:rPr>
              <a:t>EU-SILC 2005–2012, most recent 2012-1, published : 2014. 03. 01. </a:t>
            </a:r>
            <a:r>
              <a:rPr lang="en-GB" sz="1100" dirty="0" smtClean="0">
                <a:solidFill>
                  <a:prstClr val="black"/>
                </a:solidFill>
              </a:rPr>
              <a:t> </a:t>
            </a:r>
            <a:r>
              <a:rPr lang="en-GB" sz="1100" dirty="0">
                <a:solidFill>
                  <a:prstClr val="black"/>
                </a:solidFill>
              </a:rPr>
              <a:t>(AROP(a), </a:t>
            </a:r>
            <a:r>
              <a:rPr lang="en-GB" sz="1100" dirty="0" err="1">
                <a:solidFill>
                  <a:prstClr val="black"/>
                </a:solidFill>
              </a:rPr>
              <a:t>preAROP</a:t>
            </a:r>
            <a:r>
              <a:rPr lang="en-GB" sz="1100" dirty="0">
                <a:solidFill>
                  <a:prstClr val="black"/>
                </a:solidFill>
              </a:rPr>
              <a:t>(a)).</a:t>
            </a:r>
            <a:endParaRPr lang="hu-HU" sz="1100" dirty="0">
              <a:solidFill>
                <a:prstClr val="black"/>
              </a:solidFill>
            </a:endParaRPr>
          </a:p>
        </p:txBody>
      </p:sp>
      <p:sp>
        <p:nvSpPr>
          <p:cNvPr id="3" name="Szövegdoboz 2"/>
          <p:cNvSpPr txBox="1"/>
          <p:nvPr/>
        </p:nvSpPr>
        <p:spPr>
          <a:xfrm>
            <a:off x="2121697" y="5934726"/>
            <a:ext cx="4754559" cy="861774"/>
          </a:xfrm>
          <a:prstGeom prst="rect">
            <a:avLst/>
          </a:prstGeom>
          <a:noFill/>
          <a:ln>
            <a:solidFill>
              <a:schemeClr val="tx2">
                <a:lumMod val="85000"/>
                <a:lumOff val="15000"/>
              </a:schemeClr>
            </a:solidFill>
          </a:ln>
        </p:spPr>
        <p:txBody>
          <a:bodyPr wrap="square" rtlCol="0">
            <a:spAutoFit/>
          </a:bodyPr>
          <a:lstStyle/>
          <a:p>
            <a:r>
              <a:rPr lang="hu-HU" sz="1600" dirty="0" err="1" smtClean="0"/>
              <a:t>Lesson</a:t>
            </a:r>
            <a:r>
              <a:rPr lang="hu-HU" sz="1600" dirty="0" smtClean="0"/>
              <a:t>: no </a:t>
            </a:r>
            <a:r>
              <a:rPr lang="hu-HU" sz="1600" dirty="0" err="1" smtClean="0"/>
              <a:t>change</a:t>
            </a:r>
            <a:r>
              <a:rPr lang="hu-HU" sz="1600" dirty="0" smtClean="0"/>
              <a:t> </a:t>
            </a:r>
            <a:r>
              <a:rPr lang="hu-HU" sz="1600" dirty="0" err="1" smtClean="0"/>
              <a:t>in</a:t>
            </a:r>
            <a:r>
              <a:rPr lang="hu-HU" sz="1600" dirty="0" smtClean="0"/>
              <a:t> </a:t>
            </a:r>
            <a:r>
              <a:rPr lang="en-GB" sz="1600" b="1" dirty="0">
                <a:solidFill>
                  <a:srgbClr val="0070C0"/>
                </a:solidFill>
              </a:rPr>
              <a:t>Employment </a:t>
            </a:r>
            <a:r>
              <a:rPr lang="en-GB" sz="1600" b="1" dirty="0" smtClean="0">
                <a:solidFill>
                  <a:srgbClr val="0070C0"/>
                </a:solidFill>
              </a:rPr>
              <a:t>rate</a:t>
            </a:r>
            <a:r>
              <a:rPr lang="hu-HU" sz="1600" b="1" dirty="0" smtClean="0">
                <a:solidFill>
                  <a:srgbClr val="0070C0"/>
                </a:solidFill>
              </a:rPr>
              <a:t>  </a:t>
            </a:r>
            <a:r>
              <a:rPr lang="hu-HU" sz="1600" dirty="0" err="1" smtClean="0"/>
              <a:t>may</a:t>
            </a:r>
            <a:r>
              <a:rPr lang="hu-HU" sz="1600" dirty="0" smtClean="0"/>
              <a:t> be </a:t>
            </a:r>
          </a:p>
          <a:p>
            <a:r>
              <a:rPr lang="hu-HU" sz="1600" dirty="0" err="1" smtClean="0"/>
              <a:t>accompanied</a:t>
            </a:r>
            <a:r>
              <a:rPr lang="hu-HU" sz="1600" dirty="0" smtClean="0"/>
              <a:t> b </a:t>
            </a:r>
            <a:r>
              <a:rPr lang="hu-HU" sz="1600" dirty="0" err="1" smtClean="0"/>
              <a:t>increase</a:t>
            </a:r>
            <a:r>
              <a:rPr lang="hu-HU" sz="1600" dirty="0" smtClean="0"/>
              <a:t> </a:t>
            </a:r>
            <a:r>
              <a:rPr lang="hu-HU" sz="1600" dirty="0" err="1" smtClean="0"/>
              <a:t>or</a:t>
            </a:r>
            <a:r>
              <a:rPr lang="hu-HU" sz="1600" dirty="0" smtClean="0"/>
              <a:t> </a:t>
            </a:r>
            <a:r>
              <a:rPr lang="hu-HU" sz="1600" dirty="0" err="1" smtClean="0"/>
              <a:t>decrease</a:t>
            </a:r>
            <a:r>
              <a:rPr lang="hu-HU" sz="1600" dirty="0" smtClean="0"/>
              <a:t> of </a:t>
            </a:r>
            <a:r>
              <a:rPr lang="en-GB" sz="1600" b="1" dirty="0" err="1">
                <a:solidFill>
                  <a:srgbClr val="FF9900"/>
                </a:solidFill>
              </a:rPr>
              <a:t>preAROP</a:t>
            </a:r>
            <a:r>
              <a:rPr lang="en-GB" sz="1600" b="1" dirty="0">
                <a:solidFill>
                  <a:srgbClr val="FF9900"/>
                </a:solidFill>
              </a:rPr>
              <a:t>(a)</a:t>
            </a:r>
            <a:r>
              <a:rPr lang="en-GB" sz="1600" b="1" dirty="0">
                <a:solidFill>
                  <a:prstClr val="white">
                    <a:lumMod val="65000"/>
                  </a:prstClr>
                </a:solidFill>
              </a:rPr>
              <a:t> </a:t>
            </a:r>
            <a:endParaRPr lang="hu-HU" sz="1600" b="1" dirty="0" smtClean="0">
              <a:solidFill>
                <a:prstClr val="white">
                  <a:lumMod val="65000"/>
                </a:prstClr>
              </a:solidFill>
            </a:endParaRPr>
          </a:p>
          <a:p>
            <a:r>
              <a:rPr lang="en-GB" sz="1600" b="1" dirty="0" smtClean="0">
                <a:solidFill>
                  <a:prstClr val="white">
                    <a:lumMod val="65000"/>
                  </a:prstClr>
                </a:solidFill>
              </a:rPr>
              <a:t>AROP(a)</a:t>
            </a:r>
            <a:r>
              <a:rPr lang="hu-HU" sz="1600" b="1" dirty="0" smtClean="0">
                <a:solidFill>
                  <a:prstClr val="white">
                    <a:lumMod val="65000"/>
                  </a:prstClr>
                </a:solidFill>
              </a:rPr>
              <a:t> </a:t>
            </a:r>
            <a:r>
              <a:rPr lang="hu-HU" sz="1600" dirty="0" err="1" smtClean="0"/>
              <a:t>as</a:t>
            </a:r>
            <a:r>
              <a:rPr lang="hu-HU" sz="1600" dirty="0" smtClean="0"/>
              <a:t> </a:t>
            </a:r>
            <a:r>
              <a:rPr lang="hu-HU" sz="1600" dirty="0" err="1" smtClean="0"/>
              <a:t>well</a:t>
            </a:r>
            <a:r>
              <a:rPr lang="hu-HU" dirty="0" smtClean="0"/>
              <a:t> </a:t>
            </a:r>
            <a:endParaRPr lang="hu-HU" dirty="0"/>
          </a:p>
        </p:txBody>
      </p:sp>
      <p:sp>
        <p:nvSpPr>
          <p:cNvPr id="14" name="Cím 1"/>
          <p:cNvSpPr txBox="1">
            <a:spLocks/>
          </p:cNvSpPr>
          <p:nvPr/>
        </p:nvSpPr>
        <p:spPr>
          <a:xfrm>
            <a:off x="1331640" y="101847"/>
            <a:ext cx="7793472" cy="980728"/>
          </a:xfrm>
          <a:prstGeom prst="rect">
            <a:avLst/>
          </a:prstGeom>
          <a:solidFill>
            <a:schemeClr val="bg1"/>
          </a:solidFill>
        </p:spPr>
        <p:txBody>
          <a:bodyPr vert="horz" lIns="91440" tIns="45720" rIns="91440" bIns="45720" rtlCol="0" anchor="ctr">
            <a:noAutofit/>
          </a:bodyPr>
          <a:lstStyle>
            <a:lvl1pPr marL="0" indent="0" algn="r" defTabSz="914400" rtl="0" eaLnBrk="1" latinLnBrk="0" hangingPunct="1">
              <a:spcBef>
                <a:spcPct val="0"/>
              </a:spcBef>
              <a:buFont typeface="+mj-lt"/>
              <a:buNone/>
              <a:defRPr sz="3500" kern="1200">
                <a:solidFill>
                  <a:schemeClr val="tx1"/>
                </a:solidFill>
                <a:latin typeface="+mj-lt"/>
                <a:ea typeface="+mj-ea"/>
                <a:cs typeface="+mj-cs"/>
              </a:defRPr>
            </a:lvl1pPr>
          </a:lstStyle>
          <a:p>
            <a:r>
              <a:rPr lang="hu-HU" sz="2400" b="1" dirty="0" smtClean="0"/>
              <a:t>E</a:t>
            </a:r>
            <a:r>
              <a:rPr lang="en-GB" sz="2400" b="1" dirty="0" err="1" smtClean="0"/>
              <a:t>mployment</a:t>
            </a:r>
            <a:r>
              <a:rPr lang="en-GB" sz="2400" b="1" dirty="0" smtClean="0"/>
              <a:t> and AROP(a) trends in countries where there was no substantial change in</a:t>
            </a:r>
            <a:r>
              <a:rPr lang="hu-HU" sz="2400" b="1" dirty="0" smtClean="0"/>
              <a:t> </a:t>
            </a:r>
            <a:r>
              <a:rPr lang="en-GB" sz="2400" b="1" dirty="0" smtClean="0"/>
              <a:t>employment rate (Group E)</a:t>
            </a:r>
            <a:endParaRPr lang="hu-HU" sz="2400" dirty="0"/>
          </a:p>
        </p:txBody>
      </p:sp>
    </p:spTree>
    <p:extLst>
      <p:ext uri="{BB962C8B-B14F-4D97-AF65-F5344CB8AC3E}">
        <p14:creationId xmlns:p14="http://schemas.microsoft.com/office/powerpoint/2010/main" val="30073310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683568" y="0"/>
            <a:ext cx="8460432" cy="980728"/>
          </a:xfrm>
        </p:spPr>
        <p:txBody>
          <a:bodyPr>
            <a:noAutofit/>
          </a:bodyPr>
          <a:lstStyle/>
          <a:p>
            <a:r>
              <a:rPr lang="hu-HU" sz="3200" b="1" dirty="0" smtClean="0"/>
              <a:t>Correlation between employment and poverty </a:t>
            </a:r>
            <a:r>
              <a:rPr lang="hu-HU" sz="3200" b="1" dirty="0" err="1" smtClean="0"/>
              <a:t>change</a:t>
            </a:r>
            <a:r>
              <a:rPr lang="hu-HU" sz="3200" b="1" dirty="0" smtClean="0"/>
              <a:t> - panel regression analysis</a:t>
            </a:r>
            <a:endParaRPr lang="hu-HU" sz="3200" dirty="0"/>
          </a:p>
        </p:txBody>
      </p:sp>
      <p:sp>
        <p:nvSpPr>
          <p:cNvPr id="8" name="Szövegdoboz 7"/>
          <p:cNvSpPr txBox="1"/>
          <p:nvPr/>
        </p:nvSpPr>
        <p:spPr>
          <a:xfrm>
            <a:off x="-14389" y="1002258"/>
            <a:ext cx="9194901" cy="338554"/>
          </a:xfrm>
          <a:prstGeom prst="rect">
            <a:avLst/>
          </a:prstGeom>
          <a:noFill/>
        </p:spPr>
        <p:txBody>
          <a:bodyPr wrap="square" rtlCol="0">
            <a:spAutoFit/>
          </a:bodyPr>
          <a:lstStyle/>
          <a:p>
            <a:r>
              <a:rPr lang="en-GB" sz="1600" b="1" dirty="0">
                <a:solidFill>
                  <a:prstClr val="black"/>
                </a:solidFill>
              </a:rPr>
              <a:t>(Model </a:t>
            </a:r>
            <a:r>
              <a:rPr lang="hu-HU" sz="1600" b="1" dirty="0" smtClean="0">
                <a:solidFill>
                  <a:prstClr val="black"/>
                </a:solidFill>
              </a:rPr>
              <a:t>3</a:t>
            </a:r>
            <a:r>
              <a:rPr lang="en-GB" sz="1600" b="1" dirty="0" smtClean="0">
                <a:solidFill>
                  <a:prstClr val="black"/>
                </a:solidFill>
              </a:rPr>
              <a:t>) </a:t>
            </a:r>
            <a:r>
              <a:rPr lang="en-GB" sz="1600" b="1" dirty="0">
                <a:solidFill>
                  <a:prstClr val="black"/>
                </a:solidFill>
              </a:rPr>
              <a:t>∆</a:t>
            </a:r>
            <a:r>
              <a:rPr lang="en-GB" sz="1600" b="1" dirty="0" err="1">
                <a:solidFill>
                  <a:prstClr val="black"/>
                </a:solidFill>
              </a:rPr>
              <a:t>Pov</a:t>
            </a:r>
            <a:r>
              <a:rPr lang="en-GB" sz="1600" b="1" baseline="-25000" dirty="0" err="1">
                <a:solidFill>
                  <a:prstClr val="black"/>
                </a:solidFill>
              </a:rPr>
              <a:t>it</a:t>
            </a:r>
            <a:r>
              <a:rPr lang="en-GB" sz="1600" b="1" baseline="-25000" dirty="0">
                <a:solidFill>
                  <a:prstClr val="black"/>
                </a:solidFill>
              </a:rPr>
              <a:t> </a:t>
            </a:r>
            <a:r>
              <a:rPr lang="en-GB" sz="1600" b="1" dirty="0">
                <a:solidFill>
                  <a:prstClr val="black"/>
                </a:solidFill>
              </a:rPr>
              <a:t>= α + β∆</a:t>
            </a:r>
            <a:r>
              <a:rPr lang="en-GB" sz="1600" b="1" dirty="0" err="1">
                <a:solidFill>
                  <a:prstClr val="black"/>
                </a:solidFill>
              </a:rPr>
              <a:t>Emp</a:t>
            </a:r>
            <a:r>
              <a:rPr lang="en-GB" sz="1600" b="1" baseline="-25000" dirty="0" err="1">
                <a:solidFill>
                  <a:prstClr val="black"/>
                </a:solidFill>
              </a:rPr>
              <a:t>it</a:t>
            </a:r>
            <a:r>
              <a:rPr lang="en-GB" sz="1600" b="1" baseline="-25000" dirty="0">
                <a:solidFill>
                  <a:prstClr val="black"/>
                </a:solidFill>
              </a:rPr>
              <a:t> </a:t>
            </a:r>
            <a:r>
              <a:rPr lang="en-GB" sz="1600" b="1" dirty="0">
                <a:solidFill>
                  <a:prstClr val="black"/>
                </a:solidFill>
              </a:rPr>
              <a:t>+ </a:t>
            </a:r>
            <a:r>
              <a:rPr lang="en-GB" sz="1600" b="1" dirty="0" err="1">
                <a:solidFill>
                  <a:prstClr val="black"/>
                </a:solidFill>
              </a:rPr>
              <a:t>δ</a:t>
            </a:r>
            <a:r>
              <a:rPr lang="en-GB" sz="1600" b="1" baseline="-25000" dirty="0" err="1">
                <a:solidFill>
                  <a:prstClr val="black"/>
                </a:solidFill>
              </a:rPr>
              <a:t>t</a:t>
            </a:r>
            <a:r>
              <a:rPr lang="en-GB" sz="1600" b="1" baseline="-25000" dirty="0">
                <a:solidFill>
                  <a:prstClr val="black"/>
                </a:solidFill>
              </a:rPr>
              <a:t> </a:t>
            </a:r>
            <a:r>
              <a:rPr lang="en-GB" sz="1600" b="1" dirty="0">
                <a:solidFill>
                  <a:prstClr val="black"/>
                </a:solidFill>
              </a:rPr>
              <a:t>+ </a:t>
            </a:r>
            <a:r>
              <a:rPr lang="en-GB" sz="1600" b="1" dirty="0" err="1">
                <a:solidFill>
                  <a:prstClr val="black"/>
                </a:solidFill>
              </a:rPr>
              <a:t>υ</a:t>
            </a:r>
            <a:r>
              <a:rPr lang="en-GB" sz="1600" b="1" baseline="-25000" dirty="0" err="1">
                <a:solidFill>
                  <a:prstClr val="black"/>
                </a:solidFill>
              </a:rPr>
              <a:t>it</a:t>
            </a:r>
            <a:r>
              <a:rPr lang="en-GB" sz="1600" b="1" dirty="0">
                <a:solidFill>
                  <a:prstClr val="black"/>
                </a:solidFill>
              </a:rPr>
              <a:t>    (Model 6) ∆</a:t>
            </a:r>
            <a:r>
              <a:rPr lang="en-GB" sz="1600" b="1" dirty="0" err="1">
                <a:solidFill>
                  <a:prstClr val="black"/>
                </a:solidFill>
              </a:rPr>
              <a:t>Pov</a:t>
            </a:r>
            <a:r>
              <a:rPr lang="en-GB" sz="1600" b="1" baseline="-25000" dirty="0" err="1">
                <a:solidFill>
                  <a:prstClr val="black"/>
                </a:solidFill>
              </a:rPr>
              <a:t>it</a:t>
            </a:r>
            <a:r>
              <a:rPr lang="en-GB" sz="1600" b="1" baseline="-25000" dirty="0">
                <a:solidFill>
                  <a:prstClr val="black"/>
                </a:solidFill>
              </a:rPr>
              <a:t> </a:t>
            </a:r>
            <a:r>
              <a:rPr lang="en-GB" sz="1600" b="1" dirty="0">
                <a:solidFill>
                  <a:prstClr val="black"/>
                </a:solidFill>
              </a:rPr>
              <a:t>= α + β∆</a:t>
            </a:r>
            <a:r>
              <a:rPr lang="en-GB" sz="1600" b="1" dirty="0" err="1">
                <a:solidFill>
                  <a:prstClr val="black"/>
                </a:solidFill>
              </a:rPr>
              <a:t>Emp</a:t>
            </a:r>
            <a:r>
              <a:rPr lang="en-GB" sz="1600" b="1" baseline="-25000" dirty="0" err="1">
                <a:solidFill>
                  <a:prstClr val="black"/>
                </a:solidFill>
              </a:rPr>
              <a:t>it</a:t>
            </a:r>
            <a:r>
              <a:rPr lang="en-GB" sz="1600" b="1" baseline="-25000" dirty="0">
                <a:solidFill>
                  <a:prstClr val="black"/>
                </a:solidFill>
              </a:rPr>
              <a:t> </a:t>
            </a:r>
            <a:r>
              <a:rPr lang="en-GB" sz="1600" b="1" dirty="0">
                <a:solidFill>
                  <a:prstClr val="black"/>
                </a:solidFill>
              </a:rPr>
              <a:t>+ γ∆Emp</a:t>
            </a:r>
            <a:r>
              <a:rPr lang="en-GB" sz="1600" b="1" baseline="-25000" dirty="0">
                <a:solidFill>
                  <a:prstClr val="black"/>
                </a:solidFill>
              </a:rPr>
              <a:t>it-1</a:t>
            </a:r>
            <a:r>
              <a:rPr lang="en-GB" sz="1600" b="1" dirty="0">
                <a:solidFill>
                  <a:prstClr val="black"/>
                </a:solidFill>
              </a:rPr>
              <a:t> + </a:t>
            </a:r>
            <a:r>
              <a:rPr lang="en-GB" sz="1600" b="1" dirty="0" err="1">
                <a:solidFill>
                  <a:prstClr val="black"/>
                </a:solidFill>
              </a:rPr>
              <a:t>υ</a:t>
            </a:r>
            <a:r>
              <a:rPr lang="en-GB" sz="1600" b="1" baseline="-25000" dirty="0" err="1">
                <a:solidFill>
                  <a:prstClr val="black"/>
                </a:solidFill>
              </a:rPr>
              <a:t>it</a:t>
            </a:r>
            <a:r>
              <a:rPr lang="hu-HU" sz="1600" b="1" dirty="0">
                <a:solidFill>
                  <a:prstClr val="black"/>
                </a:solidFill>
              </a:rPr>
              <a:t> , </a:t>
            </a:r>
            <a:r>
              <a:rPr lang="en-GB" sz="1600" dirty="0" err="1">
                <a:solidFill>
                  <a:prstClr val="black"/>
                </a:solidFill>
              </a:rPr>
              <a:t>δ</a:t>
            </a:r>
            <a:r>
              <a:rPr lang="en-GB" sz="1600" baseline="-25000" dirty="0" err="1">
                <a:solidFill>
                  <a:prstClr val="black"/>
                </a:solidFill>
              </a:rPr>
              <a:t>t</a:t>
            </a:r>
            <a:r>
              <a:rPr lang="en-GB" sz="1600" dirty="0">
                <a:solidFill>
                  <a:prstClr val="black"/>
                </a:solidFill>
              </a:rPr>
              <a:t> </a:t>
            </a:r>
            <a:r>
              <a:rPr lang="hu-HU" sz="1600" dirty="0">
                <a:solidFill>
                  <a:prstClr val="black"/>
                </a:solidFill>
              </a:rPr>
              <a:t>-</a:t>
            </a:r>
            <a:r>
              <a:rPr lang="en-GB" sz="1600" dirty="0">
                <a:solidFill>
                  <a:prstClr val="black"/>
                </a:solidFill>
              </a:rPr>
              <a:t> time dummies</a:t>
            </a:r>
            <a:endParaRPr lang="hu-HU" sz="1600" dirty="0">
              <a:solidFill>
                <a:prstClr val="black"/>
              </a:solidFill>
            </a:endParaRPr>
          </a:p>
        </p:txBody>
      </p:sp>
      <p:sp>
        <p:nvSpPr>
          <p:cNvPr id="9" name="Szövegdoboz 8"/>
          <p:cNvSpPr txBox="1"/>
          <p:nvPr/>
        </p:nvSpPr>
        <p:spPr>
          <a:xfrm>
            <a:off x="72008" y="5425479"/>
            <a:ext cx="9108504" cy="430887"/>
          </a:xfrm>
          <a:prstGeom prst="rect">
            <a:avLst/>
          </a:prstGeom>
          <a:noFill/>
        </p:spPr>
        <p:txBody>
          <a:bodyPr wrap="square" rtlCol="0">
            <a:spAutoFit/>
          </a:bodyPr>
          <a:lstStyle/>
          <a:p>
            <a:r>
              <a:rPr lang="en-GB" sz="1100" dirty="0">
                <a:solidFill>
                  <a:prstClr val="black"/>
                </a:solidFill>
              </a:rPr>
              <a:t>Notes. Standard errors are shown in brackets. Coefficients are significant at *** p&lt;0.01, ** p&lt;0.05, * p&lt;0.10 levels. Please note that standard errors are cluster standard errors in the case of FD and FE models. R-squared is within R-squared in the FE models.</a:t>
            </a:r>
            <a:endParaRPr lang="hu-HU" sz="1100" dirty="0">
              <a:solidFill>
                <a:prstClr val="black"/>
              </a:solidFill>
            </a:endParaRPr>
          </a:p>
        </p:txBody>
      </p:sp>
      <p:pic>
        <p:nvPicPr>
          <p:cNvPr id="1032"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08" y="1376419"/>
            <a:ext cx="8964488" cy="4106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4"/>
          <p:cNvSpPr/>
          <p:nvPr/>
        </p:nvSpPr>
        <p:spPr>
          <a:xfrm>
            <a:off x="4355976" y="1808271"/>
            <a:ext cx="1152128" cy="361720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 name="Szövegdoboz 2"/>
          <p:cNvSpPr txBox="1"/>
          <p:nvPr/>
        </p:nvSpPr>
        <p:spPr>
          <a:xfrm>
            <a:off x="2159654" y="6197565"/>
            <a:ext cx="4789196" cy="646331"/>
          </a:xfrm>
          <a:prstGeom prst="rect">
            <a:avLst/>
          </a:prstGeom>
          <a:noFill/>
          <a:ln>
            <a:solidFill>
              <a:schemeClr val="tx2">
                <a:lumMod val="85000"/>
                <a:lumOff val="15000"/>
              </a:schemeClr>
            </a:solidFill>
          </a:ln>
        </p:spPr>
        <p:txBody>
          <a:bodyPr wrap="none" rtlCol="0">
            <a:spAutoFit/>
          </a:bodyPr>
          <a:lstStyle/>
          <a:p>
            <a:r>
              <a:rPr lang="hu-HU" dirty="0" err="1" smtClean="0"/>
              <a:t>Lesson</a:t>
            </a:r>
            <a:r>
              <a:rPr lang="hu-HU" dirty="0" smtClean="0"/>
              <a:t>: </a:t>
            </a:r>
            <a:r>
              <a:rPr lang="hu-HU" dirty="0" err="1" smtClean="0"/>
              <a:t>sizeable</a:t>
            </a:r>
            <a:r>
              <a:rPr lang="hu-HU" dirty="0" smtClean="0"/>
              <a:t>, </a:t>
            </a:r>
            <a:r>
              <a:rPr lang="hu-HU" dirty="0" err="1" smtClean="0"/>
              <a:t>negative</a:t>
            </a:r>
            <a:r>
              <a:rPr lang="hu-HU" dirty="0" smtClean="0"/>
              <a:t> </a:t>
            </a:r>
            <a:r>
              <a:rPr lang="hu-HU" dirty="0" err="1" smtClean="0"/>
              <a:t>effect</a:t>
            </a:r>
            <a:r>
              <a:rPr lang="hu-HU" dirty="0" smtClean="0"/>
              <a:t>, </a:t>
            </a:r>
            <a:r>
              <a:rPr lang="en-GB" b="1" dirty="0">
                <a:solidFill>
                  <a:prstClr val="black"/>
                </a:solidFill>
              </a:rPr>
              <a:t>∆ </a:t>
            </a:r>
            <a:r>
              <a:rPr lang="hu-HU" dirty="0" smtClean="0"/>
              <a:t>10ppt </a:t>
            </a:r>
            <a:r>
              <a:rPr lang="hu-HU" sz="1600" b="1" dirty="0">
                <a:solidFill>
                  <a:srgbClr val="0070C0"/>
                </a:solidFill>
              </a:rPr>
              <a:t>EMP </a:t>
            </a:r>
            <a:r>
              <a:rPr lang="hu-HU" dirty="0" smtClean="0">
                <a:sym typeface="Wingdings" panose="05000000000000000000" pitchFamily="2" charset="2"/>
              </a:rPr>
              <a:t></a:t>
            </a:r>
          </a:p>
          <a:p>
            <a:r>
              <a:rPr lang="hu-HU" dirty="0" smtClean="0">
                <a:sym typeface="Wingdings" panose="05000000000000000000" pitchFamily="2" charset="2"/>
              </a:rPr>
              <a:t> </a:t>
            </a:r>
            <a:r>
              <a:rPr lang="en-GB" b="1" dirty="0">
                <a:solidFill>
                  <a:prstClr val="black"/>
                </a:solidFill>
              </a:rPr>
              <a:t>∆ </a:t>
            </a:r>
            <a:r>
              <a:rPr lang="hu-HU" dirty="0" smtClean="0"/>
              <a:t>2.5ppt </a:t>
            </a:r>
            <a:r>
              <a:rPr lang="hu-HU" b="1" dirty="0" smtClean="0">
                <a:solidFill>
                  <a:schemeClr val="accent5">
                    <a:lumMod val="75000"/>
                  </a:schemeClr>
                </a:solidFill>
              </a:rPr>
              <a:t>AROP(a)</a:t>
            </a:r>
            <a:r>
              <a:rPr lang="hu-HU" dirty="0" smtClean="0"/>
              <a:t>. NB: </a:t>
            </a:r>
            <a:r>
              <a:rPr lang="hu-HU" dirty="0" err="1" smtClean="0"/>
              <a:t>for</a:t>
            </a:r>
            <a:r>
              <a:rPr lang="hu-HU" dirty="0" smtClean="0"/>
              <a:t> </a:t>
            </a:r>
            <a:r>
              <a:rPr lang="hu-HU" b="1" dirty="0">
                <a:solidFill>
                  <a:srgbClr val="FF9900"/>
                </a:solidFill>
              </a:rPr>
              <a:t>PREAROP(a)</a:t>
            </a:r>
            <a:r>
              <a:rPr lang="hu-HU" dirty="0" smtClean="0"/>
              <a:t>, 5.4ppt!! </a:t>
            </a:r>
            <a:endParaRPr lang="hu-HU" dirty="0"/>
          </a:p>
        </p:txBody>
      </p:sp>
    </p:spTree>
    <p:extLst>
      <p:ext uri="{BB962C8B-B14F-4D97-AF65-F5344CB8AC3E}">
        <p14:creationId xmlns:p14="http://schemas.microsoft.com/office/powerpoint/2010/main" val="2676132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043608" y="0"/>
            <a:ext cx="8100391" cy="980728"/>
          </a:xfrm>
        </p:spPr>
        <p:txBody>
          <a:bodyPr>
            <a:normAutofit/>
          </a:bodyPr>
          <a:lstStyle/>
          <a:p>
            <a:r>
              <a:rPr lang="hu-HU" sz="2800" b="1" dirty="0" err="1">
                <a:solidFill>
                  <a:prstClr val="black"/>
                </a:solidFill>
              </a:rPr>
              <a:t>Change</a:t>
            </a:r>
            <a:r>
              <a:rPr lang="hu-HU" sz="2800" b="1" dirty="0">
                <a:solidFill>
                  <a:prstClr val="black"/>
                </a:solidFill>
              </a:rPr>
              <a:t> </a:t>
            </a:r>
            <a:r>
              <a:rPr lang="hu-HU" sz="2800" b="1" dirty="0" err="1">
                <a:solidFill>
                  <a:prstClr val="black"/>
                </a:solidFill>
              </a:rPr>
              <a:t>in</a:t>
            </a:r>
            <a:r>
              <a:rPr lang="hu-HU" sz="2800" b="1" dirty="0">
                <a:solidFill>
                  <a:prstClr val="black"/>
                </a:solidFill>
              </a:rPr>
              <a:t> </a:t>
            </a:r>
            <a:r>
              <a:rPr lang="hu-HU" sz="2800" b="1" dirty="0" err="1">
                <a:solidFill>
                  <a:prstClr val="black"/>
                </a:solidFill>
              </a:rPr>
              <a:t>Employment</a:t>
            </a:r>
            <a:r>
              <a:rPr lang="hu-HU" sz="2800" b="1" dirty="0">
                <a:solidFill>
                  <a:prstClr val="black"/>
                </a:solidFill>
              </a:rPr>
              <a:t> </a:t>
            </a:r>
            <a:r>
              <a:rPr lang="hu-HU" sz="2800" b="1" dirty="0" err="1">
                <a:solidFill>
                  <a:prstClr val="black"/>
                </a:solidFill>
              </a:rPr>
              <a:t>rate</a:t>
            </a:r>
            <a:r>
              <a:rPr lang="hu-HU" sz="2800" b="1" dirty="0">
                <a:solidFill>
                  <a:prstClr val="black"/>
                </a:solidFill>
              </a:rPr>
              <a:t> and AROP(a), </a:t>
            </a:r>
            <a:r>
              <a:rPr lang="hu-HU" sz="2800" b="1" dirty="0" smtClean="0">
                <a:solidFill>
                  <a:prstClr val="black"/>
                </a:solidFill>
              </a:rPr>
              <a:t>2005-2008, 2008-2012 </a:t>
            </a:r>
            <a:endParaRPr lang="hu-HU" sz="2800" dirty="0"/>
          </a:p>
        </p:txBody>
      </p:sp>
      <mc:AlternateContent xmlns:mc="http://schemas.openxmlformats.org/markup-compatibility/2006" xmlns:a14="http://schemas.microsoft.com/office/drawing/2010/main">
        <mc:Choice Requires="a14">
          <p:sp>
            <p:nvSpPr>
              <p:cNvPr id="10" name="Szövegdoboz 9"/>
              <p:cNvSpPr txBox="1"/>
              <p:nvPr/>
            </p:nvSpPr>
            <p:spPr>
              <a:xfrm>
                <a:off x="1476599" y="987556"/>
                <a:ext cx="1656184" cy="369332"/>
              </a:xfrm>
              <a:prstGeom prst="rect">
                <a:avLst/>
              </a:prstGeom>
              <a:noFill/>
            </p:spPr>
            <p:txBody>
              <a:bodyPr wrap="square" rtlCol="0">
                <a:spAutoFit/>
              </a:bodyPr>
              <a:lstStyle/>
              <a:p>
                <a:pPr algn="ctr"/>
                <a14:m>
                  <m:oMath xmlns:m="http://schemas.openxmlformats.org/officeDocument/2006/math">
                    <m:r>
                      <a:rPr lang="hu-HU" b="1" i="1">
                        <a:solidFill>
                          <a:prstClr val="black"/>
                        </a:solidFill>
                        <a:latin typeface="Cambria Math" panose="02040503050406030204" pitchFamily="18" charset="0"/>
                      </a:rPr>
                      <m:t>∆ </m:t>
                    </m:r>
                  </m:oMath>
                </a14:m>
                <a:r>
                  <a:rPr lang="hu-HU" b="1" dirty="0">
                    <a:solidFill>
                      <a:prstClr val="black"/>
                    </a:solidFill>
                  </a:rPr>
                  <a:t>, 2005-2008</a:t>
                </a:r>
              </a:p>
            </p:txBody>
          </p:sp>
        </mc:Choice>
        <mc:Fallback xmlns="">
          <p:sp>
            <p:nvSpPr>
              <p:cNvPr id="10" name="Szövegdoboz 9"/>
              <p:cNvSpPr txBox="1">
                <a:spLocks noRot="1" noChangeAspect="1" noMove="1" noResize="1" noEditPoints="1" noAdjustHandles="1" noChangeArrowheads="1" noChangeShapeType="1" noTextEdit="1"/>
              </p:cNvSpPr>
              <p:nvPr/>
            </p:nvSpPr>
            <p:spPr>
              <a:xfrm>
                <a:off x="1476599" y="987556"/>
                <a:ext cx="1656184" cy="369332"/>
              </a:xfrm>
              <a:prstGeom prst="rect">
                <a:avLst/>
              </a:prstGeom>
              <a:blipFill rotWithShape="0">
                <a:blip r:embed="rId4"/>
                <a:stretch>
                  <a:fillRect t="-8197" b="-24590"/>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11" name="Szövegdoboz 10"/>
              <p:cNvSpPr txBox="1"/>
              <p:nvPr/>
            </p:nvSpPr>
            <p:spPr>
              <a:xfrm>
                <a:off x="6003306" y="992775"/>
                <a:ext cx="1656184" cy="369332"/>
              </a:xfrm>
              <a:prstGeom prst="rect">
                <a:avLst/>
              </a:prstGeom>
              <a:noFill/>
            </p:spPr>
            <p:txBody>
              <a:bodyPr wrap="square" rtlCol="0">
                <a:spAutoFit/>
              </a:bodyPr>
              <a:lstStyle/>
              <a:p>
                <a:pPr algn="ctr"/>
                <a14:m>
                  <m:oMath xmlns:m="http://schemas.openxmlformats.org/officeDocument/2006/math">
                    <m:r>
                      <a:rPr lang="hu-HU" b="1" i="1">
                        <a:solidFill>
                          <a:prstClr val="black"/>
                        </a:solidFill>
                        <a:latin typeface="Cambria Math" panose="02040503050406030204" pitchFamily="18" charset="0"/>
                      </a:rPr>
                      <m:t>∆ </m:t>
                    </m:r>
                  </m:oMath>
                </a14:m>
                <a:r>
                  <a:rPr lang="hu-HU" b="1" dirty="0">
                    <a:solidFill>
                      <a:prstClr val="black"/>
                    </a:solidFill>
                  </a:rPr>
                  <a:t>, 2008-2012</a:t>
                </a:r>
              </a:p>
            </p:txBody>
          </p:sp>
        </mc:Choice>
        <mc:Fallback xmlns="">
          <p:sp>
            <p:nvSpPr>
              <p:cNvPr id="11" name="Szövegdoboz 10"/>
              <p:cNvSpPr txBox="1">
                <a:spLocks noRot="1" noChangeAspect="1" noMove="1" noResize="1" noEditPoints="1" noAdjustHandles="1" noChangeArrowheads="1" noChangeShapeType="1" noTextEdit="1"/>
              </p:cNvSpPr>
              <p:nvPr/>
            </p:nvSpPr>
            <p:spPr>
              <a:xfrm>
                <a:off x="6003306" y="992775"/>
                <a:ext cx="1656184" cy="369332"/>
              </a:xfrm>
              <a:prstGeom prst="rect">
                <a:avLst/>
              </a:prstGeom>
              <a:blipFill rotWithShape="0">
                <a:blip r:embed="rId5"/>
                <a:stretch>
                  <a:fillRect t="-10000" b="-26667"/>
                </a:stretch>
              </a:blipFill>
            </p:spPr>
            <p:txBody>
              <a:bodyPr/>
              <a:lstStyle/>
              <a:p>
                <a:r>
                  <a:rPr lang="hu-HU">
                    <a:noFill/>
                  </a:rPr>
                  <a:t> </a:t>
                </a:r>
              </a:p>
            </p:txBody>
          </p:sp>
        </mc:Fallback>
      </mc:AlternateContent>
      <p:sp>
        <p:nvSpPr>
          <p:cNvPr id="12" name="Téglalap 11"/>
          <p:cNvSpPr/>
          <p:nvPr/>
        </p:nvSpPr>
        <p:spPr>
          <a:xfrm>
            <a:off x="251520" y="5229200"/>
            <a:ext cx="2645276" cy="261610"/>
          </a:xfrm>
          <a:prstGeom prst="rect">
            <a:avLst/>
          </a:prstGeom>
        </p:spPr>
        <p:txBody>
          <a:bodyPr wrap="none">
            <a:spAutoFit/>
          </a:bodyPr>
          <a:lstStyle/>
          <a:p>
            <a:r>
              <a:rPr lang="en-GB" sz="1100" i="1" dirty="0">
                <a:solidFill>
                  <a:prstClr val="black"/>
                </a:solidFill>
              </a:rPr>
              <a:t>Source</a:t>
            </a:r>
            <a:r>
              <a:rPr lang="en-GB" sz="1100" dirty="0">
                <a:solidFill>
                  <a:prstClr val="black"/>
                </a:solidFill>
              </a:rPr>
              <a:t>: own calculations based on EU-SILC.</a:t>
            </a:r>
            <a:endParaRPr lang="hu-HU" sz="1100" dirty="0">
              <a:solidFill>
                <a:prstClr val="black"/>
              </a:solidFill>
            </a:endParaRPr>
          </a:p>
        </p:txBody>
      </p:sp>
      <p:sp>
        <p:nvSpPr>
          <p:cNvPr id="9" name="TextBox 8"/>
          <p:cNvSpPr txBox="1"/>
          <p:nvPr/>
        </p:nvSpPr>
        <p:spPr>
          <a:xfrm>
            <a:off x="1908929" y="6210890"/>
            <a:ext cx="5334706" cy="523220"/>
          </a:xfrm>
          <a:prstGeom prst="rect">
            <a:avLst/>
          </a:prstGeom>
          <a:noFill/>
          <a:ln>
            <a:solidFill>
              <a:schemeClr val="tx2">
                <a:lumMod val="85000"/>
                <a:lumOff val="15000"/>
              </a:schemeClr>
            </a:solidFill>
          </a:ln>
        </p:spPr>
        <p:txBody>
          <a:bodyPr wrap="square" rtlCol="0">
            <a:spAutoFit/>
          </a:bodyPr>
          <a:lstStyle/>
          <a:p>
            <a:pPr marL="171450" indent="-171450">
              <a:buFont typeface="Arial" panose="020B0604020202020204" pitchFamily="34" charset="0"/>
              <a:buChar char="•"/>
            </a:pPr>
            <a:r>
              <a:rPr lang="hu-HU" sz="1400" dirty="0">
                <a:solidFill>
                  <a:prstClr val="black"/>
                </a:solidFill>
              </a:rPr>
              <a:t>Weak corr before crisis, but higher and clearly negative after</a:t>
            </a:r>
          </a:p>
          <a:p>
            <a:pPr marL="171450" indent="-171450">
              <a:buFont typeface="Arial" panose="020B0604020202020204" pitchFamily="34" charset="0"/>
              <a:buChar char="•"/>
            </a:pPr>
            <a:r>
              <a:rPr lang="hu-HU" sz="1400" dirty="0">
                <a:solidFill>
                  <a:prstClr val="black"/>
                </a:solidFill>
              </a:rPr>
              <a:t>2012/08 - Reduction in ER, but no increase in AROP: BG, LV, (LT), PT</a:t>
            </a:r>
          </a:p>
        </p:txBody>
      </p:sp>
      <p:pic>
        <p:nvPicPr>
          <p:cNvPr id="14" name="Kép 13"/>
          <p:cNvPicPr>
            <a:picLocks noChangeAspect="1"/>
          </p:cNvPicPr>
          <p:nvPr/>
        </p:nvPicPr>
        <p:blipFill>
          <a:blip r:embed="rId6"/>
          <a:stretch>
            <a:fillRect/>
          </a:stretch>
        </p:blipFill>
        <p:spPr>
          <a:xfrm>
            <a:off x="150494" y="1448575"/>
            <a:ext cx="4436608" cy="3384376"/>
          </a:xfrm>
          <a:prstGeom prst="rect">
            <a:avLst/>
          </a:prstGeom>
        </p:spPr>
      </p:pic>
      <p:pic>
        <p:nvPicPr>
          <p:cNvPr id="15" name="Kép 14"/>
          <p:cNvPicPr>
            <a:picLocks noChangeAspect="1"/>
          </p:cNvPicPr>
          <p:nvPr/>
        </p:nvPicPr>
        <p:blipFill>
          <a:blip r:embed="rId7"/>
          <a:stretch>
            <a:fillRect/>
          </a:stretch>
        </p:blipFill>
        <p:spPr>
          <a:xfrm>
            <a:off x="4533075" y="1448576"/>
            <a:ext cx="4596645" cy="3375604"/>
          </a:xfrm>
          <a:prstGeom prst="rect">
            <a:avLst/>
          </a:prstGeom>
        </p:spPr>
      </p:pic>
      <p:sp>
        <p:nvSpPr>
          <p:cNvPr id="3" name="Oval 2"/>
          <p:cNvSpPr/>
          <p:nvPr/>
        </p:nvSpPr>
        <p:spPr>
          <a:xfrm rot="660549">
            <a:off x="5677933" y="3461709"/>
            <a:ext cx="692703" cy="50841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prstClr val="white"/>
              </a:solidFill>
            </a:endParaRPr>
          </a:p>
        </p:txBody>
      </p:sp>
      <p:sp>
        <p:nvSpPr>
          <p:cNvPr id="16" name="Oval 15"/>
          <p:cNvSpPr/>
          <p:nvPr/>
        </p:nvSpPr>
        <p:spPr>
          <a:xfrm rot="20135893">
            <a:off x="4768678" y="1633157"/>
            <a:ext cx="1081966" cy="36394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prstClr val="white"/>
              </a:solidFill>
            </a:endParaRPr>
          </a:p>
        </p:txBody>
      </p:sp>
    </p:spTree>
    <p:extLst>
      <p:ext uri="{BB962C8B-B14F-4D97-AF65-F5344CB8AC3E}">
        <p14:creationId xmlns:p14="http://schemas.microsoft.com/office/powerpoint/2010/main" val="10244217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5536" y="1484784"/>
            <a:ext cx="8496944" cy="2088232"/>
          </a:xfrm>
        </p:spPr>
        <p:txBody>
          <a:bodyPr>
            <a:noAutofit/>
          </a:bodyPr>
          <a:lstStyle/>
          <a:p>
            <a:pPr algn="l"/>
            <a:r>
              <a:rPr lang="hu-HU" sz="3600" b="1" dirty="0" smtClean="0"/>
              <a:t/>
            </a:r>
            <a:br>
              <a:rPr lang="hu-HU" sz="3600" b="1" dirty="0" smtClean="0"/>
            </a:br>
            <a:r>
              <a:rPr lang="hu-HU" sz="3600" b="1" dirty="0" smtClean="0"/>
              <a:t/>
            </a:r>
            <a:br>
              <a:rPr lang="hu-HU" sz="3600" b="1" dirty="0" smtClean="0"/>
            </a:br>
            <a:r>
              <a:rPr lang="hu-HU" sz="3600" b="1" dirty="0" smtClean="0"/>
              <a:t/>
            </a:r>
            <a:br>
              <a:rPr lang="hu-HU" sz="3600" b="1" dirty="0" smtClean="0"/>
            </a:br>
            <a:r>
              <a:rPr lang="hu-HU" sz="3600" b="1" dirty="0" smtClean="0"/>
              <a:t/>
            </a:r>
            <a:br>
              <a:rPr lang="hu-HU" sz="3600" b="1" dirty="0" smtClean="0"/>
            </a:br>
            <a:r>
              <a:rPr lang="hu-HU" sz="3600" b="1" dirty="0" smtClean="0"/>
              <a:t/>
            </a:r>
            <a:br>
              <a:rPr lang="hu-HU" sz="3600" b="1" dirty="0" smtClean="0"/>
            </a:br>
            <a:r>
              <a:rPr lang="hu-HU" sz="3600" b="1" dirty="0" smtClean="0"/>
              <a:t/>
            </a:r>
            <a:br>
              <a:rPr lang="hu-HU" sz="3600" b="1" dirty="0" smtClean="0"/>
            </a:br>
            <a:r>
              <a:rPr lang="hu-HU" sz="3600" b="1" dirty="0" smtClean="0"/>
              <a:t/>
            </a:r>
            <a:br>
              <a:rPr lang="hu-HU" sz="3600" b="1" dirty="0" smtClean="0"/>
            </a:br>
            <a:r>
              <a:rPr lang="hu-HU" sz="3600" b="1" dirty="0"/>
              <a:t/>
            </a:r>
            <a:br>
              <a:rPr lang="hu-HU" sz="3600" b="1" dirty="0"/>
            </a:br>
            <a:r>
              <a:rPr lang="hu-HU" sz="3600" b="1" dirty="0" smtClean="0"/>
              <a:t/>
            </a:r>
            <a:br>
              <a:rPr lang="hu-HU" sz="3600" b="1" dirty="0" smtClean="0"/>
            </a:br>
            <a:r>
              <a:rPr lang="en-GB" sz="2400" dirty="0" err="1" smtClean="0"/>
              <a:t>Gábos</a:t>
            </a:r>
            <a:r>
              <a:rPr lang="en-GB" sz="2400" dirty="0"/>
              <a:t>, A., </a:t>
            </a:r>
            <a:r>
              <a:rPr lang="en-GB" sz="2400" dirty="0" err="1" smtClean="0"/>
              <a:t>Branyiczki</a:t>
            </a:r>
            <a:r>
              <a:rPr lang="en-GB" sz="2400" dirty="0" smtClean="0"/>
              <a:t>,</a:t>
            </a:r>
            <a:r>
              <a:rPr lang="hu-HU" sz="2400" dirty="0" smtClean="0"/>
              <a:t> R., </a:t>
            </a:r>
            <a:r>
              <a:rPr lang="en-GB" sz="2400" dirty="0" smtClean="0"/>
              <a:t>Lange</a:t>
            </a:r>
            <a:r>
              <a:rPr lang="hu-HU" sz="2400" dirty="0" smtClean="0"/>
              <a:t>, B.</a:t>
            </a:r>
            <a:r>
              <a:rPr lang="en-GB" sz="2400" dirty="0" smtClean="0"/>
              <a:t> </a:t>
            </a:r>
            <a:r>
              <a:rPr lang="en-GB" sz="2400" dirty="0"/>
              <a:t>&amp; </a:t>
            </a:r>
            <a:r>
              <a:rPr lang="en-GB" sz="2400" dirty="0" err="1" smtClean="0"/>
              <a:t>Tóth</a:t>
            </a:r>
            <a:r>
              <a:rPr lang="hu-HU" sz="2400" dirty="0" smtClean="0"/>
              <a:t>, I. GY.</a:t>
            </a:r>
            <a:r>
              <a:rPr lang="hu-HU" sz="2400" dirty="0"/>
              <a:t> </a:t>
            </a:r>
            <a:r>
              <a:rPr lang="hu-HU" sz="2400" dirty="0" smtClean="0"/>
              <a:t>2015.</a:t>
            </a:r>
            <a:r>
              <a:rPr lang="en-GB" sz="2400" dirty="0" smtClean="0"/>
              <a:t> </a:t>
            </a:r>
            <a:r>
              <a:rPr lang="en-GB" sz="2400" dirty="0"/>
              <a:t>Employment and poverty dynamics before, during and after the </a:t>
            </a:r>
            <a:r>
              <a:rPr lang="en-GB" sz="2400" dirty="0" smtClean="0"/>
              <a:t>crisis</a:t>
            </a:r>
            <a:r>
              <a:rPr lang="hu-HU" sz="2400" dirty="0" smtClean="0"/>
              <a:t>. </a:t>
            </a:r>
            <a:br>
              <a:rPr lang="hu-HU" sz="2400" dirty="0" smtClean="0"/>
            </a:br>
            <a:r>
              <a:rPr lang="hu-HU" sz="2400" dirty="0" smtClean="0"/>
              <a:t/>
            </a:r>
            <a:br>
              <a:rPr lang="hu-HU" sz="2400" dirty="0" smtClean="0"/>
            </a:br>
            <a:r>
              <a:rPr lang="hu-HU" sz="2400" dirty="0" err="1" smtClean="0"/>
              <a:t>ImPRovE</a:t>
            </a:r>
            <a:r>
              <a:rPr lang="hu-HU" sz="2400" dirty="0" smtClean="0"/>
              <a:t> </a:t>
            </a:r>
            <a:r>
              <a:rPr lang="hu-HU" sz="2400" dirty="0" err="1" smtClean="0"/>
              <a:t>Discussion</a:t>
            </a:r>
            <a:r>
              <a:rPr lang="hu-HU" sz="2400" dirty="0" smtClean="0"/>
              <a:t> </a:t>
            </a:r>
            <a:r>
              <a:rPr lang="hu-HU" sz="2400" dirty="0" err="1" smtClean="0"/>
              <a:t>paper</a:t>
            </a:r>
            <a:r>
              <a:rPr lang="hu-HU" sz="2400" dirty="0" smtClean="0"/>
              <a:t> No. 15/06</a:t>
            </a:r>
            <a:br>
              <a:rPr lang="hu-HU" sz="2400" dirty="0" smtClean="0"/>
            </a:br>
            <a:r>
              <a:rPr lang="hu-HU" sz="2400" dirty="0" smtClean="0"/>
              <a:t/>
            </a:r>
            <a:br>
              <a:rPr lang="hu-HU" sz="2400" dirty="0" smtClean="0"/>
            </a:br>
            <a:r>
              <a:rPr lang="hu-HU" sz="2400" dirty="0" err="1" smtClean="0"/>
              <a:t>to</a:t>
            </a:r>
            <a:r>
              <a:rPr lang="hu-HU" sz="2400" dirty="0" smtClean="0"/>
              <a:t> </a:t>
            </a:r>
            <a:r>
              <a:rPr lang="hu-HU" sz="2400" dirty="0" err="1" smtClean="0"/>
              <a:t>appear</a:t>
            </a:r>
            <a:r>
              <a:rPr lang="hu-HU" sz="2400" dirty="0" smtClean="0"/>
              <a:t> </a:t>
            </a:r>
            <a:r>
              <a:rPr lang="hu-HU" sz="2400" dirty="0" err="1" smtClean="0"/>
              <a:t>in</a:t>
            </a:r>
            <a:r>
              <a:rPr lang="hu-HU" sz="2400" dirty="0" smtClean="0"/>
              <a:t>: </a:t>
            </a:r>
            <a:r>
              <a:rPr lang="en-US" sz="2400" dirty="0" err="1"/>
              <a:t>Cantillon</a:t>
            </a:r>
            <a:r>
              <a:rPr lang="en-US" sz="2400" dirty="0"/>
              <a:t>, </a:t>
            </a:r>
            <a:r>
              <a:rPr lang="en-US" sz="2400" dirty="0" err="1"/>
              <a:t>Goedemé</a:t>
            </a:r>
            <a:r>
              <a:rPr lang="en-US" sz="2400" dirty="0"/>
              <a:t> and </a:t>
            </a:r>
            <a:r>
              <a:rPr lang="en-US" sz="2400" dirty="0" smtClean="0"/>
              <a:t>Hills</a:t>
            </a:r>
            <a:r>
              <a:rPr lang="hu-HU" sz="2400" dirty="0" smtClean="0"/>
              <a:t> (eds., forthcoming).</a:t>
            </a:r>
            <a:r>
              <a:rPr lang="en-US" sz="2400" dirty="0" smtClean="0"/>
              <a:t> </a:t>
            </a:r>
            <a:r>
              <a:rPr lang="en-US" sz="2400" i="1" dirty="0"/>
              <a:t>Improving poverty reduction in Europe. Lessons from the past, scenarios for the </a:t>
            </a:r>
            <a:r>
              <a:rPr lang="en-US" sz="2400" i="1" dirty="0" smtClean="0"/>
              <a:t>future</a:t>
            </a:r>
            <a:r>
              <a:rPr lang="hu-HU" sz="2400" i="1" dirty="0" smtClean="0"/>
              <a:t>.</a:t>
            </a:r>
            <a:r>
              <a:rPr lang="hu-HU" sz="2400" dirty="0" smtClean="0"/>
              <a:t> Oxford University Press.</a:t>
            </a:r>
            <a:r>
              <a:rPr lang="en-US" sz="2400" dirty="0" smtClean="0"/>
              <a:t> </a:t>
            </a:r>
            <a:r>
              <a:rPr lang="hu-HU" sz="3200" dirty="0" smtClean="0"/>
              <a:t/>
            </a:r>
            <a:br>
              <a:rPr lang="hu-HU" sz="3200" dirty="0" smtClean="0"/>
            </a:br>
            <a:r>
              <a:rPr lang="en-GB" sz="3600" b="1" dirty="0" smtClean="0"/>
              <a:t> </a:t>
            </a:r>
            <a:r>
              <a:rPr lang="hu-HU" sz="3600" dirty="0" smtClean="0"/>
              <a:t/>
            </a:r>
            <a:br>
              <a:rPr lang="hu-HU" sz="3600" dirty="0" smtClean="0"/>
            </a:br>
            <a:r>
              <a:rPr lang="hu-HU" sz="3600" dirty="0" smtClean="0"/>
              <a:t/>
            </a:r>
            <a:br>
              <a:rPr lang="hu-HU" sz="3600" dirty="0" smtClean="0"/>
            </a:br>
            <a:r>
              <a:rPr lang="hu-HU" sz="3600" dirty="0" smtClean="0"/>
              <a:t/>
            </a:r>
            <a:br>
              <a:rPr lang="hu-HU" sz="3600" dirty="0" smtClean="0"/>
            </a:br>
            <a:r>
              <a:rPr lang="hu-HU" sz="3600" dirty="0" smtClean="0"/>
              <a:t/>
            </a:r>
            <a:br>
              <a:rPr lang="hu-HU" sz="3600" dirty="0" smtClean="0"/>
            </a:br>
            <a:endParaRPr lang="en-GB" sz="3600" dirty="0"/>
          </a:p>
        </p:txBody>
      </p:sp>
      <p:pic>
        <p:nvPicPr>
          <p:cNvPr id="3" name="Obrázok 3" descr="ssh2016_podpis02"/>
          <p:cNvPicPr/>
          <p:nvPr/>
        </p:nvPicPr>
        <p:blipFill>
          <a:blip r:embed="rId2" cstate="print"/>
          <a:srcRect/>
          <a:stretch>
            <a:fillRect/>
          </a:stretch>
        </p:blipFill>
        <p:spPr bwMode="auto">
          <a:xfrm>
            <a:off x="3059832" y="6309320"/>
            <a:ext cx="2160240" cy="528735"/>
          </a:xfrm>
          <a:prstGeom prst="rect">
            <a:avLst/>
          </a:prstGeom>
          <a:noFill/>
          <a:ln w="9525">
            <a:noFill/>
            <a:miter lim="800000"/>
            <a:headEnd/>
            <a:tailEnd/>
          </a:ln>
        </p:spPr>
      </p:pic>
    </p:spTree>
    <p:extLst>
      <p:ext uri="{BB962C8B-B14F-4D97-AF65-F5344CB8AC3E}">
        <p14:creationId xmlns:p14="http://schemas.microsoft.com/office/powerpoint/2010/main" val="19721385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224628" y="0"/>
            <a:ext cx="7919371" cy="980728"/>
          </a:xfrm>
        </p:spPr>
        <p:txBody>
          <a:bodyPr>
            <a:normAutofit/>
          </a:bodyPr>
          <a:lstStyle/>
          <a:p>
            <a:r>
              <a:rPr lang="hu-HU" sz="2800" b="1" dirty="0" err="1">
                <a:solidFill>
                  <a:prstClr val="black"/>
                </a:solidFill>
              </a:rPr>
              <a:t>Change</a:t>
            </a:r>
            <a:r>
              <a:rPr lang="hu-HU" sz="2800" b="1" dirty="0">
                <a:solidFill>
                  <a:prstClr val="black"/>
                </a:solidFill>
              </a:rPr>
              <a:t> </a:t>
            </a:r>
            <a:r>
              <a:rPr lang="hu-HU" sz="2800" b="1" dirty="0" err="1">
                <a:solidFill>
                  <a:prstClr val="black"/>
                </a:solidFill>
              </a:rPr>
              <a:t>in</a:t>
            </a:r>
            <a:r>
              <a:rPr lang="hu-HU" sz="2800" b="1" dirty="0">
                <a:solidFill>
                  <a:prstClr val="black"/>
                </a:solidFill>
              </a:rPr>
              <a:t> </a:t>
            </a:r>
            <a:r>
              <a:rPr lang="hu-HU" sz="2800" b="1" dirty="0" err="1">
                <a:solidFill>
                  <a:prstClr val="black"/>
                </a:solidFill>
              </a:rPr>
              <a:t>Employment</a:t>
            </a:r>
            <a:r>
              <a:rPr lang="hu-HU" sz="2800" b="1" dirty="0">
                <a:solidFill>
                  <a:prstClr val="black"/>
                </a:solidFill>
              </a:rPr>
              <a:t> </a:t>
            </a:r>
            <a:r>
              <a:rPr lang="hu-HU" sz="2800" b="1" dirty="0" err="1">
                <a:solidFill>
                  <a:prstClr val="black"/>
                </a:solidFill>
              </a:rPr>
              <a:t>rate</a:t>
            </a:r>
            <a:r>
              <a:rPr lang="hu-HU" sz="2800" b="1" dirty="0">
                <a:solidFill>
                  <a:prstClr val="black"/>
                </a:solidFill>
              </a:rPr>
              <a:t> and </a:t>
            </a:r>
            <a:r>
              <a:rPr lang="hu-HU" sz="2800" b="1" dirty="0" err="1">
                <a:solidFill>
                  <a:prstClr val="black"/>
                </a:solidFill>
              </a:rPr>
              <a:t>preAROP</a:t>
            </a:r>
            <a:r>
              <a:rPr lang="hu-HU" sz="2800" b="1" dirty="0">
                <a:solidFill>
                  <a:prstClr val="black"/>
                </a:solidFill>
              </a:rPr>
              <a:t>(a), </a:t>
            </a:r>
            <a:r>
              <a:rPr lang="hu-HU" sz="2800" b="1" dirty="0" smtClean="0">
                <a:solidFill>
                  <a:prstClr val="black"/>
                </a:solidFill>
              </a:rPr>
              <a:t>2005-2008,2008-2012 </a:t>
            </a:r>
            <a:endParaRPr lang="hu-HU" sz="2800" dirty="0"/>
          </a:p>
        </p:txBody>
      </p:sp>
      <mc:AlternateContent xmlns:mc="http://schemas.openxmlformats.org/markup-compatibility/2006" xmlns:a14="http://schemas.microsoft.com/office/drawing/2010/main">
        <mc:Choice Requires="a14">
          <p:sp>
            <p:nvSpPr>
              <p:cNvPr id="8" name="Szövegdoboz 7"/>
              <p:cNvSpPr txBox="1"/>
              <p:nvPr/>
            </p:nvSpPr>
            <p:spPr>
              <a:xfrm>
                <a:off x="1415689" y="1021178"/>
                <a:ext cx="1656184" cy="369332"/>
              </a:xfrm>
              <a:prstGeom prst="rect">
                <a:avLst/>
              </a:prstGeom>
              <a:noFill/>
            </p:spPr>
            <p:txBody>
              <a:bodyPr wrap="square" rtlCol="0">
                <a:spAutoFit/>
              </a:bodyPr>
              <a:lstStyle/>
              <a:p>
                <a:pPr algn="ctr"/>
                <a14:m>
                  <m:oMath xmlns:m="http://schemas.openxmlformats.org/officeDocument/2006/math">
                    <m:r>
                      <a:rPr lang="hu-HU" b="1" i="1">
                        <a:solidFill>
                          <a:prstClr val="black"/>
                        </a:solidFill>
                        <a:latin typeface="Cambria Math" panose="02040503050406030204" pitchFamily="18" charset="0"/>
                      </a:rPr>
                      <m:t>∆ </m:t>
                    </m:r>
                  </m:oMath>
                </a14:m>
                <a:r>
                  <a:rPr lang="hu-HU" b="1" dirty="0">
                    <a:solidFill>
                      <a:prstClr val="black"/>
                    </a:solidFill>
                  </a:rPr>
                  <a:t>, 2005-2008</a:t>
                </a:r>
              </a:p>
            </p:txBody>
          </p:sp>
        </mc:Choice>
        <mc:Fallback xmlns="">
          <p:sp>
            <p:nvSpPr>
              <p:cNvPr id="8" name="Szövegdoboz 7"/>
              <p:cNvSpPr txBox="1">
                <a:spLocks noRot="1" noChangeAspect="1" noMove="1" noResize="1" noEditPoints="1" noAdjustHandles="1" noChangeArrowheads="1" noChangeShapeType="1" noTextEdit="1"/>
              </p:cNvSpPr>
              <p:nvPr/>
            </p:nvSpPr>
            <p:spPr>
              <a:xfrm>
                <a:off x="1415689" y="1021178"/>
                <a:ext cx="1656184" cy="369332"/>
              </a:xfrm>
              <a:prstGeom prst="rect">
                <a:avLst/>
              </a:prstGeom>
              <a:blipFill rotWithShape="0">
                <a:blip r:embed="rId4"/>
                <a:stretch>
                  <a:fillRect t="-10000" b="-26667"/>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9" name="Szövegdoboz 8"/>
              <p:cNvSpPr txBox="1"/>
              <p:nvPr/>
            </p:nvSpPr>
            <p:spPr>
              <a:xfrm>
                <a:off x="6038067" y="1021178"/>
                <a:ext cx="1656184" cy="369332"/>
              </a:xfrm>
              <a:prstGeom prst="rect">
                <a:avLst/>
              </a:prstGeom>
              <a:noFill/>
            </p:spPr>
            <p:txBody>
              <a:bodyPr wrap="square" rtlCol="0">
                <a:spAutoFit/>
              </a:bodyPr>
              <a:lstStyle/>
              <a:p>
                <a:pPr algn="ctr"/>
                <a14:m>
                  <m:oMath xmlns:m="http://schemas.openxmlformats.org/officeDocument/2006/math">
                    <m:r>
                      <a:rPr lang="hu-HU" b="1" i="1">
                        <a:solidFill>
                          <a:prstClr val="black"/>
                        </a:solidFill>
                        <a:latin typeface="Cambria Math" panose="02040503050406030204" pitchFamily="18" charset="0"/>
                      </a:rPr>
                      <m:t>∆ </m:t>
                    </m:r>
                  </m:oMath>
                </a14:m>
                <a:r>
                  <a:rPr lang="hu-HU" b="1" dirty="0">
                    <a:solidFill>
                      <a:prstClr val="black"/>
                    </a:solidFill>
                  </a:rPr>
                  <a:t>, 2008-2012</a:t>
                </a:r>
              </a:p>
            </p:txBody>
          </p:sp>
        </mc:Choice>
        <mc:Fallback xmlns="">
          <p:sp>
            <p:nvSpPr>
              <p:cNvPr id="9" name="Szövegdoboz 8"/>
              <p:cNvSpPr txBox="1">
                <a:spLocks noRot="1" noChangeAspect="1" noMove="1" noResize="1" noEditPoints="1" noAdjustHandles="1" noChangeArrowheads="1" noChangeShapeType="1" noTextEdit="1"/>
              </p:cNvSpPr>
              <p:nvPr/>
            </p:nvSpPr>
            <p:spPr>
              <a:xfrm>
                <a:off x="6038067" y="1021178"/>
                <a:ext cx="1656184" cy="369332"/>
              </a:xfrm>
              <a:prstGeom prst="rect">
                <a:avLst/>
              </a:prstGeom>
              <a:blipFill rotWithShape="0">
                <a:blip r:embed="rId5"/>
                <a:stretch>
                  <a:fillRect t="-10000" b="-26667"/>
                </a:stretch>
              </a:blipFill>
            </p:spPr>
            <p:txBody>
              <a:bodyPr/>
              <a:lstStyle/>
              <a:p>
                <a:r>
                  <a:rPr lang="hu-HU">
                    <a:noFill/>
                  </a:rPr>
                  <a:t> </a:t>
                </a:r>
              </a:p>
            </p:txBody>
          </p:sp>
        </mc:Fallback>
      </mc:AlternateContent>
      <p:sp>
        <p:nvSpPr>
          <p:cNvPr id="10" name="Téglalap 9"/>
          <p:cNvSpPr/>
          <p:nvPr/>
        </p:nvSpPr>
        <p:spPr>
          <a:xfrm>
            <a:off x="0" y="4583160"/>
            <a:ext cx="2645276" cy="261610"/>
          </a:xfrm>
          <a:prstGeom prst="rect">
            <a:avLst/>
          </a:prstGeom>
        </p:spPr>
        <p:txBody>
          <a:bodyPr wrap="none">
            <a:spAutoFit/>
          </a:bodyPr>
          <a:lstStyle/>
          <a:p>
            <a:r>
              <a:rPr lang="en-GB" sz="1100" i="1" dirty="0">
                <a:solidFill>
                  <a:prstClr val="black"/>
                </a:solidFill>
              </a:rPr>
              <a:t>Source</a:t>
            </a:r>
            <a:r>
              <a:rPr lang="en-GB" sz="1100" dirty="0">
                <a:solidFill>
                  <a:prstClr val="black"/>
                </a:solidFill>
              </a:rPr>
              <a:t>: own calculations based on EU-SILC.</a:t>
            </a:r>
            <a:endParaRPr lang="hu-HU" sz="1100" dirty="0">
              <a:solidFill>
                <a:prstClr val="black"/>
              </a:solidFill>
            </a:endParaRPr>
          </a:p>
        </p:txBody>
      </p:sp>
      <p:sp>
        <p:nvSpPr>
          <p:cNvPr id="11" name="TextBox 10"/>
          <p:cNvSpPr txBox="1"/>
          <p:nvPr/>
        </p:nvSpPr>
        <p:spPr>
          <a:xfrm>
            <a:off x="1949111" y="5575774"/>
            <a:ext cx="5148064" cy="1169551"/>
          </a:xfrm>
          <a:prstGeom prst="rect">
            <a:avLst/>
          </a:prstGeom>
          <a:solidFill>
            <a:schemeClr val="bg1"/>
          </a:solidFill>
          <a:ln>
            <a:solidFill>
              <a:schemeClr val="tx2">
                <a:lumMod val="85000"/>
                <a:lumOff val="15000"/>
              </a:schemeClr>
            </a:solidFill>
          </a:ln>
        </p:spPr>
        <p:txBody>
          <a:bodyPr wrap="square" rtlCol="0">
            <a:spAutoFit/>
          </a:bodyPr>
          <a:lstStyle/>
          <a:p>
            <a:pPr marL="285750" indent="-285750">
              <a:buFont typeface="Arial" panose="020B0604020202020204" pitchFamily="34" charset="0"/>
              <a:buChar char="•"/>
            </a:pPr>
            <a:r>
              <a:rPr lang="hu-HU" sz="1400" dirty="0">
                <a:solidFill>
                  <a:prstClr val="black"/>
                </a:solidFill>
              </a:rPr>
              <a:t>Higher and more clearly negative correlation in th crisis period</a:t>
            </a:r>
          </a:p>
          <a:p>
            <a:pPr marL="285750" indent="-285750">
              <a:buFont typeface="Arial" panose="020B0604020202020204" pitchFamily="34" charset="0"/>
              <a:buChar char="•"/>
            </a:pPr>
            <a:r>
              <a:rPr lang="hu-HU" sz="1400" dirty="0">
                <a:solidFill>
                  <a:prstClr val="black"/>
                </a:solidFill>
              </a:rPr>
              <a:t>2008/05 – ER growth, but also increase/no change in preAROP: DE, GR, LV, AT </a:t>
            </a:r>
          </a:p>
          <a:p>
            <a:pPr marL="285750" indent="-285750">
              <a:buFont typeface="Arial" panose="020B0604020202020204" pitchFamily="34" charset="0"/>
              <a:buChar char="•"/>
            </a:pPr>
            <a:r>
              <a:rPr lang="hu-HU" sz="1400" dirty="0">
                <a:solidFill>
                  <a:prstClr val="black"/>
                </a:solidFill>
              </a:rPr>
              <a:t>2012/08 – increase in both: LU, decrease </a:t>
            </a:r>
            <a:r>
              <a:rPr lang="hu-HU" sz="1400" dirty="0" err="1">
                <a:solidFill>
                  <a:prstClr val="black"/>
                </a:solidFill>
              </a:rPr>
              <a:t>in</a:t>
            </a:r>
            <a:r>
              <a:rPr lang="hu-HU" sz="1400" dirty="0">
                <a:solidFill>
                  <a:prstClr val="black"/>
                </a:solidFill>
              </a:rPr>
              <a:t> </a:t>
            </a:r>
            <a:r>
              <a:rPr lang="hu-HU" sz="1400" dirty="0" err="1" smtClean="0">
                <a:solidFill>
                  <a:srgbClr val="002060"/>
                </a:solidFill>
              </a:rPr>
              <a:t>Employment</a:t>
            </a:r>
            <a:r>
              <a:rPr lang="hu-HU" sz="1400" dirty="0" smtClean="0">
                <a:solidFill>
                  <a:srgbClr val="002060"/>
                </a:solidFill>
              </a:rPr>
              <a:t> </a:t>
            </a:r>
            <a:r>
              <a:rPr lang="hu-HU" sz="1400" dirty="0" err="1" smtClean="0">
                <a:solidFill>
                  <a:srgbClr val="002060"/>
                </a:solidFill>
              </a:rPr>
              <a:t>rate</a:t>
            </a:r>
            <a:r>
              <a:rPr lang="hu-HU" sz="1400" dirty="0" smtClean="0">
                <a:solidFill>
                  <a:srgbClr val="002060"/>
                </a:solidFill>
              </a:rPr>
              <a:t> </a:t>
            </a:r>
            <a:r>
              <a:rPr lang="hu-HU" sz="1400" dirty="0" err="1" smtClean="0">
                <a:solidFill>
                  <a:prstClr val="black"/>
                </a:solidFill>
              </a:rPr>
              <a:t>but</a:t>
            </a:r>
            <a:r>
              <a:rPr lang="hu-HU" sz="1400" dirty="0" smtClean="0">
                <a:solidFill>
                  <a:prstClr val="black"/>
                </a:solidFill>
              </a:rPr>
              <a:t> </a:t>
            </a:r>
            <a:r>
              <a:rPr lang="hu-HU" sz="1400" dirty="0">
                <a:solidFill>
                  <a:prstClr val="black"/>
                </a:solidFill>
              </a:rPr>
              <a:t>no proortional increase in preAROP: BG, GR, LV, PT</a:t>
            </a:r>
          </a:p>
        </p:txBody>
      </p:sp>
      <p:pic>
        <p:nvPicPr>
          <p:cNvPr id="16" name="Kép 15"/>
          <p:cNvPicPr>
            <a:picLocks noChangeAspect="1"/>
          </p:cNvPicPr>
          <p:nvPr/>
        </p:nvPicPr>
        <p:blipFill>
          <a:blip r:embed="rId6"/>
          <a:stretch>
            <a:fillRect/>
          </a:stretch>
        </p:blipFill>
        <p:spPr>
          <a:xfrm>
            <a:off x="83127" y="1524579"/>
            <a:ext cx="4440016" cy="3210613"/>
          </a:xfrm>
          <a:prstGeom prst="rect">
            <a:avLst/>
          </a:prstGeom>
        </p:spPr>
      </p:pic>
      <p:sp>
        <p:nvSpPr>
          <p:cNvPr id="12" name="Oval 11"/>
          <p:cNvSpPr/>
          <p:nvPr/>
        </p:nvSpPr>
        <p:spPr>
          <a:xfrm rot="1150208">
            <a:off x="329788" y="2889711"/>
            <a:ext cx="1054678" cy="36827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prstClr val="white"/>
              </a:solidFill>
            </a:endParaRPr>
          </a:p>
        </p:txBody>
      </p:sp>
      <p:sp>
        <p:nvSpPr>
          <p:cNvPr id="13" name="Oval 12"/>
          <p:cNvSpPr/>
          <p:nvPr/>
        </p:nvSpPr>
        <p:spPr>
          <a:xfrm rot="1284169">
            <a:off x="1262928" y="2148925"/>
            <a:ext cx="1976650" cy="58344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prstClr val="white"/>
              </a:solidFill>
            </a:endParaRPr>
          </a:p>
        </p:txBody>
      </p:sp>
      <p:pic>
        <p:nvPicPr>
          <p:cNvPr id="17" name="Kép 16"/>
          <p:cNvPicPr>
            <a:picLocks noChangeAspect="1"/>
          </p:cNvPicPr>
          <p:nvPr/>
        </p:nvPicPr>
        <p:blipFill>
          <a:blip r:embed="rId7"/>
          <a:stretch>
            <a:fillRect/>
          </a:stretch>
        </p:blipFill>
        <p:spPr>
          <a:xfrm>
            <a:off x="4523143" y="1524579"/>
            <a:ext cx="4602279" cy="3212470"/>
          </a:xfrm>
          <a:prstGeom prst="rect">
            <a:avLst/>
          </a:prstGeom>
        </p:spPr>
      </p:pic>
      <p:sp>
        <p:nvSpPr>
          <p:cNvPr id="14" name="Oval 13"/>
          <p:cNvSpPr/>
          <p:nvPr/>
        </p:nvSpPr>
        <p:spPr>
          <a:xfrm rot="849489" flipH="1">
            <a:off x="5530514" y="3274484"/>
            <a:ext cx="2848933" cy="38115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dirty="0">
              <a:solidFill>
                <a:prstClr val="white"/>
              </a:solidFill>
            </a:endParaRPr>
          </a:p>
        </p:txBody>
      </p:sp>
      <p:sp>
        <p:nvSpPr>
          <p:cNvPr id="15" name="Oval 14"/>
          <p:cNvSpPr/>
          <p:nvPr/>
        </p:nvSpPr>
        <p:spPr>
          <a:xfrm rot="1797046">
            <a:off x="8211417" y="2414559"/>
            <a:ext cx="363116" cy="35537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prstClr val="white"/>
              </a:solidFill>
            </a:endParaRPr>
          </a:p>
        </p:txBody>
      </p:sp>
    </p:spTree>
    <p:extLst>
      <p:ext uri="{BB962C8B-B14F-4D97-AF65-F5344CB8AC3E}">
        <p14:creationId xmlns:p14="http://schemas.microsoft.com/office/powerpoint/2010/main" val="15620807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827584" y="1"/>
            <a:ext cx="8316415" cy="980728"/>
          </a:xfrm>
        </p:spPr>
        <p:txBody>
          <a:bodyPr>
            <a:noAutofit/>
          </a:bodyPr>
          <a:lstStyle/>
          <a:p>
            <a:r>
              <a:rPr lang="hu-HU" sz="2800" b="1" dirty="0" err="1" smtClean="0"/>
              <a:t>Employment</a:t>
            </a:r>
            <a:r>
              <a:rPr lang="hu-HU" sz="2800" b="1" dirty="0" smtClean="0"/>
              <a:t> and </a:t>
            </a:r>
            <a:r>
              <a:rPr lang="en-GB" sz="2800" b="1" dirty="0" smtClean="0"/>
              <a:t>poverty change</a:t>
            </a:r>
            <a:r>
              <a:rPr lang="hu-HU" sz="2800" b="1" dirty="0" smtClean="0"/>
              <a:t> – a </a:t>
            </a:r>
            <a:r>
              <a:rPr lang="hu-HU" sz="2800" b="1" dirty="0" err="1" smtClean="0"/>
              <a:t>decomposition</a:t>
            </a:r>
            <a:r>
              <a:rPr lang="hu-HU" sz="2800" b="1" dirty="0" smtClean="0"/>
              <a:t> </a:t>
            </a:r>
            <a:r>
              <a:rPr lang="hu-HU" sz="2800" b="1" dirty="0" err="1" smtClean="0"/>
              <a:t>analysis</a:t>
            </a:r>
            <a:r>
              <a:rPr lang="hu-HU" sz="2800" b="1" dirty="0" smtClean="0"/>
              <a:t> </a:t>
            </a:r>
            <a:r>
              <a:rPr lang="en-GB" sz="2800" b="1" dirty="0" smtClean="0"/>
              <a:t>(</a:t>
            </a:r>
            <a:r>
              <a:rPr lang="en-GB" sz="2800" b="1" dirty="0" err="1"/>
              <a:t>Corluy</a:t>
            </a:r>
            <a:r>
              <a:rPr lang="en-GB" sz="2800" b="1" dirty="0"/>
              <a:t> and </a:t>
            </a:r>
            <a:r>
              <a:rPr lang="en-GB" sz="2800" b="1" dirty="0" err="1"/>
              <a:t>Vandenbroucke</a:t>
            </a:r>
            <a:r>
              <a:rPr lang="en-GB" sz="2800" b="1" dirty="0"/>
              <a:t> 2014</a:t>
            </a:r>
            <a:r>
              <a:rPr lang="en-GB" sz="2800" b="1" dirty="0" smtClean="0"/>
              <a:t>)</a:t>
            </a:r>
            <a:endParaRPr lang="hu-HU" sz="2800" b="1" dirty="0"/>
          </a:p>
        </p:txBody>
      </p:sp>
      <mc:AlternateContent xmlns:mc="http://schemas.openxmlformats.org/markup-compatibility/2006" xmlns:a14="http://schemas.microsoft.com/office/drawing/2010/main">
        <mc:Choice Requires="a14">
          <p:sp>
            <p:nvSpPr>
              <p:cNvPr id="3" name="Tartalom helye 2"/>
              <p:cNvSpPr>
                <a:spLocks noGrp="1"/>
              </p:cNvSpPr>
              <p:nvPr>
                <p:ph idx="1"/>
              </p:nvPr>
            </p:nvSpPr>
            <p:spPr>
              <a:xfrm>
                <a:off x="683568" y="1351103"/>
                <a:ext cx="7992888" cy="4525963"/>
              </a:xfrm>
            </p:spPr>
            <p:txBody>
              <a:bodyPr>
                <a:normAutofit/>
              </a:bodyPr>
              <a:lstStyle/>
              <a:p>
                <a:pPr marL="0" indent="0">
                  <a:buNone/>
                </a:pPr>
                <a:endParaRPr lang="hu-HU" sz="2000" dirty="0"/>
              </a:p>
              <a:p>
                <a:pPr marL="0" indent="0">
                  <a:buNone/>
                </a:pPr>
                <a:endParaRPr lang="hu-HU" sz="2000" dirty="0" smtClean="0"/>
              </a:p>
              <a:p>
                <a:pPr marL="0" indent="0">
                  <a:buNone/>
                </a:pPr>
                <a:r>
                  <a:rPr lang="en-GB" sz="2000" dirty="0" smtClean="0"/>
                  <a:t>where</a:t>
                </a:r>
                <a:endParaRPr lang="hu-HU" sz="2000" dirty="0"/>
              </a:p>
              <a:p>
                <a14:m>
                  <m:oMath xmlns:m="http://schemas.openxmlformats.org/officeDocument/2006/math">
                    <m:r>
                      <a:rPr lang="hu-HU" sz="2000" b="1" i="1">
                        <a:latin typeface="Cambria Math" panose="02040503050406030204" pitchFamily="18" charset="0"/>
                      </a:rPr>
                      <m:t>∆</m:t>
                    </m:r>
                    <m:r>
                      <a:rPr lang="hu-HU" sz="2000" b="1" i="1">
                        <a:latin typeface="Cambria Math" panose="02040503050406030204" pitchFamily="18" charset="0"/>
                      </a:rPr>
                      <m:t>𝒑𝒐𝒗</m:t>
                    </m:r>
                    <m:r>
                      <a:rPr lang="hu-HU" sz="2000" b="1" i="1">
                        <a:latin typeface="Cambria Math" panose="02040503050406030204" pitchFamily="18" charset="0"/>
                      </a:rPr>
                      <m:t> </m:t>
                    </m:r>
                  </m:oMath>
                </a14:m>
                <a:r>
                  <a:rPr lang="en-GB" sz="2000" dirty="0" smtClean="0"/>
                  <a:t>: </a:t>
                </a:r>
                <a:r>
                  <a:rPr lang="en-GB" sz="2000" dirty="0"/>
                  <a:t>change in the AROP(a) rate in the period</a:t>
                </a:r>
                <a:r>
                  <a:rPr lang="en-GB" sz="2000" dirty="0" smtClean="0"/>
                  <a:t>;</a:t>
                </a:r>
                <a:endParaRPr lang="hu-HU" sz="2000" dirty="0"/>
              </a:p>
              <a:p>
                <a14:m>
                  <m:oMath xmlns:m="http://schemas.openxmlformats.org/officeDocument/2006/math">
                    <m:sSub>
                      <m:sSubPr>
                        <m:ctrlPr>
                          <a:rPr lang="hu-HU" sz="2000" b="1" i="1">
                            <a:latin typeface="Cambria Math"/>
                          </a:rPr>
                        </m:ctrlPr>
                      </m:sSubPr>
                      <m:e>
                        <m:r>
                          <a:rPr lang="hu-HU" sz="2000" b="1" i="1">
                            <a:latin typeface="Cambria Math" panose="02040503050406030204" pitchFamily="18" charset="0"/>
                          </a:rPr>
                          <m:t>𝒘𝒑</m:t>
                        </m:r>
                      </m:e>
                      <m:sub>
                        <m:r>
                          <a:rPr lang="hu-HU" sz="2000" b="1" i="1">
                            <a:latin typeface="Cambria Math" panose="02040503050406030204" pitchFamily="18" charset="0"/>
                          </a:rPr>
                          <m:t>𝒊</m:t>
                        </m:r>
                      </m:sub>
                    </m:sSub>
                  </m:oMath>
                </a14:m>
                <a:r>
                  <a:rPr lang="en-GB" sz="2000" dirty="0" smtClean="0"/>
                  <a:t>: </a:t>
                </a:r>
                <a:r>
                  <a:rPr lang="en-GB" sz="2000" dirty="0"/>
                  <a:t>share of individuals in </a:t>
                </a:r>
                <a:r>
                  <a:rPr lang="en-GB" sz="2000" dirty="0" smtClean="0"/>
                  <a:t>jobless </a:t>
                </a:r>
                <a:r>
                  <a:rPr lang="en-GB" sz="2000" dirty="0"/>
                  <a:t>households, where WI = 0;  </a:t>
                </a:r>
                <a:endParaRPr lang="hu-HU" sz="2000" dirty="0"/>
              </a:p>
              <a:p>
                <a14:m>
                  <m:oMath xmlns:m="http://schemas.openxmlformats.org/officeDocument/2006/math">
                    <m:sSub>
                      <m:sSubPr>
                        <m:ctrlPr>
                          <a:rPr lang="hu-HU" sz="2000" b="1" i="1">
                            <a:latin typeface="Cambria Math"/>
                          </a:rPr>
                        </m:ctrlPr>
                      </m:sSubPr>
                      <m:e>
                        <m:r>
                          <a:rPr lang="hu-HU" sz="2000" b="1" i="1">
                            <a:latin typeface="Cambria Math" panose="02040503050406030204" pitchFamily="18" charset="0"/>
                          </a:rPr>
                          <m:t>𝒘</m:t>
                        </m:r>
                        <m:r>
                          <a:rPr lang="hu-HU" sz="2000" b="1" i="1" smtClean="0">
                            <a:latin typeface="Cambria Math" panose="02040503050406030204" pitchFamily="18" charset="0"/>
                          </a:rPr>
                          <m:t>𝒓</m:t>
                        </m:r>
                      </m:e>
                      <m:sub>
                        <m:r>
                          <a:rPr lang="hu-HU" sz="2000" b="1" i="1">
                            <a:latin typeface="Cambria Math" panose="02040503050406030204" pitchFamily="18" charset="0"/>
                          </a:rPr>
                          <m:t>𝒊</m:t>
                        </m:r>
                      </m:sub>
                    </m:sSub>
                  </m:oMath>
                </a14:m>
                <a:r>
                  <a:rPr lang="en-GB" sz="2000" dirty="0" smtClean="0"/>
                  <a:t>: </a:t>
                </a:r>
                <a:r>
                  <a:rPr lang="en-GB" sz="2000" dirty="0"/>
                  <a:t>share of individuals in non-jobless households, </a:t>
                </a:r>
                <a:r>
                  <a:rPr lang="en-GB" sz="2000" dirty="0" smtClean="0"/>
                  <a:t>where </a:t>
                </a:r>
                <a:r>
                  <a:rPr lang="en-GB" sz="2000" dirty="0"/>
                  <a:t>WI &gt; 0 </a:t>
                </a:r>
                <a:r>
                  <a:rPr lang="en-GB" sz="2000" dirty="0" smtClean="0"/>
                  <a:t>(</a:t>
                </a:r>
                <a:r>
                  <a:rPr lang="en-GB" sz="2000" dirty="0" err="1"/>
                  <a:t>wr</a:t>
                </a:r>
                <a:r>
                  <a:rPr lang="en-GB" sz="2000" dirty="0"/>
                  <a:t> = 1 – </a:t>
                </a:r>
                <a:r>
                  <a:rPr lang="en-GB" sz="2000" dirty="0" err="1"/>
                  <a:t>wp</a:t>
                </a:r>
                <a:r>
                  <a:rPr lang="en-GB" sz="2000" dirty="0" smtClean="0"/>
                  <a:t>);</a:t>
                </a:r>
                <a:endParaRPr lang="hu-HU" sz="2000" b="1" i="1" dirty="0" smtClean="0">
                  <a:latin typeface="Cambria Math" panose="02040503050406030204" pitchFamily="18" charset="0"/>
                </a:endParaRPr>
              </a:p>
              <a:p>
                <a14:m>
                  <m:oMath xmlns:m="http://schemas.openxmlformats.org/officeDocument/2006/math">
                    <m:sSub>
                      <m:sSubPr>
                        <m:ctrlPr>
                          <a:rPr lang="hu-HU" sz="2000" b="1" i="1">
                            <a:latin typeface="Cambria Math"/>
                          </a:rPr>
                        </m:ctrlPr>
                      </m:sSubPr>
                      <m:e>
                        <m:r>
                          <a:rPr lang="hu-HU" sz="2000" b="1" i="1">
                            <a:latin typeface="Cambria Math" panose="02040503050406030204" pitchFamily="18" charset="0"/>
                          </a:rPr>
                          <m:t>𝒑𝒘𝒑</m:t>
                        </m:r>
                      </m:e>
                      <m:sub>
                        <m:r>
                          <a:rPr lang="hu-HU" sz="2000" b="1" i="1">
                            <a:latin typeface="Cambria Math" panose="02040503050406030204" pitchFamily="18" charset="0"/>
                          </a:rPr>
                          <m:t>𝒊</m:t>
                        </m:r>
                      </m:sub>
                    </m:sSub>
                  </m:oMath>
                </a14:m>
                <a:r>
                  <a:rPr lang="en-GB" sz="2000" dirty="0" smtClean="0"/>
                  <a:t>: </a:t>
                </a:r>
                <a:r>
                  <a:rPr lang="en-GB" sz="2000" dirty="0"/>
                  <a:t>AROP(a) rate for individuals in jobless households – AROP(a) rate where WI = 0; </a:t>
                </a:r>
                <a:endParaRPr lang="hu-HU" sz="2000" b="1" i="1" dirty="0" smtClean="0">
                  <a:latin typeface="Cambria Math" panose="02040503050406030204" pitchFamily="18" charset="0"/>
                </a:endParaRPr>
              </a:p>
              <a:p>
                <a14:m>
                  <m:oMath xmlns:m="http://schemas.openxmlformats.org/officeDocument/2006/math">
                    <m:sSub>
                      <m:sSubPr>
                        <m:ctrlPr>
                          <a:rPr lang="hu-HU" sz="2000" b="1" i="1">
                            <a:latin typeface="Cambria Math"/>
                          </a:rPr>
                        </m:ctrlPr>
                      </m:sSubPr>
                      <m:e>
                        <m:r>
                          <a:rPr lang="hu-HU" sz="2000" b="1" i="1">
                            <a:latin typeface="Cambria Math" panose="02040503050406030204" pitchFamily="18" charset="0"/>
                          </a:rPr>
                          <m:t>𝒑𝒘𝒓</m:t>
                        </m:r>
                      </m:e>
                      <m:sub>
                        <m:r>
                          <a:rPr lang="hu-HU" sz="2000" b="1" i="1">
                            <a:latin typeface="Cambria Math" panose="02040503050406030204" pitchFamily="18" charset="0"/>
                          </a:rPr>
                          <m:t>𝒊</m:t>
                        </m:r>
                      </m:sub>
                    </m:sSub>
                  </m:oMath>
                </a14:m>
                <a:r>
                  <a:rPr lang="en-GB" sz="2000" dirty="0"/>
                  <a:t>: AROP(a) rate for individuals in non-jobless households – AROP(a) rate where WI &gt; 0; </a:t>
                </a:r>
                <a:endParaRPr lang="hu-HU" sz="2000" dirty="0" smtClean="0"/>
              </a:p>
              <a:p>
                <a:pPr marL="0" indent="0">
                  <a:buNone/>
                </a:pPr>
                <a:endParaRPr lang="hu-HU" sz="2000" dirty="0" smtClean="0"/>
              </a:p>
            </p:txBody>
          </p:sp>
        </mc:Choice>
        <mc:Fallback xmlns="">
          <p:sp>
            <p:nvSpPr>
              <p:cNvPr id="3" name="Tartalom helye 2"/>
              <p:cNvSpPr>
                <a:spLocks noGrp="1" noRot="1" noChangeAspect="1" noMove="1" noResize="1" noEditPoints="1" noAdjustHandles="1" noChangeArrowheads="1" noChangeShapeType="1" noTextEdit="1"/>
              </p:cNvSpPr>
              <p:nvPr>
                <p:ph idx="1"/>
              </p:nvPr>
            </p:nvSpPr>
            <p:spPr>
              <a:xfrm>
                <a:off x="683568" y="1351103"/>
                <a:ext cx="7992888" cy="4525963"/>
              </a:xfrm>
              <a:blipFill rotWithShape="1">
                <a:blip r:embed="rId2"/>
                <a:stretch>
                  <a:fillRect l="-763" r="-686"/>
                </a:stretch>
              </a:blipFill>
            </p:spPr>
            <p:txBody>
              <a:bodyPr/>
              <a:lstStyle/>
              <a:p>
                <a:r>
                  <a:rPr lang="hu-HU">
                    <a:noFill/>
                  </a:rPr>
                  <a:t> </a:t>
                </a:r>
              </a:p>
            </p:txBody>
          </p:sp>
        </mc:Fallback>
      </mc:AlternateContent>
      <p:sp>
        <p:nvSpPr>
          <p:cNvPr id="4" name="Dia számának helye 3"/>
          <p:cNvSpPr>
            <a:spLocks noGrp="1"/>
          </p:cNvSpPr>
          <p:nvPr>
            <p:ph type="sldNum" sz="quarter" idx="12"/>
          </p:nvPr>
        </p:nvSpPr>
        <p:spPr/>
        <p:txBody>
          <a:bodyPr/>
          <a:lstStyle/>
          <a:p>
            <a:r>
              <a:rPr lang="en-GB" smtClean="0">
                <a:solidFill>
                  <a:prstClr val="black">
                    <a:tint val="75000"/>
                  </a:prstClr>
                </a:solidFill>
              </a:rPr>
              <a:t>Slide </a:t>
            </a:r>
            <a:fld id="{A51AB592-F11C-422A-8BFA-A5C5A3240962}" type="slidenum">
              <a:rPr lang="en-GB" smtClean="0">
                <a:solidFill>
                  <a:prstClr val="black">
                    <a:tint val="75000"/>
                  </a:prstClr>
                </a:solidFill>
              </a:rPr>
              <a:pPr/>
              <a:t>21</a:t>
            </a:fld>
            <a:endParaRPr lang="en-GB" dirty="0">
              <a:solidFill>
                <a:prstClr val="black">
                  <a:tint val="75000"/>
                </a:prstClr>
              </a:solidFill>
            </a:endParaRPr>
          </a:p>
        </p:txBody>
      </p:sp>
      <mc:AlternateContent xmlns:mc="http://schemas.openxmlformats.org/markup-compatibility/2006" xmlns:a14="http://schemas.microsoft.com/office/drawing/2010/main">
        <mc:Choice Requires="a14">
          <p:sp>
            <p:nvSpPr>
              <p:cNvPr id="11" name="Tartalom helye 2"/>
              <p:cNvSpPr txBox="1">
                <a:spLocks/>
              </p:cNvSpPr>
              <p:nvPr/>
            </p:nvSpPr>
            <p:spPr>
              <a:xfrm>
                <a:off x="971600" y="1351103"/>
                <a:ext cx="6552728" cy="49372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5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14:m>
                  <m:oMathPara xmlns:m="http://schemas.openxmlformats.org/officeDocument/2006/math">
                    <m:oMathParaPr>
                      <m:jc m:val="centerGroup"/>
                    </m:oMathParaPr>
                    <m:oMath xmlns:m="http://schemas.openxmlformats.org/officeDocument/2006/math">
                      <m:r>
                        <a:rPr lang="hu-HU" sz="2000" b="1" i="1">
                          <a:solidFill>
                            <a:prstClr val="black"/>
                          </a:solidFill>
                          <a:latin typeface="Cambria Math"/>
                        </a:rPr>
                        <m:t>∆</m:t>
                      </m:r>
                      <m:r>
                        <a:rPr lang="hu-HU" sz="2000" b="1" i="1">
                          <a:solidFill>
                            <a:prstClr val="black"/>
                          </a:solidFill>
                          <a:latin typeface="Cambria Math"/>
                        </a:rPr>
                        <m:t>𝒑𝒐𝒗</m:t>
                      </m:r>
                      <m:r>
                        <a:rPr lang="hu-HU" sz="2000" b="1" i="1">
                          <a:solidFill>
                            <a:prstClr val="black"/>
                          </a:solidFill>
                          <a:latin typeface="Cambria Math"/>
                        </a:rPr>
                        <m:t>= </m:t>
                      </m:r>
                      <m:acc>
                        <m:accPr>
                          <m:chr m:val="̅"/>
                          <m:ctrlPr>
                            <a:rPr lang="hu-HU" sz="2000" b="1" i="1">
                              <a:solidFill>
                                <a:prstClr val="black"/>
                              </a:solidFill>
                              <a:latin typeface="Cambria Math"/>
                            </a:rPr>
                          </m:ctrlPr>
                        </m:accPr>
                        <m:e>
                          <m:sSub>
                            <m:sSubPr>
                              <m:ctrlPr>
                                <a:rPr lang="hu-HU" sz="2000" b="1" i="1">
                                  <a:solidFill>
                                    <a:prstClr val="black"/>
                                  </a:solidFill>
                                  <a:latin typeface="Cambria Math"/>
                                </a:rPr>
                              </m:ctrlPr>
                            </m:sSubPr>
                            <m:e>
                              <m:r>
                                <a:rPr lang="hu-HU" sz="2000" b="1" i="1">
                                  <a:solidFill>
                                    <a:prstClr val="black"/>
                                  </a:solidFill>
                                  <a:latin typeface="Cambria Math"/>
                                </a:rPr>
                                <m:t>𝒘𝒓</m:t>
                              </m:r>
                            </m:e>
                            <m:sub>
                              <m:r>
                                <a:rPr lang="hu-HU" sz="2000" b="1" i="1">
                                  <a:solidFill>
                                    <a:prstClr val="black"/>
                                  </a:solidFill>
                                  <a:latin typeface="Cambria Math"/>
                                </a:rPr>
                                <m:t>𝒊</m:t>
                              </m:r>
                            </m:sub>
                          </m:sSub>
                        </m:e>
                      </m:acc>
                      <m:r>
                        <a:rPr lang="hu-HU" sz="2000" b="1" i="1">
                          <a:solidFill>
                            <a:prstClr val="black"/>
                          </a:solidFill>
                          <a:latin typeface="Cambria Math"/>
                        </a:rPr>
                        <m:t>∆</m:t>
                      </m:r>
                      <m:sSub>
                        <m:sSubPr>
                          <m:ctrlPr>
                            <a:rPr lang="hu-HU" sz="2000" b="1" i="1">
                              <a:solidFill>
                                <a:prstClr val="black"/>
                              </a:solidFill>
                              <a:latin typeface="Cambria Math"/>
                            </a:rPr>
                          </m:ctrlPr>
                        </m:sSubPr>
                        <m:e>
                          <m:r>
                            <a:rPr lang="hu-HU" sz="2000" b="1" i="1">
                              <a:solidFill>
                                <a:prstClr val="black"/>
                              </a:solidFill>
                              <a:latin typeface="Cambria Math"/>
                            </a:rPr>
                            <m:t>𝒑𝒘𝒓</m:t>
                          </m:r>
                        </m:e>
                        <m:sub>
                          <m:r>
                            <a:rPr lang="hu-HU" sz="2000" b="1" i="1">
                              <a:solidFill>
                                <a:prstClr val="black"/>
                              </a:solidFill>
                              <a:latin typeface="Cambria Math"/>
                            </a:rPr>
                            <m:t>𝒊</m:t>
                          </m:r>
                        </m:sub>
                      </m:sSub>
                      <m:r>
                        <a:rPr lang="hu-HU" sz="2000" b="1" i="1">
                          <a:solidFill>
                            <a:prstClr val="black"/>
                          </a:solidFill>
                          <a:latin typeface="Cambria Math"/>
                        </a:rPr>
                        <m:t>+ </m:t>
                      </m:r>
                      <m:acc>
                        <m:accPr>
                          <m:chr m:val="̅"/>
                          <m:ctrlPr>
                            <a:rPr lang="hu-HU" sz="2000" b="1" i="1">
                              <a:solidFill>
                                <a:prstClr val="black"/>
                              </a:solidFill>
                              <a:latin typeface="Cambria Math"/>
                            </a:rPr>
                          </m:ctrlPr>
                        </m:accPr>
                        <m:e>
                          <m:sSub>
                            <m:sSubPr>
                              <m:ctrlPr>
                                <a:rPr lang="hu-HU" sz="2000" b="1" i="1">
                                  <a:solidFill>
                                    <a:prstClr val="black"/>
                                  </a:solidFill>
                                  <a:latin typeface="Cambria Math"/>
                                </a:rPr>
                              </m:ctrlPr>
                            </m:sSubPr>
                            <m:e>
                              <m:r>
                                <a:rPr lang="hu-HU" sz="2000" b="1" i="1">
                                  <a:solidFill>
                                    <a:prstClr val="black"/>
                                  </a:solidFill>
                                  <a:latin typeface="Cambria Math"/>
                                </a:rPr>
                                <m:t>𝒘𝒑</m:t>
                              </m:r>
                            </m:e>
                            <m:sub>
                              <m:r>
                                <a:rPr lang="hu-HU" sz="2000" b="1" i="1">
                                  <a:solidFill>
                                    <a:prstClr val="black"/>
                                  </a:solidFill>
                                  <a:latin typeface="Cambria Math"/>
                                </a:rPr>
                                <m:t>𝒊</m:t>
                              </m:r>
                            </m:sub>
                          </m:sSub>
                        </m:e>
                      </m:acc>
                      <m:r>
                        <a:rPr lang="hu-HU" sz="2000" b="1" i="1">
                          <a:solidFill>
                            <a:prstClr val="black"/>
                          </a:solidFill>
                          <a:latin typeface="Cambria Math"/>
                        </a:rPr>
                        <m:t>∆</m:t>
                      </m:r>
                      <m:sSub>
                        <m:sSubPr>
                          <m:ctrlPr>
                            <a:rPr lang="hu-HU" sz="2000" b="1" i="1">
                              <a:solidFill>
                                <a:prstClr val="black"/>
                              </a:solidFill>
                              <a:latin typeface="Cambria Math"/>
                            </a:rPr>
                          </m:ctrlPr>
                        </m:sSubPr>
                        <m:e>
                          <m:r>
                            <a:rPr lang="hu-HU" sz="2000" b="1" i="1">
                              <a:solidFill>
                                <a:prstClr val="black"/>
                              </a:solidFill>
                              <a:latin typeface="Cambria Math"/>
                            </a:rPr>
                            <m:t>𝒑𝒘𝒑</m:t>
                          </m:r>
                        </m:e>
                        <m:sub>
                          <m:r>
                            <a:rPr lang="hu-HU" sz="2000" b="1" i="1">
                              <a:solidFill>
                                <a:prstClr val="black"/>
                              </a:solidFill>
                              <a:latin typeface="Cambria Math"/>
                            </a:rPr>
                            <m:t>𝒊</m:t>
                          </m:r>
                        </m:sub>
                      </m:sSub>
                      <m:r>
                        <a:rPr lang="hu-HU" sz="2000" b="1" i="1">
                          <a:solidFill>
                            <a:prstClr val="black"/>
                          </a:solidFill>
                          <a:latin typeface="Cambria Math"/>
                        </a:rPr>
                        <m:t>+(</m:t>
                      </m:r>
                      <m:acc>
                        <m:accPr>
                          <m:chr m:val="̅"/>
                          <m:ctrlPr>
                            <a:rPr lang="hu-HU" sz="2000" b="1" i="1">
                              <a:solidFill>
                                <a:prstClr val="black"/>
                              </a:solidFill>
                              <a:latin typeface="Cambria Math"/>
                            </a:rPr>
                          </m:ctrlPr>
                        </m:accPr>
                        <m:e>
                          <m:sSub>
                            <m:sSubPr>
                              <m:ctrlPr>
                                <a:rPr lang="hu-HU" sz="2000" b="1" i="1">
                                  <a:solidFill>
                                    <a:prstClr val="black"/>
                                  </a:solidFill>
                                  <a:latin typeface="Cambria Math"/>
                                </a:rPr>
                              </m:ctrlPr>
                            </m:sSubPr>
                            <m:e>
                              <m:r>
                                <a:rPr lang="hu-HU" sz="2000" b="1" i="1">
                                  <a:solidFill>
                                    <a:prstClr val="black"/>
                                  </a:solidFill>
                                  <a:latin typeface="Cambria Math"/>
                                </a:rPr>
                                <m:t>𝒑𝒘𝒑</m:t>
                              </m:r>
                            </m:e>
                            <m:sub>
                              <m:r>
                                <a:rPr lang="hu-HU" sz="2000" b="1" i="1">
                                  <a:solidFill>
                                    <a:prstClr val="black"/>
                                  </a:solidFill>
                                  <a:latin typeface="Cambria Math"/>
                                </a:rPr>
                                <m:t>𝒊</m:t>
                              </m:r>
                            </m:sub>
                          </m:sSub>
                        </m:e>
                      </m:acc>
                      <m:r>
                        <a:rPr lang="hu-HU" sz="2000" b="1" i="1">
                          <a:solidFill>
                            <a:prstClr val="black"/>
                          </a:solidFill>
                          <a:latin typeface="Cambria Math"/>
                        </a:rPr>
                        <m:t>− </m:t>
                      </m:r>
                      <m:acc>
                        <m:accPr>
                          <m:chr m:val="̅"/>
                          <m:ctrlPr>
                            <a:rPr lang="hu-HU" sz="2000" b="1" i="1">
                              <a:solidFill>
                                <a:prstClr val="black"/>
                              </a:solidFill>
                              <a:latin typeface="Cambria Math"/>
                            </a:rPr>
                          </m:ctrlPr>
                        </m:accPr>
                        <m:e>
                          <m:sSub>
                            <m:sSubPr>
                              <m:ctrlPr>
                                <a:rPr lang="hu-HU" sz="2000" b="1" i="1">
                                  <a:solidFill>
                                    <a:prstClr val="black"/>
                                  </a:solidFill>
                                  <a:latin typeface="Cambria Math"/>
                                </a:rPr>
                              </m:ctrlPr>
                            </m:sSubPr>
                            <m:e>
                              <m:r>
                                <a:rPr lang="hu-HU" sz="2000" b="1" i="1">
                                  <a:solidFill>
                                    <a:prstClr val="black"/>
                                  </a:solidFill>
                                  <a:latin typeface="Cambria Math"/>
                                </a:rPr>
                                <m:t>𝒑𝒘𝒓</m:t>
                              </m:r>
                            </m:e>
                            <m:sub>
                              <m:r>
                                <a:rPr lang="hu-HU" sz="2000" b="1" i="1">
                                  <a:solidFill>
                                    <a:prstClr val="black"/>
                                  </a:solidFill>
                                  <a:latin typeface="Cambria Math"/>
                                </a:rPr>
                                <m:t>𝒊</m:t>
                              </m:r>
                            </m:sub>
                          </m:sSub>
                        </m:e>
                      </m:acc>
                      <m:r>
                        <a:rPr lang="hu-HU" sz="2000" b="1" i="1">
                          <a:solidFill>
                            <a:prstClr val="black"/>
                          </a:solidFill>
                          <a:latin typeface="Cambria Math"/>
                        </a:rPr>
                        <m:t>)∆</m:t>
                      </m:r>
                      <m:sSub>
                        <m:sSubPr>
                          <m:ctrlPr>
                            <a:rPr lang="hu-HU" sz="2000" b="1" i="1">
                              <a:solidFill>
                                <a:prstClr val="black"/>
                              </a:solidFill>
                              <a:latin typeface="Cambria Math"/>
                            </a:rPr>
                          </m:ctrlPr>
                        </m:sSubPr>
                        <m:e>
                          <m:r>
                            <a:rPr lang="hu-HU" sz="2000" b="1" i="1">
                              <a:solidFill>
                                <a:prstClr val="black"/>
                              </a:solidFill>
                              <a:latin typeface="Cambria Math"/>
                            </a:rPr>
                            <m:t>𝒘𝒑</m:t>
                          </m:r>
                        </m:e>
                        <m:sub>
                          <m:r>
                            <a:rPr lang="hu-HU" sz="2000" b="1" i="1">
                              <a:solidFill>
                                <a:prstClr val="black"/>
                              </a:solidFill>
                              <a:latin typeface="Cambria Math"/>
                            </a:rPr>
                            <m:t>𝒊</m:t>
                          </m:r>
                        </m:sub>
                      </m:sSub>
                    </m:oMath>
                  </m:oMathPara>
                </a14:m>
                <a:endParaRPr lang="hu-HU" sz="2000" b="1" dirty="0">
                  <a:solidFill>
                    <a:prstClr val="black"/>
                  </a:solidFill>
                </a:endParaRPr>
              </a:p>
            </p:txBody>
          </p:sp>
        </mc:Choice>
        <mc:Fallback xmlns="">
          <p:sp>
            <p:nvSpPr>
              <p:cNvPr id="11" name="Tartalom helye 2"/>
              <p:cNvSpPr txBox="1">
                <a:spLocks noRot="1" noChangeAspect="1" noMove="1" noResize="1" noEditPoints="1" noAdjustHandles="1" noChangeArrowheads="1" noChangeShapeType="1" noTextEdit="1"/>
              </p:cNvSpPr>
              <p:nvPr/>
            </p:nvSpPr>
            <p:spPr>
              <a:xfrm>
                <a:off x="971600" y="1351103"/>
                <a:ext cx="6552728" cy="493721"/>
              </a:xfrm>
              <a:prstGeom prst="rect">
                <a:avLst/>
              </a:prstGeom>
              <a:blipFill rotWithShape="0">
                <a:blip r:embed="rId3"/>
                <a:stretch>
                  <a:fillRect/>
                </a:stretch>
              </a:blipFill>
            </p:spPr>
            <p:txBody>
              <a:bodyPr/>
              <a:lstStyle/>
              <a:p>
                <a:r>
                  <a:rPr lang="hu-HU">
                    <a:noFill/>
                  </a:rPr>
                  <a:t> </a:t>
                </a:r>
              </a:p>
            </p:txBody>
          </p:sp>
        </mc:Fallback>
      </mc:AlternateContent>
      <p:pic>
        <p:nvPicPr>
          <p:cNvPr id="6" name="Obrázok 3" descr="ssh2016_podpis02"/>
          <p:cNvPicPr/>
          <p:nvPr/>
        </p:nvPicPr>
        <p:blipFill>
          <a:blip r:embed="rId4" cstate="print"/>
          <a:srcRect/>
          <a:stretch>
            <a:fillRect/>
          </a:stretch>
        </p:blipFill>
        <p:spPr bwMode="auto">
          <a:xfrm>
            <a:off x="3059832" y="6309320"/>
            <a:ext cx="2160240" cy="528735"/>
          </a:xfrm>
          <a:prstGeom prst="rect">
            <a:avLst/>
          </a:prstGeom>
          <a:noFill/>
          <a:ln w="9525">
            <a:noFill/>
            <a:miter lim="800000"/>
            <a:headEnd/>
            <a:tailEnd/>
          </a:ln>
        </p:spPr>
      </p:pic>
    </p:spTree>
    <p:extLst>
      <p:ext uri="{BB962C8B-B14F-4D97-AF65-F5344CB8AC3E}">
        <p14:creationId xmlns:p14="http://schemas.microsoft.com/office/powerpoint/2010/main" val="19040434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artalom helye 2"/>
              <p:cNvSpPr>
                <a:spLocks noGrp="1"/>
              </p:cNvSpPr>
              <p:nvPr>
                <p:ph idx="1"/>
              </p:nvPr>
            </p:nvSpPr>
            <p:spPr>
              <a:xfrm>
                <a:off x="237502" y="1834489"/>
                <a:ext cx="8902824" cy="3816424"/>
              </a:xfrm>
            </p:spPr>
            <p:txBody>
              <a:bodyPr>
                <a:noAutofit/>
              </a:bodyPr>
              <a:lstStyle/>
              <a:p>
                <a:pPr marL="0" indent="0">
                  <a:buNone/>
                </a:pPr>
                <a:r>
                  <a:rPr lang="hu-HU" sz="2000" dirty="0" smtClean="0"/>
                  <a:t>The e</a:t>
                </a:r>
                <a:r>
                  <a:rPr lang="en-GB" sz="2000" dirty="0" err="1" smtClean="0"/>
                  <a:t>quation</a:t>
                </a:r>
                <a:r>
                  <a:rPr lang="hu-HU" sz="2000" dirty="0"/>
                  <a:t> </a:t>
                </a:r>
                <a:r>
                  <a:rPr lang="en-GB" sz="2000" dirty="0" smtClean="0"/>
                  <a:t>above </a:t>
                </a:r>
                <a:r>
                  <a:rPr lang="en-GB" sz="2000" dirty="0"/>
                  <a:t>specifies how poverty change can be decomposed into a sum of three factors</a:t>
                </a:r>
                <a:r>
                  <a:rPr lang="en-GB" sz="2000" dirty="0" smtClean="0"/>
                  <a:t>:</a:t>
                </a:r>
                <a:endParaRPr lang="hu-HU" sz="2000" dirty="0" smtClean="0"/>
              </a:p>
              <a:p>
                <a:endParaRPr lang="hu-HU" sz="2000" dirty="0"/>
              </a:p>
              <a:p>
                <a:pPr lvl="1"/>
                <a:r>
                  <a:rPr lang="en-GB" sz="2000" dirty="0"/>
                  <a:t>a contribution by the change in the share of the population living in jobless households </a:t>
                </a:r>
                <a:r>
                  <a:rPr lang="hu-HU" sz="2000" dirty="0"/>
                  <a:t>(</a:t>
                </a:r>
                <a14:m>
                  <m:oMath xmlns:m="http://schemas.openxmlformats.org/officeDocument/2006/math">
                    <m:r>
                      <a:rPr lang="hu-HU" sz="2000" i="1">
                        <a:latin typeface="Cambria Math"/>
                      </a:rPr>
                      <m:t>(</m:t>
                    </m:r>
                    <m:acc>
                      <m:accPr>
                        <m:chr m:val="̅"/>
                        <m:ctrlPr>
                          <a:rPr lang="hu-HU" sz="2000" i="1">
                            <a:latin typeface="Cambria Math"/>
                          </a:rPr>
                        </m:ctrlPr>
                      </m:accPr>
                      <m:e>
                        <m:sSub>
                          <m:sSubPr>
                            <m:ctrlPr>
                              <a:rPr lang="hu-HU" sz="2000" i="1">
                                <a:latin typeface="Cambria Math"/>
                              </a:rPr>
                            </m:ctrlPr>
                          </m:sSubPr>
                          <m:e>
                            <m:r>
                              <a:rPr lang="hu-HU" sz="2000" i="1">
                                <a:latin typeface="Cambria Math"/>
                              </a:rPr>
                              <m:t>𝑝𝑤𝑝</m:t>
                            </m:r>
                          </m:e>
                          <m:sub>
                            <m:r>
                              <a:rPr lang="hu-HU" sz="2000" i="1">
                                <a:latin typeface="Cambria Math"/>
                              </a:rPr>
                              <m:t>𝑖</m:t>
                            </m:r>
                          </m:sub>
                        </m:sSub>
                      </m:e>
                    </m:acc>
                    <m:r>
                      <a:rPr lang="hu-HU" sz="2000" i="1">
                        <a:latin typeface="Cambria Math"/>
                      </a:rPr>
                      <m:t>− </m:t>
                    </m:r>
                    <m:acc>
                      <m:accPr>
                        <m:chr m:val="̅"/>
                        <m:ctrlPr>
                          <a:rPr lang="hu-HU" sz="2000" i="1">
                            <a:latin typeface="Cambria Math"/>
                          </a:rPr>
                        </m:ctrlPr>
                      </m:accPr>
                      <m:e>
                        <m:sSub>
                          <m:sSubPr>
                            <m:ctrlPr>
                              <a:rPr lang="hu-HU" sz="2000" i="1">
                                <a:latin typeface="Cambria Math"/>
                              </a:rPr>
                            </m:ctrlPr>
                          </m:sSubPr>
                          <m:e>
                            <m:r>
                              <a:rPr lang="hu-HU" sz="2000" i="1">
                                <a:latin typeface="Cambria Math"/>
                              </a:rPr>
                              <m:t>𝑝𝑤𝑟</m:t>
                            </m:r>
                          </m:e>
                          <m:sub>
                            <m:r>
                              <a:rPr lang="hu-HU" sz="2000" i="1">
                                <a:latin typeface="Cambria Math"/>
                              </a:rPr>
                              <m:t>𝑖</m:t>
                            </m:r>
                          </m:sub>
                        </m:sSub>
                      </m:e>
                    </m:acc>
                    <m:r>
                      <a:rPr lang="hu-HU" sz="2000" i="1">
                        <a:latin typeface="Cambria Math"/>
                      </a:rPr>
                      <m:t>)∆</m:t>
                    </m:r>
                    <m:sSub>
                      <m:sSubPr>
                        <m:ctrlPr>
                          <a:rPr lang="hu-HU" sz="2000" i="1">
                            <a:latin typeface="Cambria Math"/>
                          </a:rPr>
                        </m:ctrlPr>
                      </m:sSubPr>
                      <m:e>
                        <m:r>
                          <a:rPr lang="hu-HU" sz="2000" i="1">
                            <a:latin typeface="Cambria Math"/>
                          </a:rPr>
                          <m:t>𝑤𝑝</m:t>
                        </m:r>
                      </m:e>
                      <m:sub>
                        <m:r>
                          <a:rPr lang="hu-HU" sz="2000" i="1">
                            <a:latin typeface="Cambria Math"/>
                          </a:rPr>
                          <m:t>𝑖</m:t>
                        </m:r>
                      </m:sub>
                    </m:sSub>
                  </m:oMath>
                </a14:m>
                <a:r>
                  <a:rPr lang="hu-HU" sz="2000" dirty="0"/>
                  <a:t>)</a:t>
                </a:r>
                <a:r>
                  <a:rPr lang="en-GB" sz="2000" dirty="0" smtClean="0"/>
                  <a:t>.</a:t>
                </a:r>
                <a:endParaRPr lang="hu-HU" sz="2000" dirty="0" smtClean="0"/>
              </a:p>
              <a:p>
                <a:pPr lvl="1"/>
                <a:endParaRPr lang="hu-HU" sz="2000" dirty="0" smtClean="0"/>
              </a:p>
              <a:p>
                <a:pPr lvl="1"/>
                <a:r>
                  <a:rPr lang="en-GB" sz="2000" dirty="0" smtClean="0"/>
                  <a:t>a </a:t>
                </a:r>
                <a:r>
                  <a:rPr lang="en-GB" sz="2000" dirty="0"/>
                  <a:t>contribution by the change in the at-risk-of-poverty rate of individuals in non-jobless households (</a:t>
                </a:r>
                <a14:m>
                  <m:oMath xmlns:m="http://schemas.openxmlformats.org/officeDocument/2006/math">
                    <m:acc>
                      <m:accPr>
                        <m:chr m:val="̅"/>
                        <m:ctrlPr>
                          <a:rPr lang="hu-HU" sz="2000" i="1">
                            <a:latin typeface="Cambria Math"/>
                          </a:rPr>
                        </m:ctrlPr>
                      </m:accPr>
                      <m:e>
                        <m:sSub>
                          <m:sSubPr>
                            <m:ctrlPr>
                              <a:rPr lang="hu-HU" sz="2000" i="1">
                                <a:latin typeface="Cambria Math"/>
                              </a:rPr>
                            </m:ctrlPr>
                          </m:sSubPr>
                          <m:e>
                            <m:r>
                              <a:rPr lang="hu-HU" sz="2000" i="1">
                                <a:latin typeface="Cambria Math"/>
                              </a:rPr>
                              <m:t>𝑤𝑟</m:t>
                            </m:r>
                          </m:e>
                          <m:sub>
                            <m:r>
                              <a:rPr lang="hu-HU" sz="2000" i="1">
                                <a:latin typeface="Cambria Math"/>
                              </a:rPr>
                              <m:t>𝑖</m:t>
                            </m:r>
                          </m:sub>
                        </m:sSub>
                      </m:e>
                    </m:acc>
                    <m:r>
                      <a:rPr lang="hu-HU" sz="2000" i="1">
                        <a:latin typeface="Cambria Math"/>
                      </a:rPr>
                      <m:t>∆</m:t>
                    </m:r>
                    <m:sSub>
                      <m:sSubPr>
                        <m:ctrlPr>
                          <a:rPr lang="hu-HU" sz="2000" i="1">
                            <a:latin typeface="Cambria Math"/>
                          </a:rPr>
                        </m:ctrlPr>
                      </m:sSubPr>
                      <m:e>
                        <m:r>
                          <a:rPr lang="hu-HU" sz="2000" i="1">
                            <a:latin typeface="Cambria Math"/>
                          </a:rPr>
                          <m:t>𝑝𝑤𝑟</m:t>
                        </m:r>
                      </m:e>
                      <m:sub>
                        <m:r>
                          <a:rPr lang="hu-HU" sz="2000" i="1">
                            <a:latin typeface="Cambria Math"/>
                          </a:rPr>
                          <m:t>𝑖</m:t>
                        </m:r>
                      </m:sub>
                    </m:sSub>
                  </m:oMath>
                </a14:m>
                <a:r>
                  <a:rPr lang="hu-HU" sz="2000" dirty="0" smtClean="0"/>
                  <a:t>)</a:t>
                </a:r>
              </a:p>
              <a:p>
                <a:pPr lvl="1"/>
                <a:endParaRPr lang="hu-HU" sz="2000" dirty="0" smtClean="0"/>
              </a:p>
              <a:p>
                <a:pPr lvl="1"/>
                <a:r>
                  <a:rPr lang="en-GB" sz="2000" dirty="0" smtClean="0"/>
                  <a:t>a contribution by the change in the at-risk-of-poverty rate of individuals in jobless households (</a:t>
                </a:r>
                <a14:m>
                  <m:oMath xmlns:m="http://schemas.openxmlformats.org/officeDocument/2006/math">
                    <m:acc>
                      <m:accPr>
                        <m:chr m:val="̅"/>
                        <m:ctrlPr>
                          <a:rPr lang="hu-HU" sz="2000" i="1">
                            <a:latin typeface="Cambria Math"/>
                          </a:rPr>
                        </m:ctrlPr>
                      </m:accPr>
                      <m:e>
                        <m:sSub>
                          <m:sSubPr>
                            <m:ctrlPr>
                              <a:rPr lang="hu-HU" sz="2000" i="1">
                                <a:latin typeface="Cambria Math"/>
                              </a:rPr>
                            </m:ctrlPr>
                          </m:sSubPr>
                          <m:e>
                            <m:r>
                              <a:rPr lang="hu-HU" sz="2000" i="1">
                                <a:latin typeface="Cambria Math"/>
                              </a:rPr>
                              <m:t>𝑤𝑝</m:t>
                            </m:r>
                          </m:e>
                          <m:sub>
                            <m:r>
                              <a:rPr lang="hu-HU" sz="2000" i="1">
                                <a:latin typeface="Cambria Math"/>
                              </a:rPr>
                              <m:t>𝑖</m:t>
                            </m:r>
                          </m:sub>
                        </m:sSub>
                      </m:e>
                    </m:acc>
                    <m:r>
                      <a:rPr lang="hu-HU" sz="2000" i="1">
                        <a:latin typeface="Cambria Math"/>
                      </a:rPr>
                      <m:t>∆</m:t>
                    </m:r>
                    <m:sSub>
                      <m:sSubPr>
                        <m:ctrlPr>
                          <a:rPr lang="hu-HU" sz="2000" i="1">
                            <a:latin typeface="Cambria Math"/>
                          </a:rPr>
                        </m:ctrlPr>
                      </m:sSubPr>
                      <m:e>
                        <m:r>
                          <a:rPr lang="hu-HU" sz="2000" i="1">
                            <a:latin typeface="Cambria Math"/>
                          </a:rPr>
                          <m:t>𝑝𝑤𝑝</m:t>
                        </m:r>
                      </m:e>
                      <m:sub>
                        <m:r>
                          <a:rPr lang="hu-HU" sz="2000" i="1">
                            <a:latin typeface="Cambria Math"/>
                          </a:rPr>
                          <m:t>𝑖</m:t>
                        </m:r>
                      </m:sub>
                    </m:sSub>
                  </m:oMath>
                </a14:m>
                <a:r>
                  <a:rPr lang="hu-HU" sz="2000" dirty="0" smtClean="0"/>
                  <a:t>)</a:t>
                </a:r>
                <a:r>
                  <a:rPr lang="en-GB" sz="2000" dirty="0" smtClean="0"/>
                  <a:t>; </a:t>
                </a:r>
                <a:endParaRPr lang="hu-HU" sz="2000" dirty="0" smtClean="0"/>
              </a:p>
              <a:p>
                <a:pPr marL="0" indent="0">
                  <a:buNone/>
                </a:pPr>
                <a:r>
                  <a:rPr lang="en-GB" sz="2000" dirty="0" smtClean="0"/>
                  <a:t>Two </a:t>
                </a:r>
                <a:r>
                  <a:rPr lang="en-GB" sz="2000" dirty="0"/>
                  <a:t>periods: 2005-2008 and 2008-2012.  </a:t>
                </a:r>
                <a:endParaRPr lang="hu-HU" sz="2000" dirty="0"/>
              </a:p>
            </p:txBody>
          </p:sp>
        </mc:Choice>
        <mc:Fallback xmlns="">
          <p:sp>
            <p:nvSpPr>
              <p:cNvPr id="3" name="Tartalom helye 2"/>
              <p:cNvSpPr>
                <a:spLocks noGrp="1" noRot="1" noChangeAspect="1" noMove="1" noResize="1" noEditPoints="1" noAdjustHandles="1" noChangeArrowheads="1" noChangeShapeType="1" noTextEdit="1"/>
              </p:cNvSpPr>
              <p:nvPr>
                <p:ph idx="1"/>
              </p:nvPr>
            </p:nvSpPr>
            <p:spPr>
              <a:xfrm>
                <a:off x="237502" y="1834489"/>
                <a:ext cx="8902824" cy="3816424"/>
              </a:xfrm>
              <a:blipFill rotWithShape="1">
                <a:blip r:embed="rId2"/>
                <a:stretch>
                  <a:fillRect l="-753" t="-799" r="-890" b="-12300"/>
                </a:stretch>
              </a:blipFill>
            </p:spPr>
            <p:txBody>
              <a:bodyPr/>
              <a:lstStyle/>
              <a:p>
                <a:r>
                  <a:rPr lang="hu-HU">
                    <a:noFill/>
                  </a:rPr>
                  <a:t> </a:t>
                </a:r>
              </a:p>
            </p:txBody>
          </p:sp>
        </mc:Fallback>
      </mc:AlternateContent>
      <p:sp>
        <p:nvSpPr>
          <p:cNvPr id="4" name="Dia számának helye 3"/>
          <p:cNvSpPr>
            <a:spLocks noGrp="1"/>
          </p:cNvSpPr>
          <p:nvPr>
            <p:ph type="sldNum" sz="quarter" idx="12"/>
          </p:nvPr>
        </p:nvSpPr>
        <p:spPr/>
        <p:txBody>
          <a:bodyPr/>
          <a:lstStyle/>
          <a:p>
            <a:r>
              <a:rPr lang="en-GB" smtClean="0">
                <a:solidFill>
                  <a:prstClr val="black">
                    <a:tint val="75000"/>
                  </a:prstClr>
                </a:solidFill>
              </a:rPr>
              <a:t>Slide </a:t>
            </a:r>
            <a:fld id="{A51AB592-F11C-422A-8BFA-A5C5A3240962}" type="slidenum">
              <a:rPr lang="en-GB" smtClean="0">
                <a:solidFill>
                  <a:prstClr val="black">
                    <a:tint val="75000"/>
                  </a:prstClr>
                </a:solidFill>
              </a:rPr>
              <a:pPr/>
              <a:t>22</a:t>
            </a:fld>
            <a:endParaRPr lang="en-GB" dirty="0">
              <a:solidFill>
                <a:prstClr val="black">
                  <a:tint val="75000"/>
                </a:prstClr>
              </a:solidFill>
            </a:endParaRPr>
          </a:p>
        </p:txBody>
      </p:sp>
      <p:sp>
        <p:nvSpPr>
          <p:cNvPr id="8" name="Cím 1"/>
          <p:cNvSpPr>
            <a:spLocks noGrp="1"/>
          </p:cNvSpPr>
          <p:nvPr>
            <p:ph type="title"/>
          </p:nvPr>
        </p:nvSpPr>
        <p:spPr>
          <a:xfrm>
            <a:off x="611560" y="32405"/>
            <a:ext cx="8532440" cy="865282"/>
          </a:xfrm>
        </p:spPr>
        <p:txBody>
          <a:bodyPr>
            <a:noAutofit/>
          </a:bodyPr>
          <a:lstStyle/>
          <a:p>
            <a:r>
              <a:rPr lang="hu-HU" sz="2800" b="1" dirty="0"/>
              <a:t>Employment and </a:t>
            </a:r>
            <a:r>
              <a:rPr lang="en-GB" sz="2800" b="1" dirty="0"/>
              <a:t>poverty change</a:t>
            </a:r>
            <a:r>
              <a:rPr lang="hu-HU" sz="2800" b="1" dirty="0"/>
              <a:t> – a </a:t>
            </a:r>
            <a:r>
              <a:rPr lang="hu-HU" sz="2800" b="1" dirty="0" err="1"/>
              <a:t>decomposition</a:t>
            </a:r>
            <a:r>
              <a:rPr lang="hu-HU" sz="2800" b="1" dirty="0"/>
              <a:t> </a:t>
            </a:r>
            <a:r>
              <a:rPr lang="hu-HU" sz="2800" b="1" dirty="0" err="1" smtClean="0"/>
              <a:t>analysis</a:t>
            </a:r>
            <a:r>
              <a:rPr lang="hu-HU" sz="2800" b="1" dirty="0" smtClean="0"/>
              <a:t> (</a:t>
            </a:r>
            <a:r>
              <a:rPr lang="hu-HU" sz="2800" b="1" dirty="0" err="1" smtClean="0"/>
              <a:t>cont</a:t>
            </a:r>
            <a:r>
              <a:rPr lang="hu-HU" sz="2800" b="1" dirty="0" smtClean="0"/>
              <a:t>’d) </a:t>
            </a:r>
            <a:r>
              <a:rPr lang="en-GB" sz="2800" b="1" dirty="0" smtClean="0"/>
              <a:t>(</a:t>
            </a:r>
            <a:r>
              <a:rPr lang="en-GB" sz="2800" b="1" dirty="0" err="1"/>
              <a:t>Corluy</a:t>
            </a:r>
            <a:r>
              <a:rPr lang="en-GB" sz="2800" b="1" dirty="0"/>
              <a:t> and </a:t>
            </a:r>
            <a:r>
              <a:rPr lang="en-GB" sz="2800" b="1" dirty="0" err="1"/>
              <a:t>Vandenbroucke</a:t>
            </a:r>
            <a:r>
              <a:rPr lang="en-GB" sz="2800" b="1" dirty="0"/>
              <a:t> 2014)</a:t>
            </a:r>
            <a:endParaRPr lang="hu-HU" sz="2800" dirty="0"/>
          </a:p>
        </p:txBody>
      </p:sp>
      <mc:AlternateContent xmlns:mc="http://schemas.openxmlformats.org/markup-compatibility/2006" xmlns:a14="http://schemas.microsoft.com/office/drawing/2010/main">
        <mc:Choice Requires="a14">
          <p:sp>
            <p:nvSpPr>
              <p:cNvPr id="10" name="Tartalom helye 2"/>
              <p:cNvSpPr txBox="1">
                <a:spLocks/>
              </p:cNvSpPr>
              <p:nvPr/>
            </p:nvSpPr>
            <p:spPr>
              <a:xfrm>
                <a:off x="971600" y="1093907"/>
                <a:ext cx="6552728" cy="49372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5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14:m>
                  <m:oMathPara xmlns:m="http://schemas.openxmlformats.org/officeDocument/2006/math">
                    <m:oMathParaPr>
                      <m:jc m:val="centerGroup"/>
                    </m:oMathParaPr>
                    <m:oMath xmlns:m="http://schemas.openxmlformats.org/officeDocument/2006/math">
                      <m:r>
                        <a:rPr lang="hu-HU" sz="2000" b="1" i="1" smtClean="0">
                          <a:solidFill>
                            <a:prstClr val="black"/>
                          </a:solidFill>
                          <a:latin typeface="Cambria Math"/>
                        </a:rPr>
                        <m:t>∆</m:t>
                      </m:r>
                      <m:r>
                        <a:rPr lang="hu-HU" sz="2000" b="1" i="1" smtClean="0">
                          <a:solidFill>
                            <a:prstClr val="black"/>
                          </a:solidFill>
                          <a:latin typeface="Cambria Math"/>
                        </a:rPr>
                        <m:t>𝒑𝒐𝒗</m:t>
                      </m:r>
                      <m:r>
                        <a:rPr lang="hu-HU" sz="2000" b="1" i="1" smtClean="0">
                          <a:solidFill>
                            <a:prstClr val="black"/>
                          </a:solidFill>
                          <a:latin typeface="Cambria Math"/>
                        </a:rPr>
                        <m:t>=</m:t>
                      </m:r>
                      <m:d>
                        <m:dPr>
                          <m:ctrlPr>
                            <a:rPr lang="hu-HU" sz="2000" b="1" i="1">
                              <a:solidFill>
                                <a:prstClr val="black"/>
                              </a:solidFill>
                              <a:latin typeface="Cambria Math"/>
                            </a:rPr>
                          </m:ctrlPr>
                        </m:dPr>
                        <m:e>
                          <m:acc>
                            <m:accPr>
                              <m:chr m:val="̅"/>
                              <m:ctrlPr>
                                <a:rPr lang="hu-HU" sz="2000" b="1" i="1">
                                  <a:solidFill>
                                    <a:prstClr val="black"/>
                                  </a:solidFill>
                                  <a:latin typeface="Cambria Math"/>
                                </a:rPr>
                              </m:ctrlPr>
                            </m:accPr>
                            <m:e>
                              <m:sSub>
                                <m:sSubPr>
                                  <m:ctrlPr>
                                    <a:rPr lang="hu-HU" sz="2000" b="1" i="1">
                                      <a:solidFill>
                                        <a:prstClr val="black"/>
                                      </a:solidFill>
                                      <a:latin typeface="Cambria Math"/>
                                    </a:rPr>
                                  </m:ctrlPr>
                                </m:sSubPr>
                                <m:e>
                                  <m:r>
                                    <a:rPr lang="hu-HU" sz="2000" b="1" i="1">
                                      <a:solidFill>
                                        <a:prstClr val="black"/>
                                      </a:solidFill>
                                      <a:latin typeface="Cambria Math"/>
                                    </a:rPr>
                                    <m:t>𝒑𝒘𝒑</m:t>
                                  </m:r>
                                </m:e>
                                <m:sub>
                                  <m:r>
                                    <a:rPr lang="hu-HU" sz="2000" b="1" i="1">
                                      <a:solidFill>
                                        <a:prstClr val="black"/>
                                      </a:solidFill>
                                      <a:latin typeface="Cambria Math"/>
                                    </a:rPr>
                                    <m:t>𝒊</m:t>
                                  </m:r>
                                </m:sub>
                              </m:sSub>
                            </m:e>
                          </m:acc>
                          <m:r>
                            <a:rPr lang="hu-HU" sz="2000" b="1" i="1">
                              <a:solidFill>
                                <a:prstClr val="black"/>
                              </a:solidFill>
                              <a:latin typeface="Cambria Math"/>
                            </a:rPr>
                            <m:t>− </m:t>
                          </m:r>
                          <m:acc>
                            <m:accPr>
                              <m:chr m:val="̅"/>
                              <m:ctrlPr>
                                <a:rPr lang="hu-HU" sz="2000" b="1" i="1">
                                  <a:solidFill>
                                    <a:prstClr val="black"/>
                                  </a:solidFill>
                                  <a:latin typeface="Cambria Math"/>
                                </a:rPr>
                              </m:ctrlPr>
                            </m:accPr>
                            <m:e>
                              <m:sSub>
                                <m:sSubPr>
                                  <m:ctrlPr>
                                    <a:rPr lang="hu-HU" sz="2000" b="1" i="1">
                                      <a:solidFill>
                                        <a:prstClr val="black"/>
                                      </a:solidFill>
                                      <a:latin typeface="Cambria Math"/>
                                    </a:rPr>
                                  </m:ctrlPr>
                                </m:sSubPr>
                                <m:e>
                                  <m:r>
                                    <a:rPr lang="hu-HU" sz="2000" b="1" i="1">
                                      <a:solidFill>
                                        <a:prstClr val="black"/>
                                      </a:solidFill>
                                      <a:latin typeface="Cambria Math"/>
                                    </a:rPr>
                                    <m:t>𝒑𝒘𝒓</m:t>
                                  </m:r>
                                </m:e>
                                <m:sub>
                                  <m:r>
                                    <a:rPr lang="hu-HU" sz="2000" b="1" i="1">
                                      <a:solidFill>
                                        <a:prstClr val="black"/>
                                      </a:solidFill>
                                      <a:latin typeface="Cambria Math"/>
                                    </a:rPr>
                                    <m:t>𝒊</m:t>
                                  </m:r>
                                </m:sub>
                              </m:sSub>
                            </m:e>
                          </m:acc>
                        </m:e>
                      </m:d>
                      <m:r>
                        <a:rPr lang="hu-HU" sz="2000" b="1" i="1">
                          <a:solidFill>
                            <a:prstClr val="black"/>
                          </a:solidFill>
                          <a:latin typeface="Cambria Math"/>
                        </a:rPr>
                        <m:t>∆</m:t>
                      </m:r>
                      <m:sSub>
                        <m:sSubPr>
                          <m:ctrlPr>
                            <a:rPr lang="hu-HU" sz="2000" b="1" i="1">
                              <a:solidFill>
                                <a:prstClr val="black"/>
                              </a:solidFill>
                              <a:latin typeface="Cambria Math"/>
                            </a:rPr>
                          </m:ctrlPr>
                        </m:sSubPr>
                        <m:e>
                          <m:r>
                            <a:rPr lang="hu-HU" sz="2000" b="1" i="1">
                              <a:solidFill>
                                <a:prstClr val="black"/>
                              </a:solidFill>
                              <a:latin typeface="Cambria Math"/>
                            </a:rPr>
                            <m:t>𝒘𝒑</m:t>
                          </m:r>
                        </m:e>
                        <m:sub>
                          <m:r>
                            <a:rPr lang="hu-HU" sz="2000" b="1" i="1">
                              <a:solidFill>
                                <a:prstClr val="black"/>
                              </a:solidFill>
                              <a:latin typeface="Cambria Math"/>
                            </a:rPr>
                            <m:t>𝒊</m:t>
                          </m:r>
                        </m:sub>
                      </m:sSub>
                      <m:r>
                        <a:rPr lang="hu-HU" sz="2000" b="1" i="1">
                          <a:solidFill>
                            <a:prstClr val="black"/>
                          </a:solidFill>
                          <a:latin typeface="Cambria Math"/>
                        </a:rPr>
                        <m:t>+</m:t>
                      </m:r>
                      <m:acc>
                        <m:accPr>
                          <m:chr m:val="̅"/>
                          <m:ctrlPr>
                            <a:rPr lang="hu-HU" sz="2000" b="1" i="1">
                              <a:solidFill>
                                <a:prstClr val="black"/>
                              </a:solidFill>
                              <a:latin typeface="Cambria Math"/>
                            </a:rPr>
                          </m:ctrlPr>
                        </m:accPr>
                        <m:e>
                          <m:sSub>
                            <m:sSubPr>
                              <m:ctrlPr>
                                <a:rPr lang="hu-HU" sz="2000" b="1" i="1">
                                  <a:solidFill>
                                    <a:prstClr val="black"/>
                                  </a:solidFill>
                                  <a:latin typeface="Cambria Math"/>
                                </a:rPr>
                              </m:ctrlPr>
                            </m:sSubPr>
                            <m:e>
                              <m:r>
                                <a:rPr lang="hu-HU" sz="2000" b="1" i="1">
                                  <a:solidFill>
                                    <a:prstClr val="black"/>
                                  </a:solidFill>
                                  <a:latin typeface="Cambria Math"/>
                                </a:rPr>
                                <m:t>𝒘𝒓</m:t>
                              </m:r>
                            </m:e>
                            <m:sub>
                              <m:r>
                                <a:rPr lang="hu-HU" sz="2000" b="1" i="1">
                                  <a:solidFill>
                                    <a:prstClr val="black"/>
                                  </a:solidFill>
                                  <a:latin typeface="Cambria Math"/>
                                </a:rPr>
                                <m:t>𝒊</m:t>
                              </m:r>
                            </m:sub>
                          </m:sSub>
                        </m:e>
                      </m:acc>
                      <m:r>
                        <a:rPr lang="hu-HU" sz="2000" b="1" i="1">
                          <a:solidFill>
                            <a:prstClr val="black"/>
                          </a:solidFill>
                          <a:latin typeface="Cambria Math"/>
                        </a:rPr>
                        <m:t>∆</m:t>
                      </m:r>
                      <m:sSub>
                        <m:sSubPr>
                          <m:ctrlPr>
                            <a:rPr lang="hu-HU" sz="2000" b="1" i="1">
                              <a:solidFill>
                                <a:prstClr val="black"/>
                              </a:solidFill>
                              <a:latin typeface="Cambria Math"/>
                            </a:rPr>
                          </m:ctrlPr>
                        </m:sSubPr>
                        <m:e>
                          <m:r>
                            <a:rPr lang="hu-HU" sz="2000" b="1" i="1">
                              <a:solidFill>
                                <a:prstClr val="black"/>
                              </a:solidFill>
                              <a:latin typeface="Cambria Math"/>
                            </a:rPr>
                            <m:t>𝒑𝒘𝒓</m:t>
                          </m:r>
                        </m:e>
                        <m:sub>
                          <m:r>
                            <a:rPr lang="hu-HU" sz="2000" b="1" i="1">
                              <a:solidFill>
                                <a:prstClr val="black"/>
                              </a:solidFill>
                              <a:latin typeface="Cambria Math"/>
                            </a:rPr>
                            <m:t>𝒊</m:t>
                          </m:r>
                        </m:sub>
                      </m:sSub>
                      <m:r>
                        <a:rPr lang="hu-HU" sz="2000" b="1" i="1">
                          <a:solidFill>
                            <a:prstClr val="black"/>
                          </a:solidFill>
                          <a:latin typeface="Cambria Math"/>
                        </a:rPr>
                        <m:t>+ </m:t>
                      </m:r>
                      <m:acc>
                        <m:accPr>
                          <m:chr m:val="̅"/>
                          <m:ctrlPr>
                            <a:rPr lang="hu-HU" sz="2000" b="1" i="1">
                              <a:solidFill>
                                <a:prstClr val="black"/>
                              </a:solidFill>
                              <a:latin typeface="Cambria Math"/>
                            </a:rPr>
                          </m:ctrlPr>
                        </m:accPr>
                        <m:e>
                          <m:sSub>
                            <m:sSubPr>
                              <m:ctrlPr>
                                <a:rPr lang="hu-HU" sz="2000" b="1" i="1">
                                  <a:solidFill>
                                    <a:prstClr val="black"/>
                                  </a:solidFill>
                                  <a:latin typeface="Cambria Math"/>
                                </a:rPr>
                              </m:ctrlPr>
                            </m:sSubPr>
                            <m:e>
                              <m:r>
                                <a:rPr lang="hu-HU" sz="2000" b="1" i="1">
                                  <a:solidFill>
                                    <a:prstClr val="black"/>
                                  </a:solidFill>
                                  <a:latin typeface="Cambria Math"/>
                                </a:rPr>
                                <m:t>𝒘𝒑</m:t>
                              </m:r>
                            </m:e>
                            <m:sub>
                              <m:r>
                                <a:rPr lang="hu-HU" sz="2000" b="1" i="1">
                                  <a:solidFill>
                                    <a:prstClr val="black"/>
                                  </a:solidFill>
                                  <a:latin typeface="Cambria Math"/>
                                </a:rPr>
                                <m:t>𝒊</m:t>
                              </m:r>
                            </m:sub>
                          </m:sSub>
                        </m:e>
                      </m:acc>
                      <m:r>
                        <a:rPr lang="hu-HU" sz="2000" b="1" i="1">
                          <a:solidFill>
                            <a:prstClr val="black"/>
                          </a:solidFill>
                          <a:latin typeface="Cambria Math"/>
                        </a:rPr>
                        <m:t>∆</m:t>
                      </m:r>
                      <m:sSub>
                        <m:sSubPr>
                          <m:ctrlPr>
                            <a:rPr lang="hu-HU" sz="2000" b="1" i="1">
                              <a:solidFill>
                                <a:prstClr val="black"/>
                              </a:solidFill>
                              <a:latin typeface="Cambria Math"/>
                            </a:rPr>
                          </m:ctrlPr>
                        </m:sSubPr>
                        <m:e>
                          <m:r>
                            <a:rPr lang="hu-HU" sz="2000" b="1" i="1">
                              <a:solidFill>
                                <a:prstClr val="black"/>
                              </a:solidFill>
                              <a:latin typeface="Cambria Math"/>
                            </a:rPr>
                            <m:t>𝒑𝒘𝒑</m:t>
                          </m:r>
                        </m:e>
                        <m:sub>
                          <m:r>
                            <a:rPr lang="hu-HU" sz="2000" b="1" i="1">
                              <a:solidFill>
                                <a:prstClr val="black"/>
                              </a:solidFill>
                              <a:latin typeface="Cambria Math"/>
                            </a:rPr>
                            <m:t>𝒊</m:t>
                          </m:r>
                        </m:sub>
                      </m:sSub>
                    </m:oMath>
                  </m:oMathPara>
                </a14:m>
                <a:endParaRPr lang="hu-HU" sz="2000" b="1" dirty="0">
                  <a:solidFill>
                    <a:prstClr val="black"/>
                  </a:solidFill>
                </a:endParaRPr>
              </a:p>
            </p:txBody>
          </p:sp>
        </mc:Choice>
        <mc:Fallback xmlns="">
          <p:sp>
            <p:nvSpPr>
              <p:cNvPr id="10" name="Tartalom helye 2"/>
              <p:cNvSpPr txBox="1">
                <a:spLocks noRot="1" noChangeAspect="1" noMove="1" noResize="1" noEditPoints="1" noAdjustHandles="1" noChangeArrowheads="1" noChangeShapeType="1" noTextEdit="1"/>
              </p:cNvSpPr>
              <p:nvPr/>
            </p:nvSpPr>
            <p:spPr>
              <a:xfrm>
                <a:off x="971600" y="1093907"/>
                <a:ext cx="6552728" cy="493721"/>
              </a:xfrm>
              <a:prstGeom prst="rect">
                <a:avLst/>
              </a:prstGeom>
              <a:blipFill rotWithShape="1">
                <a:blip r:embed="rId3"/>
                <a:stretch>
                  <a:fillRect/>
                </a:stretch>
              </a:blipFill>
            </p:spPr>
            <p:txBody>
              <a:bodyPr/>
              <a:lstStyle/>
              <a:p>
                <a:r>
                  <a:rPr lang="hu-HU">
                    <a:noFill/>
                  </a:rPr>
                  <a:t> </a:t>
                </a:r>
              </a:p>
            </p:txBody>
          </p:sp>
        </mc:Fallback>
      </mc:AlternateContent>
      <p:pic>
        <p:nvPicPr>
          <p:cNvPr id="6" name="Obrázok 3" descr="ssh2016_podpis02"/>
          <p:cNvPicPr/>
          <p:nvPr/>
        </p:nvPicPr>
        <p:blipFill>
          <a:blip r:embed="rId4" cstate="print"/>
          <a:srcRect/>
          <a:stretch>
            <a:fillRect/>
          </a:stretch>
        </p:blipFill>
        <p:spPr bwMode="auto">
          <a:xfrm>
            <a:off x="3059832" y="6309320"/>
            <a:ext cx="2160240" cy="528735"/>
          </a:xfrm>
          <a:prstGeom prst="rect">
            <a:avLst/>
          </a:prstGeom>
          <a:noFill/>
          <a:ln w="9525">
            <a:noFill/>
            <a:miter lim="800000"/>
            <a:headEnd/>
            <a:tailEnd/>
          </a:ln>
        </p:spPr>
      </p:pic>
    </p:spTree>
    <p:extLst>
      <p:ext uri="{BB962C8B-B14F-4D97-AF65-F5344CB8AC3E}">
        <p14:creationId xmlns:p14="http://schemas.microsoft.com/office/powerpoint/2010/main" val="14466199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755576" y="116632"/>
            <a:ext cx="8388424" cy="986056"/>
          </a:xfrm>
          <a:solidFill>
            <a:schemeClr val="bg1"/>
          </a:solidFill>
        </p:spPr>
        <p:txBody>
          <a:bodyPr>
            <a:noAutofit/>
          </a:bodyPr>
          <a:lstStyle/>
          <a:p>
            <a:r>
              <a:rPr lang="en-GB" sz="2800" b="1" dirty="0" smtClean="0"/>
              <a:t>Decomposition </a:t>
            </a:r>
            <a:r>
              <a:rPr lang="en-GB" sz="2800" b="1" dirty="0"/>
              <a:t>of changes in poverty rates, </a:t>
            </a:r>
            <a:r>
              <a:rPr lang="hu-HU" sz="2800" b="1" dirty="0" smtClean="0"/>
              <a:t>2005-</a:t>
            </a:r>
            <a:r>
              <a:rPr lang="en-GB" sz="2800" b="1" dirty="0" smtClean="0"/>
              <a:t>2008; </a:t>
            </a:r>
            <a:r>
              <a:rPr lang="en-GB" sz="2800" b="1" dirty="0"/>
              <a:t>analysis on jobless (WI=0) and non-jobless (WI &gt;0) households </a:t>
            </a:r>
            <a:endParaRPr lang="hu-HU" sz="2800" dirty="0"/>
          </a:p>
        </p:txBody>
      </p:sp>
      <p:sp>
        <p:nvSpPr>
          <p:cNvPr id="3" name="Tartalom helye 2"/>
          <p:cNvSpPr>
            <a:spLocks noGrp="1"/>
          </p:cNvSpPr>
          <p:nvPr>
            <p:ph idx="1"/>
          </p:nvPr>
        </p:nvSpPr>
        <p:spPr>
          <a:xfrm>
            <a:off x="5652120" y="2060848"/>
            <a:ext cx="3384376" cy="3672408"/>
          </a:xfrm>
          <a:ln>
            <a:solidFill>
              <a:schemeClr val="tx2">
                <a:lumMod val="85000"/>
                <a:lumOff val="15000"/>
              </a:schemeClr>
            </a:solidFill>
          </a:ln>
        </p:spPr>
        <p:txBody>
          <a:bodyPr>
            <a:normAutofit/>
          </a:bodyPr>
          <a:lstStyle/>
          <a:p>
            <a:pPr marL="0" indent="0" algn="just">
              <a:buNone/>
            </a:pPr>
            <a:r>
              <a:rPr lang="hu-HU" sz="1800" dirty="0" err="1" smtClean="0"/>
              <a:t>Decline</a:t>
            </a:r>
            <a:r>
              <a:rPr lang="hu-HU" sz="1800" dirty="0" smtClean="0"/>
              <a:t> </a:t>
            </a:r>
            <a:r>
              <a:rPr lang="hu-HU" sz="1800" dirty="0" err="1" smtClean="0"/>
              <a:t>or</a:t>
            </a:r>
            <a:r>
              <a:rPr lang="hu-HU" sz="1800" dirty="0" smtClean="0"/>
              <a:t> no </a:t>
            </a:r>
            <a:r>
              <a:rPr lang="hu-HU" sz="1800" dirty="0" err="1" smtClean="0"/>
              <a:t>significant</a:t>
            </a:r>
            <a:r>
              <a:rPr lang="hu-HU" sz="1800" dirty="0" smtClean="0"/>
              <a:t> </a:t>
            </a:r>
            <a:r>
              <a:rPr lang="hu-HU" sz="1800" dirty="0" err="1" smtClean="0"/>
              <a:t>change</a:t>
            </a:r>
            <a:r>
              <a:rPr lang="hu-HU" sz="1800" dirty="0" smtClean="0"/>
              <a:t> of </a:t>
            </a:r>
            <a:r>
              <a:rPr lang="hu-HU" sz="1800" dirty="0" err="1" smtClean="0"/>
              <a:t>poverty</a:t>
            </a:r>
            <a:r>
              <a:rPr lang="hu-HU" sz="1800" dirty="0" smtClean="0"/>
              <a:t> </a:t>
            </a:r>
            <a:r>
              <a:rPr lang="hu-HU" sz="1800" dirty="0" err="1" smtClean="0"/>
              <a:t>rate</a:t>
            </a:r>
            <a:r>
              <a:rPr lang="hu-HU" sz="1800" dirty="0" smtClean="0"/>
              <a:t> </a:t>
            </a:r>
            <a:r>
              <a:rPr lang="hu-HU" sz="1800" dirty="0" err="1" smtClean="0"/>
              <a:t>in</a:t>
            </a:r>
            <a:r>
              <a:rPr lang="hu-HU" sz="1800" dirty="0" smtClean="0"/>
              <a:t> most of </a:t>
            </a:r>
            <a:r>
              <a:rPr lang="hu-HU" sz="1800" dirty="0" err="1" smtClean="0"/>
              <a:t>the</a:t>
            </a:r>
            <a:r>
              <a:rPr lang="hu-HU" sz="1800" dirty="0" smtClean="0"/>
              <a:t> </a:t>
            </a:r>
            <a:r>
              <a:rPr lang="hu-HU" sz="1800" dirty="0" err="1" smtClean="0"/>
              <a:t>countries</a:t>
            </a:r>
            <a:r>
              <a:rPr lang="hu-HU" sz="1800" dirty="0" smtClean="0"/>
              <a:t> (</a:t>
            </a:r>
            <a:r>
              <a:rPr lang="hu-HU" sz="1800" dirty="0" err="1" smtClean="0"/>
              <a:t>but</a:t>
            </a:r>
            <a:r>
              <a:rPr lang="hu-HU" sz="1800" dirty="0" smtClean="0"/>
              <a:t> DE, SE, GR, FI)</a:t>
            </a:r>
          </a:p>
          <a:p>
            <a:pPr algn="just"/>
            <a:endParaRPr lang="hu-HU" sz="1800" dirty="0" smtClean="0"/>
          </a:p>
          <a:p>
            <a:pPr marL="0" indent="0" algn="just">
              <a:buNone/>
            </a:pPr>
            <a:r>
              <a:rPr lang="en-GB" sz="1800" dirty="0"/>
              <a:t>Countries differ in the weights attached to </a:t>
            </a:r>
            <a:r>
              <a:rPr lang="hu-HU" sz="1800" dirty="0" err="1" smtClean="0"/>
              <a:t>the</a:t>
            </a:r>
            <a:r>
              <a:rPr lang="hu-HU" sz="1800" dirty="0" smtClean="0"/>
              <a:t> </a:t>
            </a:r>
            <a:r>
              <a:rPr lang="hu-HU" sz="1800" dirty="0" err="1" smtClean="0"/>
              <a:t>factors</a:t>
            </a:r>
            <a:endParaRPr lang="hu-HU" sz="1800" dirty="0" smtClean="0"/>
          </a:p>
          <a:p>
            <a:pPr algn="just"/>
            <a:endParaRPr lang="hu-HU" sz="1800" dirty="0" smtClean="0"/>
          </a:p>
          <a:p>
            <a:pPr marL="0" indent="0" algn="just">
              <a:buNone/>
            </a:pPr>
            <a:r>
              <a:rPr lang="hu-HU" sz="1800" dirty="0" smtClean="0"/>
              <a:t>D</a:t>
            </a:r>
            <a:r>
              <a:rPr lang="en-GB" sz="1800" dirty="0" err="1" smtClean="0"/>
              <a:t>ecline</a:t>
            </a:r>
            <a:r>
              <a:rPr lang="en-GB" sz="1800" dirty="0" smtClean="0"/>
              <a:t> in the share of persons living in jobless households had a sizeable contribution to poverty rate declines</a:t>
            </a:r>
            <a:r>
              <a:rPr lang="hu-HU" sz="1800" dirty="0" smtClean="0"/>
              <a:t> (</a:t>
            </a:r>
            <a:r>
              <a:rPr lang="hu-HU" sz="1800" dirty="0" err="1" smtClean="0"/>
              <a:t>see</a:t>
            </a:r>
            <a:r>
              <a:rPr lang="hu-HU" sz="1800" dirty="0" smtClean="0"/>
              <a:t> </a:t>
            </a:r>
            <a:r>
              <a:rPr lang="hu-HU" sz="1800" dirty="0" err="1" smtClean="0"/>
              <a:t>the</a:t>
            </a:r>
            <a:r>
              <a:rPr lang="hu-HU" sz="1800" dirty="0" smtClean="0"/>
              <a:t> </a:t>
            </a:r>
            <a:r>
              <a:rPr lang="hu-HU" sz="1800" dirty="0" err="1" smtClean="0"/>
              <a:t>Baltics</a:t>
            </a:r>
            <a:r>
              <a:rPr lang="hu-HU" sz="1800" dirty="0" smtClean="0"/>
              <a:t>, UK, PL)</a:t>
            </a:r>
          </a:p>
        </p:txBody>
      </p:sp>
      <p:sp>
        <p:nvSpPr>
          <p:cNvPr id="4" name="Dia számának helye 3"/>
          <p:cNvSpPr>
            <a:spLocks noGrp="1"/>
          </p:cNvSpPr>
          <p:nvPr>
            <p:ph type="sldNum" sz="quarter" idx="12"/>
          </p:nvPr>
        </p:nvSpPr>
        <p:spPr/>
        <p:txBody>
          <a:bodyPr/>
          <a:lstStyle/>
          <a:p>
            <a:r>
              <a:rPr lang="en-GB" smtClean="0">
                <a:solidFill>
                  <a:prstClr val="black">
                    <a:tint val="75000"/>
                  </a:prstClr>
                </a:solidFill>
              </a:rPr>
              <a:t>Slide </a:t>
            </a:r>
            <a:fld id="{A51AB592-F11C-422A-8BFA-A5C5A3240962}" type="slidenum">
              <a:rPr lang="en-GB" smtClean="0">
                <a:solidFill>
                  <a:prstClr val="black">
                    <a:tint val="75000"/>
                  </a:prstClr>
                </a:solidFill>
              </a:rPr>
              <a:pPr/>
              <a:t>23</a:t>
            </a:fld>
            <a:endParaRPr lang="en-GB" dirty="0">
              <a:solidFill>
                <a:prstClr val="black">
                  <a:tint val="75000"/>
                </a:prstClr>
              </a:solidFill>
            </a:endParaRPr>
          </a:p>
        </p:txBody>
      </p:sp>
      <p:pic>
        <p:nvPicPr>
          <p:cNvPr id="2057"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72242"/>
            <a:ext cx="5436096" cy="5913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Oval 9"/>
          <p:cNvSpPr/>
          <p:nvPr/>
        </p:nvSpPr>
        <p:spPr>
          <a:xfrm>
            <a:off x="-80804" y="5439141"/>
            <a:ext cx="404332" cy="29411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3" name="Oval 9"/>
          <p:cNvSpPr/>
          <p:nvPr/>
        </p:nvSpPr>
        <p:spPr>
          <a:xfrm>
            <a:off x="-108520" y="4647053"/>
            <a:ext cx="404332" cy="29411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4" name="Oval 9"/>
          <p:cNvSpPr/>
          <p:nvPr/>
        </p:nvSpPr>
        <p:spPr>
          <a:xfrm>
            <a:off x="-80804" y="2780928"/>
            <a:ext cx="404332" cy="29411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Tree>
    <p:extLst>
      <p:ext uri="{BB962C8B-B14F-4D97-AF65-F5344CB8AC3E}">
        <p14:creationId xmlns:p14="http://schemas.microsoft.com/office/powerpoint/2010/main" val="2490970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ppt_x"/>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899592" y="0"/>
            <a:ext cx="8244408" cy="980727"/>
          </a:xfrm>
        </p:spPr>
        <p:txBody>
          <a:bodyPr>
            <a:noAutofit/>
          </a:bodyPr>
          <a:lstStyle/>
          <a:p>
            <a:r>
              <a:rPr lang="en-GB" sz="2800" b="1" dirty="0" smtClean="0"/>
              <a:t>Decomposition </a:t>
            </a:r>
            <a:r>
              <a:rPr lang="en-GB" sz="2800" b="1" dirty="0"/>
              <a:t>of changes in poverty risks, </a:t>
            </a:r>
            <a:r>
              <a:rPr lang="hu-HU" sz="2800" b="1" dirty="0" smtClean="0"/>
              <a:t>2008-</a:t>
            </a:r>
            <a:r>
              <a:rPr lang="en-GB" sz="2800" b="1" dirty="0" smtClean="0"/>
              <a:t>2012; </a:t>
            </a:r>
            <a:r>
              <a:rPr lang="hu-HU" sz="2800" b="1" dirty="0" smtClean="0"/>
              <a:t/>
            </a:r>
            <a:br>
              <a:rPr lang="hu-HU" sz="2800" b="1" dirty="0" smtClean="0"/>
            </a:br>
            <a:r>
              <a:rPr lang="en-GB" sz="2800" b="1" dirty="0" smtClean="0"/>
              <a:t>analysis </a:t>
            </a:r>
            <a:r>
              <a:rPr lang="en-GB" sz="2800" b="1" dirty="0"/>
              <a:t>on WI=0 and </a:t>
            </a:r>
            <a:r>
              <a:rPr lang="en-GB" sz="2800" b="1" dirty="0" smtClean="0"/>
              <a:t>WI&gt;0 households</a:t>
            </a:r>
            <a:endParaRPr lang="hu-HU" sz="2800" dirty="0"/>
          </a:p>
        </p:txBody>
      </p:sp>
      <p:sp>
        <p:nvSpPr>
          <p:cNvPr id="4" name="Dia számának helye 3"/>
          <p:cNvSpPr>
            <a:spLocks noGrp="1"/>
          </p:cNvSpPr>
          <p:nvPr>
            <p:ph type="sldNum" sz="quarter" idx="12"/>
          </p:nvPr>
        </p:nvSpPr>
        <p:spPr/>
        <p:txBody>
          <a:bodyPr/>
          <a:lstStyle/>
          <a:p>
            <a:r>
              <a:rPr lang="en-GB" smtClean="0">
                <a:solidFill>
                  <a:prstClr val="black">
                    <a:tint val="75000"/>
                  </a:prstClr>
                </a:solidFill>
              </a:rPr>
              <a:t>Slide </a:t>
            </a:r>
            <a:fld id="{A51AB592-F11C-422A-8BFA-A5C5A3240962}" type="slidenum">
              <a:rPr lang="en-GB" smtClean="0">
                <a:solidFill>
                  <a:prstClr val="black">
                    <a:tint val="75000"/>
                  </a:prstClr>
                </a:solidFill>
              </a:rPr>
              <a:pPr/>
              <a:t>24</a:t>
            </a:fld>
            <a:endParaRPr lang="en-GB" dirty="0">
              <a:solidFill>
                <a:prstClr val="black">
                  <a:tint val="75000"/>
                </a:prstClr>
              </a:solidFill>
            </a:endParaRPr>
          </a:p>
        </p:txBody>
      </p:sp>
      <p:sp>
        <p:nvSpPr>
          <p:cNvPr id="6" name="Content Placeholder 5"/>
          <p:cNvSpPr>
            <a:spLocks noGrp="1"/>
          </p:cNvSpPr>
          <p:nvPr>
            <p:ph idx="1"/>
          </p:nvPr>
        </p:nvSpPr>
        <p:spPr>
          <a:xfrm>
            <a:off x="5508104" y="1700808"/>
            <a:ext cx="3456384" cy="4104456"/>
          </a:xfrm>
          <a:ln>
            <a:solidFill>
              <a:schemeClr val="tx2">
                <a:lumMod val="85000"/>
                <a:lumOff val="15000"/>
              </a:schemeClr>
            </a:solidFill>
          </a:ln>
        </p:spPr>
        <p:txBody>
          <a:bodyPr>
            <a:normAutofit fontScale="85000" lnSpcReduction="20000"/>
          </a:bodyPr>
          <a:lstStyle/>
          <a:p>
            <a:pPr marL="0" indent="0" algn="just">
              <a:buNone/>
            </a:pPr>
            <a:r>
              <a:rPr lang="hu-HU" sz="1800" dirty="0" err="1"/>
              <a:t>Poverty</a:t>
            </a:r>
            <a:r>
              <a:rPr lang="hu-HU" sz="1800" dirty="0"/>
              <a:t> </a:t>
            </a:r>
            <a:r>
              <a:rPr lang="hu-HU" sz="1800" dirty="0" err="1"/>
              <a:t>increased</a:t>
            </a:r>
            <a:r>
              <a:rPr lang="hu-HU" sz="1800" dirty="0"/>
              <a:t> </a:t>
            </a:r>
            <a:r>
              <a:rPr lang="hu-HU" sz="1800" dirty="0" smtClean="0"/>
              <a:t>(</a:t>
            </a:r>
            <a:r>
              <a:rPr lang="hu-HU" sz="1800" dirty="0" err="1" smtClean="0"/>
              <a:t>or</a:t>
            </a:r>
            <a:r>
              <a:rPr lang="hu-HU" sz="1800" dirty="0" smtClean="0"/>
              <a:t> </a:t>
            </a:r>
            <a:r>
              <a:rPr lang="hu-HU" sz="1800" dirty="0" err="1"/>
              <a:t>did</a:t>
            </a:r>
            <a:r>
              <a:rPr lang="hu-HU" sz="1800" dirty="0"/>
              <a:t> </a:t>
            </a:r>
            <a:r>
              <a:rPr lang="hu-HU" sz="1800" dirty="0" err="1"/>
              <a:t>not</a:t>
            </a:r>
            <a:r>
              <a:rPr lang="hu-HU" sz="1800" dirty="0"/>
              <a:t> </a:t>
            </a:r>
            <a:r>
              <a:rPr lang="hu-HU" sz="1800" dirty="0" err="1" smtClean="0"/>
              <a:t>change</a:t>
            </a:r>
            <a:r>
              <a:rPr lang="hu-HU" sz="1800" dirty="0" smtClean="0"/>
              <a:t>) </a:t>
            </a:r>
            <a:r>
              <a:rPr lang="hu-HU" sz="1800" dirty="0" err="1"/>
              <a:t>in</a:t>
            </a:r>
            <a:r>
              <a:rPr lang="hu-HU" sz="1800" dirty="0"/>
              <a:t> </a:t>
            </a:r>
            <a:r>
              <a:rPr lang="hu-HU" sz="1800" dirty="0" err="1"/>
              <a:t>all</a:t>
            </a:r>
            <a:r>
              <a:rPr lang="hu-HU" sz="1800" dirty="0"/>
              <a:t> </a:t>
            </a:r>
            <a:r>
              <a:rPr lang="hu-HU" sz="1800" dirty="0" err="1" smtClean="0"/>
              <a:t>countries</a:t>
            </a:r>
            <a:r>
              <a:rPr lang="hu-HU" sz="1800" dirty="0" smtClean="0"/>
              <a:t> (no </a:t>
            </a:r>
            <a:r>
              <a:rPr lang="hu-HU" sz="1800" dirty="0" err="1" smtClean="0"/>
              <a:t>exception</a:t>
            </a:r>
            <a:r>
              <a:rPr lang="hu-HU" sz="1800" dirty="0" smtClean="0"/>
              <a:t>)</a:t>
            </a:r>
          </a:p>
          <a:p>
            <a:pPr algn="just"/>
            <a:endParaRPr lang="hu-HU" sz="1800" dirty="0"/>
          </a:p>
          <a:p>
            <a:pPr marL="0" indent="0" algn="just">
              <a:buNone/>
            </a:pPr>
            <a:r>
              <a:rPr lang="en-GB" sz="1800" dirty="0"/>
              <a:t>Countries differ in the weights attached to </a:t>
            </a:r>
            <a:r>
              <a:rPr lang="hu-HU" sz="1800" dirty="0" err="1"/>
              <a:t>the</a:t>
            </a:r>
            <a:r>
              <a:rPr lang="hu-HU" sz="1800" dirty="0"/>
              <a:t> </a:t>
            </a:r>
            <a:r>
              <a:rPr lang="hu-HU" sz="1800" dirty="0" err="1" smtClean="0"/>
              <a:t>factors</a:t>
            </a:r>
            <a:endParaRPr lang="hu-HU" sz="1800" dirty="0" smtClean="0"/>
          </a:p>
          <a:p>
            <a:pPr algn="just"/>
            <a:endParaRPr lang="hu-HU" sz="1800" dirty="0"/>
          </a:p>
          <a:p>
            <a:pPr marL="0" indent="0" algn="just">
              <a:buNone/>
            </a:pPr>
            <a:r>
              <a:rPr lang="hu-HU" sz="1800" dirty="0"/>
              <a:t>T</a:t>
            </a:r>
            <a:r>
              <a:rPr lang="en-GB" sz="1800" dirty="0" smtClean="0"/>
              <a:t>he </a:t>
            </a:r>
            <a:r>
              <a:rPr lang="hu-HU" sz="1800" dirty="0" smtClean="0"/>
              <a:t>change in </a:t>
            </a:r>
            <a:r>
              <a:rPr lang="en-GB" sz="1800" dirty="0" smtClean="0"/>
              <a:t>share </a:t>
            </a:r>
            <a:r>
              <a:rPr lang="en-GB" sz="1800" dirty="0"/>
              <a:t>of people living in jobless households </a:t>
            </a:r>
            <a:r>
              <a:rPr lang="hu-HU" sz="1800" dirty="0" smtClean="0"/>
              <a:t>contributed to poverty incrase </a:t>
            </a:r>
            <a:r>
              <a:rPr lang="en-GB" sz="1800" dirty="0" smtClean="0"/>
              <a:t>in </a:t>
            </a:r>
            <a:r>
              <a:rPr lang="en-GB" sz="1800" dirty="0"/>
              <a:t>many </a:t>
            </a:r>
            <a:r>
              <a:rPr lang="hu-HU" sz="1800" dirty="0" smtClean="0"/>
              <a:t>countries (Baltics, IE, BG, Southern MSs)</a:t>
            </a:r>
            <a:endParaRPr lang="hu-HU" sz="1800" dirty="0"/>
          </a:p>
          <a:p>
            <a:pPr marL="0" indent="0">
              <a:buNone/>
            </a:pPr>
            <a:endParaRPr lang="hu-HU" dirty="0" smtClean="0"/>
          </a:p>
          <a:p>
            <a:pPr marL="0" indent="0">
              <a:buNone/>
            </a:pPr>
            <a:r>
              <a:rPr lang="hu-HU" sz="1800" dirty="0" err="1"/>
              <a:t>Poverty</a:t>
            </a:r>
            <a:r>
              <a:rPr lang="hu-HU" sz="1800" dirty="0"/>
              <a:t> of </a:t>
            </a:r>
            <a:r>
              <a:rPr lang="hu-HU" sz="1800" dirty="0" err="1"/>
              <a:t>jobless</a:t>
            </a:r>
            <a:r>
              <a:rPr lang="hu-HU" sz="1800" dirty="0"/>
              <a:t>  </a:t>
            </a:r>
            <a:r>
              <a:rPr lang="hu-HU" sz="1800" dirty="0" err="1"/>
              <a:t>also</a:t>
            </a:r>
            <a:r>
              <a:rPr lang="hu-HU" sz="1800" dirty="0"/>
              <a:t> </a:t>
            </a:r>
            <a:r>
              <a:rPr lang="hu-HU" sz="1800" dirty="0" err="1"/>
              <a:t>contributed</a:t>
            </a:r>
            <a:r>
              <a:rPr lang="hu-HU" sz="1800" dirty="0"/>
              <a:t> </a:t>
            </a:r>
            <a:r>
              <a:rPr lang="hu-HU" sz="1800" dirty="0" smtClean="0"/>
              <a:t>(GR</a:t>
            </a:r>
            <a:r>
              <a:rPr lang="hu-HU" sz="1800" dirty="0"/>
              <a:t>, SK, </a:t>
            </a:r>
            <a:r>
              <a:rPr lang="hu-HU" sz="1800" dirty="0" smtClean="0"/>
              <a:t>SE) </a:t>
            </a:r>
          </a:p>
          <a:p>
            <a:pPr marL="0" indent="0">
              <a:buNone/>
            </a:pPr>
            <a:endParaRPr lang="hu-HU" sz="1800" dirty="0"/>
          </a:p>
          <a:p>
            <a:pPr marL="0" indent="0">
              <a:buNone/>
            </a:pPr>
            <a:r>
              <a:rPr lang="hu-HU" sz="1800" dirty="0" err="1"/>
              <a:t>Poverty</a:t>
            </a:r>
            <a:r>
              <a:rPr lang="hu-HU" sz="1800" dirty="0"/>
              <a:t> of </a:t>
            </a:r>
            <a:r>
              <a:rPr lang="hu-HU" sz="1800" dirty="0" smtClean="0"/>
              <a:t>non </a:t>
            </a:r>
            <a:r>
              <a:rPr lang="hu-HU" sz="1800" dirty="0" err="1" smtClean="0"/>
              <a:t>jobless</a:t>
            </a:r>
            <a:r>
              <a:rPr lang="hu-HU" sz="1800" dirty="0" smtClean="0"/>
              <a:t> (!)  </a:t>
            </a:r>
            <a:r>
              <a:rPr lang="hu-HU" sz="1800" dirty="0" err="1"/>
              <a:t>also</a:t>
            </a:r>
            <a:r>
              <a:rPr lang="hu-HU" sz="1800" dirty="0"/>
              <a:t> </a:t>
            </a:r>
            <a:r>
              <a:rPr lang="hu-HU" sz="1800" dirty="0" err="1"/>
              <a:t>contributed</a:t>
            </a:r>
            <a:r>
              <a:rPr lang="hu-HU" sz="1800" dirty="0"/>
              <a:t> </a:t>
            </a:r>
            <a:r>
              <a:rPr lang="hu-HU" sz="1800" dirty="0" err="1"/>
              <a:t>in</a:t>
            </a:r>
            <a:r>
              <a:rPr lang="hu-HU" sz="1800" dirty="0"/>
              <a:t> </a:t>
            </a:r>
            <a:r>
              <a:rPr lang="hu-HU" sz="1800" dirty="0" smtClean="0"/>
              <a:t>a </a:t>
            </a:r>
            <a:r>
              <a:rPr lang="hu-HU" sz="1800" dirty="0" err="1" smtClean="0"/>
              <a:t>number</a:t>
            </a:r>
            <a:r>
              <a:rPr lang="hu-HU" sz="1800" dirty="0" smtClean="0"/>
              <a:t> of </a:t>
            </a:r>
            <a:r>
              <a:rPr lang="hu-HU" sz="1800" dirty="0" err="1" smtClean="0"/>
              <a:t>countries</a:t>
            </a:r>
            <a:r>
              <a:rPr lang="hu-HU" sz="1800" dirty="0" smtClean="0"/>
              <a:t> (ES, GR</a:t>
            </a:r>
            <a:r>
              <a:rPr lang="hu-HU" sz="1800" dirty="0"/>
              <a:t>, </a:t>
            </a:r>
            <a:r>
              <a:rPr lang="hu-HU" sz="1800" dirty="0" smtClean="0"/>
              <a:t>EE, IT, AT, RO, SI, FR, CY, HU, CZ, DE) </a:t>
            </a:r>
            <a:endParaRPr lang="hu-HU" sz="1800" dirty="0"/>
          </a:p>
          <a:p>
            <a:pPr marL="0" indent="0">
              <a:buNone/>
            </a:pPr>
            <a:r>
              <a:rPr lang="hu-HU" sz="1800" dirty="0" smtClean="0"/>
              <a:t> </a:t>
            </a:r>
          </a:p>
          <a:p>
            <a:pPr marL="0" indent="0">
              <a:buNone/>
            </a:pPr>
            <a:endParaRPr lang="hu-HU" sz="1800" dirty="0"/>
          </a:p>
        </p:txBody>
      </p:sp>
      <p:pic>
        <p:nvPicPr>
          <p:cNvPr id="3080"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368" y="931506"/>
            <a:ext cx="5220072" cy="5931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Oval 9"/>
          <p:cNvSpPr/>
          <p:nvPr/>
        </p:nvSpPr>
        <p:spPr>
          <a:xfrm>
            <a:off x="49007" y="1700806"/>
            <a:ext cx="404332" cy="29411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0" name="Oval 9"/>
          <p:cNvSpPr/>
          <p:nvPr/>
        </p:nvSpPr>
        <p:spPr>
          <a:xfrm>
            <a:off x="49007" y="5733256"/>
            <a:ext cx="519941"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Tree>
    <p:extLst>
      <p:ext uri="{BB962C8B-B14F-4D97-AF65-F5344CB8AC3E}">
        <p14:creationId xmlns:p14="http://schemas.microsoft.com/office/powerpoint/2010/main" val="2173250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115616" y="0"/>
            <a:ext cx="8028384" cy="980728"/>
          </a:xfrm>
          <a:solidFill>
            <a:schemeClr val="bg1"/>
          </a:solidFill>
        </p:spPr>
        <p:txBody>
          <a:bodyPr>
            <a:noAutofit/>
          </a:bodyPr>
          <a:lstStyle/>
          <a:p>
            <a:r>
              <a:rPr lang="en-GB" sz="2400" b="1" dirty="0" smtClean="0"/>
              <a:t>Poverty Reduction Index of social expenditures in the EU Member States, 2005-2012</a:t>
            </a:r>
            <a:r>
              <a:rPr lang="hu-HU" sz="2400" b="1" dirty="0" smtClean="0"/>
              <a:t>; </a:t>
            </a:r>
            <a:br>
              <a:rPr lang="hu-HU" sz="2400" b="1" dirty="0" smtClean="0"/>
            </a:br>
            <a:r>
              <a:rPr lang="en-US" sz="2400" b="1" dirty="0" smtClean="0"/>
              <a:t>PRI </a:t>
            </a:r>
            <a:r>
              <a:rPr lang="en-US" sz="2400" b="1" dirty="0"/>
              <a:t>= (</a:t>
            </a:r>
            <a:r>
              <a:rPr lang="en-US" sz="2400" b="1" dirty="0" err="1"/>
              <a:t>preAROP</a:t>
            </a:r>
            <a:r>
              <a:rPr lang="en-US" sz="2400" b="1" dirty="0"/>
              <a:t>(a)-AROP(a))/</a:t>
            </a:r>
            <a:r>
              <a:rPr lang="en-US" sz="2400" b="1" dirty="0" err="1"/>
              <a:t>preAROP</a:t>
            </a:r>
            <a:r>
              <a:rPr lang="en-US" sz="2400" b="1" dirty="0"/>
              <a:t>(a)*100 </a:t>
            </a:r>
            <a:r>
              <a:rPr lang="hu-HU" sz="2400" b="1" dirty="0" smtClean="0"/>
              <a:t> </a:t>
            </a:r>
            <a:r>
              <a:rPr lang="en-GB" sz="2400" b="1" dirty="0" smtClean="0"/>
              <a:t> </a:t>
            </a:r>
            <a:endParaRPr lang="hu-HU" sz="2400" dirty="0"/>
          </a:p>
        </p:txBody>
      </p:sp>
      <p:sp>
        <p:nvSpPr>
          <p:cNvPr id="4" name="Dia számának helye 3"/>
          <p:cNvSpPr>
            <a:spLocks noGrp="1"/>
          </p:cNvSpPr>
          <p:nvPr>
            <p:ph type="sldNum" sz="quarter" idx="12"/>
          </p:nvPr>
        </p:nvSpPr>
        <p:spPr/>
        <p:txBody>
          <a:bodyPr/>
          <a:lstStyle/>
          <a:p>
            <a:r>
              <a:rPr lang="en-GB" dirty="0" smtClean="0">
                <a:solidFill>
                  <a:prstClr val="black">
                    <a:tint val="75000"/>
                  </a:prstClr>
                </a:solidFill>
              </a:rPr>
              <a:t>Slide </a:t>
            </a:r>
            <a:fld id="{A51AB592-F11C-422A-8BFA-A5C5A3240962}" type="slidenum">
              <a:rPr lang="en-GB" smtClean="0">
                <a:solidFill>
                  <a:prstClr val="black">
                    <a:tint val="75000"/>
                  </a:prstClr>
                </a:solidFill>
              </a:rPr>
              <a:pPr/>
              <a:t>25</a:t>
            </a:fld>
            <a:endParaRPr lang="en-GB" dirty="0">
              <a:solidFill>
                <a:prstClr val="black">
                  <a:tint val="75000"/>
                </a:prstClr>
              </a:solidFill>
            </a:endParaRPr>
          </a:p>
        </p:txBody>
      </p:sp>
      <p:graphicFrame>
        <p:nvGraphicFramePr>
          <p:cNvPr id="5" name="Objektum 4"/>
          <p:cNvGraphicFramePr>
            <a:graphicFrameLocks noChangeAspect="1"/>
          </p:cNvGraphicFramePr>
          <p:nvPr>
            <p:extLst>
              <p:ext uri="{D42A27DB-BD31-4B8C-83A1-F6EECF244321}">
                <p14:modId xmlns:p14="http://schemas.microsoft.com/office/powerpoint/2010/main" val="3944554387"/>
              </p:ext>
            </p:extLst>
          </p:nvPr>
        </p:nvGraphicFramePr>
        <p:xfrm>
          <a:off x="179512" y="1052736"/>
          <a:ext cx="8832726" cy="5282580"/>
        </p:xfrm>
        <a:graphic>
          <a:graphicData uri="http://schemas.openxmlformats.org/presentationml/2006/ole">
            <mc:AlternateContent xmlns:mc="http://schemas.openxmlformats.org/markup-compatibility/2006">
              <mc:Choice xmlns:v="urn:schemas-microsoft-com:vml" Requires="v">
                <p:oleObj spid="_x0000_s4139" name="Dokumentum" r:id="rId4" imgW="8878543" imgH="5310536" progId="Word.Document.12">
                  <p:embed/>
                </p:oleObj>
              </mc:Choice>
              <mc:Fallback>
                <p:oleObj name="Dokumentum" r:id="rId4" imgW="8878543" imgH="5310536" progId="Word.Document.12">
                  <p:embed/>
                  <p:pic>
                    <p:nvPicPr>
                      <p:cNvPr id="0" name=""/>
                      <p:cNvPicPr/>
                      <p:nvPr/>
                    </p:nvPicPr>
                    <p:blipFill>
                      <a:blip r:embed="rId5"/>
                      <a:stretch>
                        <a:fillRect/>
                      </a:stretch>
                    </p:blipFill>
                    <p:spPr>
                      <a:xfrm>
                        <a:off x="179512" y="1052736"/>
                        <a:ext cx="8832726" cy="5282580"/>
                      </a:xfrm>
                      <a:prstGeom prst="rect">
                        <a:avLst/>
                      </a:prstGeom>
                    </p:spPr>
                  </p:pic>
                </p:oleObj>
              </mc:Fallback>
            </mc:AlternateContent>
          </a:graphicData>
        </a:graphic>
      </p:graphicFrame>
      <p:pic>
        <p:nvPicPr>
          <p:cNvPr id="6" name="Obrázok 3" descr="ssh2016_podpis02"/>
          <p:cNvPicPr/>
          <p:nvPr/>
        </p:nvPicPr>
        <p:blipFill>
          <a:blip r:embed="rId6" cstate="print"/>
          <a:srcRect/>
          <a:stretch>
            <a:fillRect/>
          </a:stretch>
        </p:blipFill>
        <p:spPr bwMode="auto">
          <a:xfrm>
            <a:off x="3059832" y="6309320"/>
            <a:ext cx="2160240" cy="528735"/>
          </a:xfrm>
          <a:prstGeom prst="rect">
            <a:avLst/>
          </a:prstGeom>
          <a:noFill/>
          <a:ln w="9525">
            <a:noFill/>
            <a:miter lim="800000"/>
            <a:headEnd/>
            <a:tailEnd/>
          </a:ln>
        </p:spPr>
      </p:pic>
    </p:spTree>
    <p:extLst>
      <p:ext uri="{BB962C8B-B14F-4D97-AF65-F5344CB8AC3E}">
        <p14:creationId xmlns:p14="http://schemas.microsoft.com/office/powerpoint/2010/main" val="308064508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101102" y="260648"/>
            <a:ext cx="8098003" cy="980728"/>
          </a:xfrm>
          <a:solidFill>
            <a:schemeClr val="bg1"/>
          </a:solidFill>
        </p:spPr>
        <p:txBody>
          <a:bodyPr>
            <a:noAutofit/>
          </a:bodyPr>
          <a:lstStyle/>
          <a:p>
            <a:r>
              <a:rPr lang="en-GB" sz="2800" b="1" dirty="0" smtClean="0"/>
              <a:t>Country </a:t>
            </a:r>
            <a:r>
              <a:rPr lang="en-GB" sz="2800" b="1" dirty="0"/>
              <a:t>classification according to </a:t>
            </a:r>
            <a:r>
              <a:rPr lang="en-GB" sz="2800" b="1" dirty="0" smtClean="0"/>
              <a:t>the </a:t>
            </a:r>
            <a:r>
              <a:rPr lang="en-GB" sz="2800" b="1" dirty="0"/>
              <a:t>poverty reduction </a:t>
            </a:r>
            <a:r>
              <a:rPr lang="en-GB" sz="2800" b="1" dirty="0" smtClean="0"/>
              <a:t>effects</a:t>
            </a:r>
            <a:r>
              <a:rPr lang="hu-HU" sz="2800" b="1" dirty="0" smtClean="0"/>
              <a:t> </a:t>
            </a:r>
            <a:r>
              <a:rPr lang="en-GB" sz="2800" b="1" dirty="0" smtClean="0"/>
              <a:t>of </a:t>
            </a:r>
            <a:r>
              <a:rPr lang="en-GB" sz="2800" b="1" dirty="0"/>
              <a:t>social </a:t>
            </a:r>
            <a:r>
              <a:rPr lang="en-GB" sz="2800" b="1" dirty="0" smtClean="0"/>
              <a:t>transfers</a:t>
            </a:r>
            <a:r>
              <a:rPr lang="hu-HU" sz="2800" b="1" dirty="0" smtClean="0"/>
              <a:t> </a:t>
            </a:r>
            <a:r>
              <a:rPr lang="hu-HU" sz="2800" b="1" dirty="0" err="1" smtClean="0"/>
              <a:t>between</a:t>
            </a:r>
            <a:r>
              <a:rPr lang="hu-HU" sz="2800" b="1" dirty="0" smtClean="0"/>
              <a:t> </a:t>
            </a:r>
            <a:br>
              <a:rPr lang="hu-HU" sz="2800" b="1" dirty="0" smtClean="0"/>
            </a:br>
            <a:r>
              <a:rPr lang="hu-HU" sz="2800" b="1" dirty="0" smtClean="0"/>
              <a:t>2008-2012</a:t>
            </a:r>
            <a:endParaRPr lang="hu-HU" sz="2800" dirty="0"/>
          </a:p>
        </p:txBody>
      </p:sp>
      <p:sp>
        <p:nvSpPr>
          <p:cNvPr id="4" name="Dia számának helye 3"/>
          <p:cNvSpPr>
            <a:spLocks noGrp="1"/>
          </p:cNvSpPr>
          <p:nvPr>
            <p:ph type="sldNum" sz="quarter" idx="12"/>
          </p:nvPr>
        </p:nvSpPr>
        <p:spPr/>
        <p:txBody>
          <a:bodyPr/>
          <a:lstStyle/>
          <a:p>
            <a:r>
              <a:rPr lang="en-GB" smtClean="0">
                <a:solidFill>
                  <a:prstClr val="black">
                    <a:tint val="75000"/>
                  </a:prstClr>
                </a:solidFill>
              </a:rPr>
              <a:t>Slide </a:t>
            </a:r>
            <a:fld id="{A51AB592-F11C-422A-8BFA-A5C5A3240962}" type="slidenum">
              <a:rPr lang="en-GB" smtClean="0">
                <a:solidFill>
                  <a:prstClr val="black">
                    <a:tint val="75000"/>
                  </a:prstClr>
                </a:solidFill>
              </a:rPr>
              <a:pPr/>
              <a:t>26</a:t>
            </a:fld>
            <a:endParaRPr lang="en-GB" dirty="0">
              <a:solidFill>
                <a:prstClr val="black">
                  <a:tint val="75000"/>
                </a:prstClr>
              </a:solidFill>
            </a:endParaRPr>
          </a:p>
        </p:txBody>
      </p:sp>
      <p:pic>
        <p:nvPicPr>
          <p:cNvPr id="5129"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03" y="1681361"/>
            <a:ext cx="9184615" cy="3691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Obrázok 3" descr="ssh2016_podpis02"/>
          <p:cNvPicPr/>
          <p:nvPr/>
        </p:nvPicPr>
        <p:blipFill>
          <a:blip r:embed="rId3" cstate="print"/>
          <a:srcRect/>
          <a:stretch>
            <a:fillRect/>
          </a:stretch>
        </p:blipFill>
        <p:spPr bwMode="auto">
          <a:xfrm>
            <a:off x="3059832" y="6309320"/>
            <a:ext cx="2160240" cy="528735"/>
          </a:xfrm>
          <a:prstGeom prst="rect">
            <a:avLst/>
          </a:prstGeom>
          <a:noFill/>
          <a:ln w="9525">
            <a:noFill/>
            <a:miter lim="800000"/>
            <a:headEnd/>
            <a:tailEnd/>
          </a:ln>
        </p:spPr>
      </p:pic>
    </p:spTree>
    <p:extLst>
      <p:ext uri="{BB962C8B-B14F-4D97-AF65-F5344CB8AC3E}">
        <p14:creationId xmlns:p14="http://schemas.microsoft.com/office/powerpoint/2010/main" val="129914171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691680" y="0"/>
            <a:ext cx="7452320" cy="980728"/>
          </a:xfrm>
        </p:spPr>
        <p:txBody>
          <a:bodyPr>
            <a:normAutofit/>
          </a:bodyPr>
          <a:lstStyle/>
          <a:p>
            <a:r>
              <a:rPr lang="en-GB" sz="2800" b="1" dirty="0" smtClean="0"/>
              <a:t>Summary and conclusions</a:t>
            </a:r>
            <a:endParaRPr lang="hu-HU" sz="2800" dirty="0"/>
          </a:p>
        </p:txBody>
      </p:sp>
      <p:sp>
        <p:nvSpPr>
          <p:cNvPr id="3" name="Tartalom helye 2"/>
          <p:cNvSpPr>
            <a:spLocks noGrp="1"/>
          </p:cNvSpPr>
          <p:nvPr>
            <p:ph idx="1"/>
          </p:nvPr>
        </p:nvSpPr>
        <p:spPr>
          <a:xfrm>
            <a:off x="1043608" y="1196752"/>
            <a:ext cx="8352928" cy="5112568"/>
          </a:xfrm>
        </p:spPr>
        <p:txBody>
          <a:bodyPr>
            <a:noAutofit/>
          </a:bodyPr>
          <a:lstStyle/>
          <a:p>
            <a:pPr lvl="0">
              <a:spcBef>
                <a:spcPct val="50000"/>
              </a:spcBef>
            </a:pPr>
            <a:r>
              <a:rPr lang="en-GB" sz="2000" dirty="0" smtClean="0"/>
              <a:t>Employment is important</a:t>
            </a:r>
            <a:r>
              <a:rPr lang="hu-HU" sz="2000" dirty="0" smtClean="0"/>
              <a:t> </a:t>
            </a:r>
            <a:r>
              <a:rPr lang="hu-HU" sz="2000" dirty="0" err="1" smtClean="0"/>
              <a:t>but</a:t>
            </a:r>
            <a:r>
              <a:rPr lang="en-GB" sz="2000" dirty="0" smtClean="0"/>
              <a:t> not the only determinant of poverty</a:t>
            </a:r>
          </a:p>
          <a:p>
            <a:pPr>
              <a:spcBef>
                <a:spcPct val="50000"/>
              </a:spcBef>
            </a:pPr>
            <a:r>
              <a:rPr lang="en-US" sz="2000" dirty="0" smtClean="0"/>
              <a:t>Different employment trajectories across EU countries</a:t>
            </a:r>
            <a:r>
              <a:rPr lang="hu-HU" sz="2000" dirty="0" smtClean="0"/>
              <a:t> and </a:t>
            </a:r>
            <a:r>
              <a:rPr lang="en-US" sz="2000" dirty="0" smtClean="0"/>
              <a:t>heterogeneous trends of poverty under no change in employment regimes</a:t>
            </a:r>
            <a:endParaRPr lang="hu-HU" sz="2000" dirty="0" smtClean="0"/>
          </a:p>
          <a:p>
            <a:pPr marL="285750" lvl="2" indent="-285750">
              <a:spcBef>
                <a:spcPct val="50000"/>
              </a:spcBef>
            </a:pPr>
            <a:r>
              <a:rPr lang="en-US" dirty="0" smtClean="0"/>
              <a:t>Negative correlation between individual employment and post-transfer poverty (elasticity around </a:t>
            </a:r>
            <a:r>
              <a:rPr lang="hu-HU" dirty="0" smtClean="0"/>
              <a:t>25</a:t>
            </a:r>
            <a:r>
              <a:rPr lang="en-US" dirty="0" smtClean="0"/>
              <a:t>%, variations across the sample) </a:t>
            </a:r>
            <a:endParaRPr lang="hu-HU" dirty="0" smtClean="0"/>
          </a:p>
          <a:p>
            <a:pPr lvl="0">
              <a:spcBef>
                <a:spcPct val="50000"/>
              </a:spcBef>
            </a:pPr>
            <a:r>
              <a:rPr lang="en-GB" sz="2000" dirty="0" smtClean="0"/>
              <a:t>The employment/poverty relationship depends on</a:t>
            </a:r>
          </a:p>
          <a:p>
            <a:pPr marL="742950" lvl="2" indent="-285750">
              <a:spcBef>
                <a:spcPct val="50000"/>
              </a:spcBef>
            </a:pPr>
            <a:r>
              <a:rPr lang="en-GB" dirty="0" smtClean="0"/>
              <a:t>Polarization in the labour</a:t>
            </a:r>
            <a:r>
              <a:rPr lang="hu-HU" dirty="0" smtClean="0"/>
              <a:t> </a:t>
            </a:r>
            <a:r>
              <a:rPr lang="en-GB" dirty="0" smtClean="0"/>
              <a:t>markets (which </a:t>
            </a:r>
            <a:r>
              <a:rPr lang="hu-HU" dirty="0" smtClean="0"/>
              <a:t>HH WI </a:t>
            </a:r>
            <a:r>
              <a:rPr lang="en-GB" dirty="0" smtClean="0"/>
              <a:t>categories benefit from job growth</a:t>
            </a:r>
            <a:r>
              <a:rPr lang="hu-HU" dirty="0" smtClean="0"/>
              <a:t>))</a:t>
            </a:r>
          </a:p>
          <a:p>
            <a:pPr marL="742950" lvl="2" indent="-285750">
              <a:spcBef>
                <a:spcPct val="50000"/>
              </a:spcBef>
            </a:pPr>
            <a:r>
              <a:rPr lang="hu-HU" dirty="0" smtClean="0"/>
              <a:t>The </a:t>
            </a:r>
            <a:r>
              <a:rPr lang="en-GB" dirty="0" smtClean="0"/>
              <a:t>level of incomes generated by new jobs</a:t>
            </a:r>
          </a:p>
          <a:p>
            <a:pPr marL="742950" lvl="2" indent="-285750">
              <a:spcBef>
                <a:spcPct val="50000"/>
              </a:spcBef>
            </a:pPr>
            <a:r>
              <a:rPr lang="en-GB" dirty="0" smtClean="0"/>
              <a:t>The poverty reducing effects of active age </a:t>
            </a:r>
            <a:r>
              <a:rPr lang="hu-HU" dirty="0" smtClean="0"/>
              <a:t>cash </a:t>
            </a:r>
            <a:r>
              <a:rPr lang="en-GB" dirty="0" smtClean="0"/>
              <a:t>benefits</a:t>
            </a:r>
            <a:endParaRPr lang="hu-HU" dirty="0" smtClean="0"/>
          </a:p>
          <a:p>
            <a:pPr algn="just"/>
            <a:endParaRPr lang="hu-HU" sz="2000" dirty="0"/>
          </a:p>
        </p:txBody>
      </p:sp>
      <p:sp>
        <p:nvSpPr>
          <p:cNvPr id="4" name="Dia számának helye 3"/>
          <p:cNvSpPr>
            <a:spLocks noGrp="1"/>
          </p:cNvSpPr>
          <p:nvPr>
            <p:ph type="sldNum" sz="quarter" idx="12"/>
          </p:nvPr>
        </p:nvSpPr>
        <p:spPr/>
        <p:txBody>
          <a:bodyPr/>
          <a:lstStyle/>
          <a:p>
            <a:r>
              <a:rPr lang="en-GB" dirty="0" smtClean="0">
                <a:solidFill>
                  <a:prstClr val="black">
                    <a:tint val="75000"/>
                  </a:prstClr>
                </a:solidFill>
              </a:rPr>
              <a:t>Slide </a:t>
            </a:r>
            <a:fld id="{A51AB592-F11C-422A-8BFA-A5C5A3240962}" type="slidenum">
              <a:rPr lang="en-GB" smtClean="0">
                <a:solidFill>
                  <a:prstClr val="black">
                    <a:tint val="75000"/>
                  </a:prstClr>
                </a:solidFill>
              </a:rPr>
              <a:pPr/>
              <a:t>27</a:t>
            </a:fld>
            <a:endParaRPr lang="en-GB" dirty="0">
              <a:solidFill>
                <a:prstClr val="black">
                  <a:tint val="75000"/>
                </a:prstClr>
              </a:solidFill>
            </a:endParaRPr>
          </a:p>
        </p:txBody>
      </p:sp>
      <p:pic>
        <p:nvPicPr>
          <p:cNvPr id="5" name="Obrázok 3" descr="ssh2016_podpis02"/>
          <p:cNvPicPr/>
          <p:nvPr/>
        </p:nvPicPr>
        <p:blipFill>
          <a:blip r:embed="rId2" cstate="print"/>
          <a:srcRect/>
          <a:stretch>
            <a:fillRect/>
          </a:stretch>
        </p:blipFill>
        <p:spPr bwMode="auto">
          <a:xfrm>
            <a:off x="3059832" y="6309320"/>
            <a:ext cx="2160240" cy="528735"/>
          </a:xfrm>
          <a:prstGeom prst="rect">
            <a:avLst/>
          </a:prstGeom>
          <a:noFill/>
          <a:ln w="9525">
            <a:noFill/>
            <a:miter lim="800000"/>
            <a:headEnd/>
            <a:tailEnd/>
          </a:ln>
        </p:spPr>
      </p:pic>
    </p:spTree>
    <p:extLst>
      <p:ext uri="{BB962C8B-B14F-4D97-AF65-F5344CB8AC3E}">
        <p14:creationId xmlns:p14="http://schemas.microsoft.com/office/powerpoint/2010/main" val="135131662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a számának helye 3"/>
          <p:cNvSpPr>
            <a:spLocks noGrp="1"/>
          </p:cNvSpPr>
          <p:nvPr>
            <p:ph type="sldNum" sz="quarter" idx="12"/>
          </p:nvPr>
        </p:nvSpPr>
        <p:spPr/>
        <p:txBody>
          <a:bodyPr/>
          <a:lstStyle/>
          <a:p>
            <a:r>
              <a:rPr lang="en-GB" smtClean="0">
                <a:solidFill>
                  <a:prstClr val="black">
                    <a:tint val="75000"/>
                  </a:prstClr>
                </a:solidFill>
              </a:rPr>
              <a:t>Slide </a:t>
            </a:r>
            <a:fld id="{A51AB592-F11C-422A-8BFA-A5C5A3240962}" type="slidenum">
              <a:rPr lang="en-GB" smtClean="0">
                <a:solidFill>
                  <a:prstClr val="black">
                    <a:tint val="75000"/>
                  </a:prstClr>
                </a:solidFill>
              </a:rPr>
              <a:pPr/>
              <a:t>28</a:t>
            </a:fld>
            <a:endParaRPr lang="en-GB" dirty="0">
              <a:solidFill>
                <a:prstClr val="black">
                  <a:tint val="75000"/>
                </a:prstClr>
              </a:solidFill>
            </a:endParaRPr>
          </a:p>
        </p:txBody>
      </p:sp>
      <p:sp>
        <p:nvSpPr>
          <p:cNvPr id="5" name="Cím 1"/>
          <p:cNvSpPr>
            <a:spLocks noGrp="1"/>
          </p:cNvSpPr>
          <p:nvPr>
            <p:ph type="title"/>
          </p:nvPr>
        </p:nvSpPr>
        <p:spPr>
          <a:xfrm>
            <a:off x="1691680" y="0"/>
            <a:ext cx="7452320" cy="980728"/>
          </a:xfrm>
        </p:spPr>
        <p:txBody>
          <a:bodyPr>
            <a:normAutofit/>
          </a:bodyPr>
          <a:lstStyle/>
          <a:p>
            <a:r>
              <a:rPr lang="en-GB" sz="2800" b="1" dirty="0" smtClean="0"/>
              <a:t>Summary and conclusions</a:t>
            </a:r>
            <a:endParaRPr lang="hu-HU" sz="2800" dirty="0"/>
          </a:p>
        </p:txBody>
      </p:sp>
      <p:sp>
        <p:nvSpPr>
          <p:cNvPr id="6" name="Téglalap 5"/>
          <p:cNvSpPr/>
          <p:nvPr/>
        </p:nvSpPr>
        <p:spPr>
          <a:xfrm>
            <a:off x="1187624" y="1651591"/>
            <a:ext cx="7200800" cy="3970318"/>
          </a:xfrm>
          <a:prstGeom prst="rect">
            <a:avLst/>
          </a:prstGeom>
        </p:spPr>
        <p:txBody>
          <a:bodyPr wrap="square">
            <a:spAutoFit/>
          </a:bodyPr>
          <a:lstStyle/>
          <a:p>
            <a:pPr marL="342900" lvl="2" indent="-342900">
              <a:spcBef>
                <a:spcPct val="50000"/>
              </a:spcBef>
              <a:buFont typeface="Arial" panose="020B0604020202020204" pitchFamily="34" charset="0"/>
              <a:buChar char="•"/>
            </a:pPr>
            <a:r>
              <a:rPr lang="en-US" sz="2400" dirty="0"/>
              <a:t>Structural effects: declining share of persons in jobless households between 2005 and 2008</a:t>
            </a:r>
            <a:r>
              <a:rPr lang="hu-HU" sz="2400" dirty="0"/>
              <a:t>,</a:t>
            </a:r>
            <a:r>
              <a:rPr lang="en-US" sz="2400" dirty="0"/>
              <a:t> contrary to the period 2008-2012</a:t>
            </a:r>
            <a:r>
              <a:rPr lang="hu-HU" sz="2400" dirty="0"/>
              <a:t>; t</a:t>
            </a:r>
            <a:r>
              <a:rPr lang="en-US" sz="2400" dirty="0"/>
              <a:t>he contributions to the change of poverty rate by the jobless and by the non-jobless households differ across countries</a:t>
            </a:r>
            <a:endParaRPr lang="hu-HU" sz="2400" dirty="0"/>
          </a:p>
          <a:p>
            <a:pPr marL="342900" lvl="2" indent="-342900">
              <a:spcBef>
                <a:spcPct val="50000"/>
              </a:spcBef>
              <a:buFont typeface="Arial" panose="020B0604020202020204" pitchFamily="34" charset="0"/>
              <a:buChar char="•"/>
            </a:pPr>
            <a:r>
              <a:rPr lang="en-GB" sz="2400" dirty="0"/>
              <a:t>Social expenditures remain an important tool to fight against poverty, however the</a:t>
            </a:r>
            <a:r>
              <a:rPr lang="hu-HU" sz="2400" dirty="0" err="1"/>
              <a:t>ir</a:t>
            </a:r>
            <a:r>
              <a:rPr lang="hu-HU" sz="2400" dirty="0"/>
              <a:t> </a:t>
            </a:r>
            <a:r>
              <a:rPr lang="en-GB" sz="2400" dirty="0"/>
              <a:t>effectiveness declined in many of the countries</a:t>
            </a:r>
            <a:r>
              <a:rPr lang="hu-HU" sz="2400" dirty="0"/>
              <a:t> </a:t>
            </a:r>
            <a:r>
              <a:rPr lang="hu-HU" sz="2400" dirty="0" err="1"/>
              <a:t>during</a:t>
            </a:r>
            <a:r>
              <a:rPr lang="hu-HU" sz="2400" dirty="0"/>
              <a:t> </a:t>
            </a:r>
            <a:r>
              <a:rPr lang="hu-HU" sz="2400" dirty="0" err="1"/>
              <a:t>the</a:t>
            </a:r>
            <a:r>
              <a:rPr lang="hu-HU" sz="2400" dirty="0"/>
              <a:t> </a:t>
            </a:r>
            <a:r>
              <a:rPr lang="hu-HU" sz="2400" dirty="0" err="1"/>
              <a:t>crisis</a:t>
            </a:r>
            <a:r>
              <a:rPr lang="hu-HU" sz="2400" dirty="0"/>
              <a:t>:</a:t>
            </a:r>
            <a:r>
              <a:rPr lang="en-GB" sz="2400" dirty="0"/>
              <a:t> the PRI did not change or decreased in the majority of the countries</a:t>
            </a:r>
          </a:p>
        </p:txBody>
      </p:sp>
      <p:pic>
        <p:nvPicPr>
          <p:cNvPr id="7" name="Obrázok 3" descr="ssh2016_podpis02"/>
          <p:cNvPicPr/>
          <p:nvPr/>
        </p:nvPicPr>
        <p:blipFill>
          <a:blip r:embed="rId2" cstate="print"/>
          <a:srcRect/>
          <a:stretch>
            <a:fillRect/>
          </a:stretch>
        </p:blipFill>
        <p:spPr bwMode="auto">
          <a:xfrm>
            <a:off x="3059832" y="6309320"/>
            <a:ext cx="2160240" cy="528735"/>
          </a:xfrm>
          <a:prstGeom prst="rect">
            <a:avLst/>
          </a:prstGeom>
          <a:noFill/>
          <a:ln w="9525">
            <a:noFill/>
            <a:miter lim="800000"/>
            <a:headEnd/>
            <a:tailEnd/>
          </a:ln>
        </p:spPr>
      </p:pic>
    </p:spTree>
    <p:extLst>
      <p:ext uri="{BB962C8B-B14F-4D97-AF65-F5344CB8AC3E}">
        <p14:creationId xmlns:p14="http://schemas.microsoft.com/office/powerpoint/2010/main" val="338766583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899592" y="1124744"/>
            <a:ext cx="8352929" cy="3096344"/>
          </a:xfrm>
        </p:spPr>
        <p:txBody>
          <a:bodyPr>
            <a:noAutofit/>
          </a:bodyPr>
          <a:lstStyle/>
          <a:p>
            <a:pPr marL="0" lvl="0" indent="0">
              <a:spcBef>
                <a:spcPct val="50000"/>
              </a:spcBef>
              <a:buNone/>
            </a:pPr>
            <a:r>
              <a:rPr lang="hu-HU" sz="2400" b="1" dirty="0" smtClean="0"/>
              <a:t>T</a:t>
            </a:r>
            <a:r>
              <a:rPr lang="en-GB" sz="2400" b="1" dirty="0" smtClean="0"/>
              <a:t>he </a:t>
            </a:r>
            <a:r>
              <a:rPr lang="en-GB" sz="2400" b="1" dirty="0"/>
              <a:t>success of poverty reduction depends to a large extent on </a:t>
            </a:r>
            <a:r>
              <a:rPr lang="hu-HU" sz="2400" b="1" dirty="0"/>
              <a:t> </a:t>
            </a:r>
            <a:r>
              <a:rPr lang="hu-HU" sz="2400" b="1" dirty="0" smtClean="0"/>
              <a:t>  </a:t>
            </a:r>
            <a:r>
              <a:rPr lang="en-GB" sz="2400" b="1" dirty="0" smtClean="0"/>
              <a:t>three </a:t>
            </a:r>
            <a:r>
              <a:rPr lang="en-GB" sz="2400" b="1" dirty="0"/>
              <a:t>factors</a:t>
            </a:r>
            <a:r>
              <a:rPr lang="en-GB" sz="2400" dirty="0" smtClean="0"/>
              <a:t>:</a:t>
            </a:r>
            <a:endParaRPr lang="hu-HU" sz="2400" dirty="0" smtClean="0"/>
          </a:p>
          <a:p>
            <a:pPr lvl="0">
              <a:spcBef>
                <a:spcPct val="50000"/>
              </a:spcBef>
            </a:pPr>
            <a:endParaRPr lang="hu-HU" sz="2400" dirty="0" smtClean="0"/>
          </a:p>
          <a:p>
            <a:pPr marL="685800" lvl="1">
              <a:spcBef>
                <a:spcPct val="50000"/>
              </a:spcBef>
              <a:buFont typeface="Arial" pitchFamily="34" charset="0"/>
              <a:buChar char="•"/>
            </a:pPr>
            <a:r>
              <a:rPr lang="en-GB" dirty="0"/>
              <a:t>the dynamics of overall employment </a:t>
            </a:r>
            <a:r>
              <a:rPr lang="en-GB" dirty="0" smtClean="0"/>
              <a:t>growth</a:t>
            </a:r>
            <a:endParaRPr lang="hu-HU" dirty="0" smtClean="0"/>
          </a:p>
          <a:p>
            <a:pPr marL="685800" lvl="1">
              <a:spcBef>
                <a:spcPct val="50000"/>
              </a:spcBef>
              <a:buFont typeface="Arial" pitchFamily="34" charset="0"/>
              <a:buChar char="•"/>
            </a:pPr>
            <a:r>
              <a:rPr lang="en-GB" dirty="0"/>
              <a:t>the fair distribution of employment growth across households with different work </a:t>
            </a:r>
            <a:r>
              <a:rPr lang="en-GB" dirty="0" smtClean="0"/>
              <a:t>intensity</a:t>
            </a:r>
            <a:endParaRPr lang="hu-HU" dirty="0" smtClean="0"/>
          </a:p>
          <a:p>
            <a:pPr marL="685800" lvl="1">
              <a:spcBef>
                <a:spcPct val="50000"/>
              </a:spcBef>
              <a:buFont typeface="Arial" pitchFamily="34" charset="0"/>
              <a:buChar char="•"/>
            </a:pPr>
            <a:r>
              <a:rPr lang="en-GB" dirty="0"/>
              <a:t>and properly designed social welfare systems to smooth out the income losses of those families who are, for some reasons, unable to generate sufficient income for themselves from the labour market</a:t>
            </a:r>
            <a:endParaRPr lang="en-US" dirty="0" smtClean="0"/>
          </a:p>
          <a:p>
            <a:pPr algn="just"/>
            <a:endParaRPr lang="hu-HU" sz="1800" dirty="0"/>
          </a:p>
        </p:txBody>
      </p:sp>
      <p:sp>
        <p:nvSpPr>
          <p:cNvPr id="4" name="Dia számának helye 3"/>
          <p:cNvSpPr>
            <a:spLocks noGrp="1"/>
          </p:cNvSpPr>
          <p:nvPr>
            <p:ph type="sldNum" sz="quarter" idx="12"/>
          </p:nvPr>
        </p:nvSpPr>
        <p:spPr/>
        <p:txBody>
          <a:bodyPr/>
          <a:lstStyle/>
          <a:p>
            <a:r>
              <a:rPr lang="en-GB" dirty="0" smtClean="0">
                <a:solidFill>
                  <a:prstClr val="black">
                    <a:tint val="75000"/>
                  </a:prstClr>
                </a:solidFill>
              </a:rPr>
              <a:t>Slide </a:t>
            </a:r>
            <a:fld id="{A51AB592-F11C-422A-8BFA-A5C5A3240962}" type="slidenum">
              <a:rPr lang="en-GB" smtClean="0">
                <a:solidFill>
                  <a:prstClr val="black">
                    <a:tint val="75000"/>
                  </a:prstClr>
                </a:solidFill>
              </a:rPr>
              <a:pPr/>
              <a:t>29</a:t>
            </a:fld>
            <a:endParaRPr lang="en-GB" dirty="0">
              <a:solidFill>
                <a:prstClr val="black">
                  <a:tint val="75000"/>
                </a:prstClr>
              </a:solidFill>
            </a:endParaRPr>
          </a:p>
        </p:txBody>
      </p:sp>
      <p:sp>
        <p:nvSpPr>
          <p:cNvPr id="6" name="Cím 1"/>
          <p:cNvSpPr>
            <a:spLocks noGrp="1"/>
          </p:cNvSpPr>
          <p:nvPr>
            <p:ph type="title"/>
          </p:nvPr>
        </p:nvSpPr>
        <p:spPr>
          <a:xfrm>
            <a:off x="1691680" y="0"/>
            <a:ext cx="7452320" cy="980728"/>
          </a:xfrm>
        </p:spPr>
        <p:txBody>
          <a:bodyPr>
            <a:normAutofit/>
          </a:bodyPr>
          <a:lstStyle/>
          <a:p>
            <a:r>
              <a:rPr lang="en-GB" sz="2800" b="1" dirty="0" smtClean="0"/>
              <a:t>Summary and conclusions</a:t>
            </a:r>
            <a:endParaRPr lang="hu-HU" sz="2800" dirty="0"/>
          </a:p>
        </p:txBody>
      </p:sp>
    </p:spTree>
    <p:extLst>
      <p:ext uri="{BB962C8B-B14F-4D97-AF65-F5344CB8AC3E}">
        <p14:creationId xmlns:p14="http://schemas.microsoft.com/office/powerpoint/2010/main" val="5772261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1680" y="0"/>
            <a:ext cx="7452320" cy="980728"/>
          </a:xfrm>
        </p:spPr>
        <p:txBody>
          <a:bodyPr>
            <a:normAutofit/>
          </a:bodyPr>
          <a:lstStyle/>
          <a:p>
            <a:r>
              <a:rPr lang="en-GB" sz="3200" b="1" dirty="0" smtClean="0"/>
              <a:t>Outline</a:t>
            </a:r>
            <a:endParaRPr lang="hu-HU" sz="3200" dirty="0"/>
          </a:p>
        </p:txBody>
      </p:sp>
      <p:sp>
        <p:nvSpPr>
          <p:cNvPr id="3" name="Content Placeholder 2"/>
          <p:cNvSpPr>
            <a:spLocks noGrp="1"/>
          </p:cNvSpPr>
          <p:nvPr>
            <p:ph idx="1"/>
          </p:nvPr>
        </p:nvSpPr>
        <p:spPr>
          <a:xfrm>
            <a:off x="827584" y="1052736"/>
            <a:ext cx="7998560" cy="4752528"/>
          </a:xfrm>
        </p:spPr>
        <p:txBody>
          <a:bodyPr>
            <a:normAutofit lnSpcReduction="10000"/>
          </a:bodyPr>
          <a:lstStyle/>
          <a:p>
            <a:pPr marL="0" indent="0">
              <a:buNone/>
            </a:pPr>
            <a:endParaRPr lang="en-GB" sz="2400" dirty="0" smtClean="0"/>
          </a:p>
          <a:p>
            <a:pPr marL="745200" indent="-457200">
              <a:spcAft>
                <a:spcPts val="1200"/>
              </a:spcAft>
              <a:buFont typeface="+mj-lt"/>
              <a:buAutoNum type="arabicPeriod"/>
            </a:pPr>
            <a:r>
              <a:rPr lang="en-GB" sz="2400" dirty="0" smtClean="0"/>
              <a:t>Motivation and research questions</a:t>
            </a:r>
          </a:p>
          <a:p>
            <a:pPr marL="745200" indent="-457200">
              <a:spcAft>
                <a:spcPts val="1200"/>
              </a:spcAft>
              <a:buFont typeface="+mj-lt"/>
              <a:buAutoNum type="arabicPeriod"/>
            </a:pPr>
            <a:r>
              <a:rPr lang="en-GB" sz="2400" dirty="0" smtClean="0">
                <a:solidFill>
                  <a:schemeClr val="accent6">
                    <a:lumMod val="60000"/>
                    <a:lumOff val="40000"/>
                  </a:schemeClr>
                </a:solidFill>
              </a:rPr>
              <a:t>Data, methods</a:t>
            </a:r>
          </a:p>
          <a:p>
            <a:pPr marL="745200" indent="-457200">
              <a:spcAft>
                <a:spcPts val="1200"/>
              </a:spcAft>
              <a:buFont typeface="+mj-lt"/>
              <a:buAutoNum type="arabicPeriod"/>
            </a:pPr>
            <a:r>
              <a:rPr lang="en-GB" sz="2400" dirty="0" smtClean="0"/>
              <a:t>Trends in employment and poverty, 2005-2012/13</a:t>
            </a:r>
          </a:p>
          <a:p>
            <a:pPr marL="745200" indent="-457200">
              <a:spcAft>
                <a:spcPts val="1200"/>
              </a:spcAft>
              <a:buFont typeface="+mj-lt"/>
              <a:buAutoNum type="arabicPeriod"/>
            </a:pPr>
            <a:r>
              <a:rPr lang="en-GB" sz="2400" dirty="0" smtClean="0"/>
              <a:t>Relationship between changes in employment and poverty</a:t>
            </a:r>
          </a:p>
          <a:p>
            <a:pPr marL="745200" indent="-457200">
              <a:spcAft>
                <a:spcPts val="1200"/>
              </a:spcAft>
              <a:buFont typeface="+mj-lt"/>
              <a:buAutoNum type="arabicPeriod"/>
            </a:pPr>
            <a:r>
              <a:rPr lang="en-GB" sz="2400" dirty="0" smtClean="0"/>
              <a:t>Decomposition  of  poverty changes</a:t>
            </a:r>
          </a:p>
          <a:p>
            <a:pPr marL="745200" indent="-457200">
              <a:spcAft>
                <a:spcPts val="1200"/>
              </a:spcAft>
              <a:buFont typeface="+mj-lt"/>
              <a:buAutoNum type="arabicPeriod"/>
            </a:pPr>
            <a:r>
              <a:rPr lang="en-GB" sz="2400" dirty="0" smtClean="0"/>
              <a:t>The role of social expenditures</a:t>
            </a:r>
          </a:p>
          <a:p>
            <a:pPr marL="745200" indent="-457200">
              <a:spcAft>
                <a:spcPts val="1200"/>
              </a:spcAft>
              <a:buFont typeface="+mj-lt"/>
              <a:buAutoNum type="arabicPeriod"/>
            </a:pPr>
            <a:r>
              <a:rPr lang="en-GB" sz="2400" dirty="0" smtClean="0"/>
              <a:t>Summary and conclusions</a:t>
            </a:r>
          </a:p>
        </p:txBody>
      </p:sp>
      <p:sp>
        <p:nvSpPr>
          <p:cNvPr id="4" name="Slide Number Placeholder 3"/>
          <p:cNvSpPr>
            <a:spLocks noGrp="1"/>
          </p:cNvSpPr>
          <p:nvPr>
            <p:ph type="sldNum" sz="quarter" idx="12"/>
          </p:nvPr>
        </p:nvSpPr>
        <p:spPr/>
        <p:txBody>
          <a:bodyPr/>
          <a:lstStyle/>
          <a:p>
            <a:r>
              <a:rPr lang="en-GB" dirty="0" smtClean="0">
                <a:solidFill>
                  <a:prstClr val="black">
                    <a:tint val="75000"/>
                  </a:prstClr>
                </a:solidFill>
              </a:rPr>
              <a:t>Slide </a:t>
            </a:r>
            <a:fld id="{A51AB592-F11C-422A-8BFA-A5C5A3240962}" type="slidenum">
              <a:rPr lang="en-GB" smtClean="0">
                <a:solidFill>
                  <a:prstClr val="black">
                    <a:tint val="75000"/>
                  </a:prstClr>
                </a:solidFill>
              </a:rPr>
              <a:pPr/>
              <a:t>3</a:t>
            </a:fld>
            <a:endParaRPr lang="en-GB" dirty="0">
              <a:solidFill>
                <a:prstClr val="black">
                  <a:tint val="75000"/>
                </a:prstClr>
              </a:solidFill>
            </a:endParaRPr>
          </a:p>
        </p:txBody>
      </p:sp>
      <p:pic>
        <p:nvPicPr>
          <p:cNvPr id="5" name="Obrázok 3" descr="ssh2016_podpis02"/>
          <p:cNvPicPr/>
          <p:nvPr/>
        </p:nvPicPr>
        <p:blipFill>
          <a:blip r:embed="rId2" cstate="print"/>
          <a:srcRect/>
          <a:stretch>
            <a:fillRect/>
          </a:stretch>
        </p:blipFill>
        <p:spPr bwMode="auto">
          <a:xfrm>
            <a:off x="3059832" y="6309320"/>
            <a:ext cx="2160240" cy="528735"/>
          </a:xfrm>
          <a:prstGeom prst="rect">
            <a:avLst/>
          </a:prstGeom>
          <a:noFill/>
          <a:ln w="9525">
            <a:noFill/>
            <a:miter lim="800000"/>
            <a:headEnd/>
            <a:tailEnd/>
          </a:ln>
        </p:spPr>
      </p:pic>
    </p:spTree>
    <p:extLst>
      <p:ext uri="{BB962C8B-B14F-4D97-AF65-F5344CB8AC3E}">
        <p14:creationId xmlns:p14="http://schemas.microsoft.com/office/powerpoint/2010/main" val="280993228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sk-SK" dirty="0"/>
          </a:p>
        </p:txBody>
      </p:sp>
      <p:sp>
        <p:nvSpPr>
          <p:cNvPr id="3" name="Zástupný symbol obsahu 2"/>
          <p:cNvSpPr>
            <a:spLocks noGrp="1"/>
          </p:cNvSpPr>
          <p:nvPr>
            <p:ph idx="1"/>
          </p:nvPr>
        </p:nvSpPr>
        <p:spPr/>
        <p:txBody>
          <a:bodyPr/>
          <a:lstStyle/>
          <a:p>
            <a:pPr algn="ctr">
              <a:buNone/>
            </a:pPr>
            <a:endParaRPr lang="sk-SK" dirty="0" smtClean="0"/>
          </a:p>
          <a:p>
            <a:pPr algn="ctr">
              <a:buNone/>
            </a:pPr>
            <a:endParaRPr lang="sk-SK" dirty="0"/>
          </a:p>
          <a:p>
            <a:pPr algn="ctr">
              <a:buNone/>
            </a:pPr>
            <a:r>
              <a:rPr lang="sk-SK" sz="4800" dirty="0" smtClean="0"/>
              <a:t>Thank you!</a:t>
            </a:r>
            <a:endParaRPr lang="sk-SK" dirty="0"/>
          </a:p>
          <a:p>
            <a:pPr algn="ctr">
              <a:buNone/>
            </a:pPr>
            <a:endParaRPr lang="sk-SK" dirty="0" smtClean="0"/>
          </a:p>
          <a:p>
            <a:pPr algn="ctr">
              <a:buNone/>
            </a:pPr>
            <a:r>
              <a:rPr lang="sk-SK" dirty="0" smtClean="0"/>
              <a:t>ImPRovE project: </a:t>
            </a:r>
            <a:r>
              <a:rPr lang="sk-SK" dirty="0" smtClean="0">
                <a:hlinkClick r:id="rId2"/>
              </a:rPr>
              <a:t>www.improve-research.eu</a:t>
            </a:r>
            <a:endParaRPr lang="sk-SK" dirty="0" smtClean="0"/>
          </a:p>
          <a:p>
            <a:pPr algn="ctr">
              <a:buNone/>
            </a:pPr>
            <a:r>
              <a:rPr lang="sk-SK" dirty="0" smtClean="0"/>
              <a:t>Tarki: www.tarki.hu</a:t>
            </a:r>
          </a:p>
          <a:p>
            <a:pPr algn="ctr">
              <a:buNone/>
            </a:pPr>
            <a:r>
              <a:rPr lang="sk-SK" dirty="0" smtClean="0"/>
              <a:t>Author: toth@tarki.hu</a:t>
            </a:r>
            <a:endParaRPr lang="sk-SK" dirty="0"/>
          </a:p>
        </p:txBody>
      </p:sp>
      <p:pic>
        <p:nvPicPr>
          <p:cNvPr id="2050" name="Picture 2" descr="C:\Users\maria.istonova\Desktop\SSH\partneri_loga\partneri.png"/>
          <p:cNvPicPr>
            <a:picLocks noChangeAspect="1" noChangeArrowheads="1"/>
          </p:cNvPicPr>
          <p:nvPr/>
        </p:nvPicPr>
        <p:blipFill>
          <a:blip r:embed="rId3" cstate="print"/>
          <a:srcRect/>
          <a:stretch>
            <a:fillRect/>
          </a:stretch>
        </p:blipFill>
        <p:spPr bwMode="auto">
          <a:xfrm>
            <a:off x="2123728" y="5854126"/>
            <a:ext cx="6836048" cy="990600"/>
          </a:xfrm>
          <a:prstGeom prst="rect">
            <a:avLst/>
          </a:prstGeom>
          <a:noFill/>
        </p:spPr>
      </p:pic>
      <p:pic>
        <p:nvPicPr>
          <p:cNvPr id="5" name="Picture 2" descr="ssh_banner_mail"/>
          <p:cNvPicPr>
            <a:picLocks noChangeAspect="1" noChangeArrowheads="1"/>
          </p:cNvPicPr>
          <p:nvPr/>
        </p:nvPicPr>
        <p:blipFill>
          <a:blip r:embed="rId4" cstate="print"/>
          <a:srcRect/>
          <a:stretch>
            <a:fillRect/>
          </a:stretch>
        </p:blipFill>
        <p:spPr bwMode="auto">
          <a:xfrm>
            <a:off x="0" y="1"/>
            <a:ext cx="9144000" cy="2373162"/>
          </a:xfrm>
          <a:prstGeom prst="rect">
            <a:avLst/>
          </a:prstGeom>
          <a:noFill/>
          <a:ln w="9525">
            <a:noFill/>
            <a:miter lim="800000"/>
            <a:headEnd/>
            <a:tailEnd/>
          </a:ln>
        </p:spPr>
      </p:pic>
    </p:spTree>
    <p:extLst>
      <p:ext uri="{BB962C8B-B14F-4D97-AF65-F5344CB8AC3E}">
        <p14:creationId xmlns:p14="http://schemas.microsoft.com/office/powerpoint/2010/main" val="147356089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r>
              <a:rPr lang="hu-HU" sz="2400" b="1" dirty="0" err="1"/>
              <a:t>Appendices</a:t>
            </a:r>
            <a:endParaRPr lang="hu-HU" sz="2400" b="1" dirty="0"/>
          </a:p>
        </p:txBody>
      </p:sp>
      <p:sp>
        <p:nvSpPr>
          <p:cNvPr id="4" name="Dia számának helye 3"/>
          <p:cNvSpPr>
            <a:spLocks noGrp="1"/>
          </p:cNvSpPr>
          <p:nvPr>
            <p:ph type="sldNum" sz="quarter" idx="12"/>
          </p:nvPr>
        </p:nvSpPr>
        <p:spPr/>
        <p:txBody>
          <a:bodyPr/>
          <a:lstStyle/>
          <a:p>
            <a:r>
              <a:rPr lang="en-GB" smtClean="0">
                <a:solidFill>
                  <a:prstClr val="black">
                    <a:tint val="75000"/>
                  </a:prstClr>
                </a:solidFill>
              </a:rPr>
              <a:t>Slide </a:t>
            </a:r>
            <a:fld id="{A51AB592-F11C-422A-8BFA-A5C5A3240962}" type="slidenum">
              <a:rPr lang="en-GB" smtClean="0">
                <a:solidFill>
                  <a:prstClr val="black">
                    <a:tint val="75000"/>
                  </a:prstClr>
                </a:solidFill>
              </a:rPr>
              <a:pPr/>
              <a:t>31</a:t>
            </a:fld>
            <a:endParaRPr lang="en-GB" dirty="0">
              <a:solidFill>
                <a:prstClr val="black">
                  <a:tint val="75000"/>
                </a:prstClr>
              </a:solidFill>
            </a:endParaRPr>
          </a:p>
        </p:txBody>
      </p:sp>
      <p:sp>
        <p:nvSpPr>
          <p:cNvPr id="3" name="Szövegdoboz 2"/>
          <p:cNvSpPr txBox="1"/>
          <p:nvPr/>
        </p:nvSpPr>
        <p:spPr>
          <a:xfrm>
            <a:off x="2915816" y="1916832"/>
            <a:ext cx="3932102" cy="584775"/>
          </a:xfrm>
          <a:prstGeom prst="rect">
            <a:avLst/>
          </a:prstGeom>
          <a:noFill/>
        </p:spPr>
        <p:txBody>
          <a:bodyPr wrap="none" rtlCol="0">
            <a:spAutoFit/>
          </a:bodyPr>
          <a:lstStyle/>
          <a:p>
            <a:pPr>
              <a:spcBef>
                <a:spcPct val="20000"/>
              </a:spcBef>
              <a:buFont typeface="Arial" pitchFamily="34" charset="0"/>
            </a:pPr>
            <a:r>
              <a:rPr lang="hu-HU" sz="3200" b="1" dirty="0" err="1" smtClean="0"/>
              <a:t>P.s</a:t>
            </a:r>
            <a:r>
              <a:rPr lang="hu-HU" sz="3200" b="1" dirty="0" smtClean="0"/>
              <a:t>: </a:t>
            </a:r>
            <a:r>
              <a:rPr lang="hu-HU" sz="3200" b="1" dirty="0" err="1" smtClean="0"/>
              <a:t>on</a:t>
            </a:r>
            <a:r>
              <a:rPr lang="hu-HU" sz="3200" b="1" dirty="0" smtClean="0"/>
              <a:t> …2013-2014 … </a:t>
            </a:r>
            <a:endParaRPr lang="hu-HU" sz="3200" b="1" dirty="0"/>
          </a:p>
        </p:txBody>
      </p:sp>
      <p:pic>
        <p:nvPicPr>
          <p:cNvPr id="5" name="Obrázok 3" descr="ssh2016_podpis02"/>
          <p:cNvPicPr/>
          <p:nvPr/>
        </p:nvPicPr>
        <p:blipFill>
          <a:blip r:embed="rId2" cstate="print"/>
          <a:srcRect/>
          <a:stretch>
            <a:fillRect/>
          </a:stretch>
        </p:blipFill>
        <p:spPr bwMode="auto">
          <a:xfrm>
            <a:off x="3059832" y="6309320"/>
            <a:ext cx="2160240" cy="528735"/>
          </a:xfrm>
          <a:prstGeom prst="rect">
            <a:avLst/>
          </a:prstGeom>
          <a:noFill/>
          <a:ln w="9525">
            <a:noFill/>
            <a:miter lim="800000"/>
            <a:headEnd/>
            <a:tailEnd/>
          </a:ln>
        </p:spPr>
      </p:pic>
    </p:spTree>
    <p:extLst>
      <p:ext uri="{BB962C8B-B14F-4D97-AF65-F5344CB8AC3E}">
        <p14:creationId xmlns:p14="http://schemas.microsoft.com/office/powerpoint/2010/main" val="151851991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sz="half" idx="1"/>
          </p:nvPr>
        </p:nvSpPr>
        <p:spPr>
          <a:xfrm>
            <a:off x="0" y="1268760"/>
            <a:ext cx="4572000" cy="504056"/>
          </a:xfrm>
        </p:spPr>
        <p:txBody>
          <a:bodyPr>
            <a:noAutofit/>
          </a:bodyPr>
          <a:lstStyle/>
          <a:p>
            <a:pPr marL="0" indent="0" algn="ctr">
              <a:buNone/>
            </a:pPr>
            <a:r>
              <a:rPr lang="en-GB" sz="2000" b="1" dirty="0" smtClean="0"/>
              <a:t>Employment rate</a:t>
            </a:r>
            <a:r>
              <a:rPr lang="hu-HU" sz="2000" b="1" dirty="0" smtClean="0"/>
              <a:t> (20-64 </a:t>
            </a:r>
            <a:r>
              <a:rPr lang="hu-HU" sz="2000" b="1" dirty="0" err="1" smtClean="0"/>
              <a:t>yrs</a:t>
            </a:r>
            <a:r>
              <a:rPr lang="hu-HU" sz="2000" b="1" dirty="0" smtClean="0"/>
              <a:t>)</a:t>
            </a:r>
            <a:endParaRPr lang="hu-HU" sz="2000" b="1" dirty="0"/>
          </a:p>
          <a:p>
            <a:pPr marL="0" indent="0">
              <a:buNone/>
            </a:pPr>
            <a:endParaRPr lang="hu-HU" sz="2000" i="1" dirty="0" smtClean="0"/>
          </a:p>
          <a:p>
            <a:pPr marL="0" indent="0">
              <a:buNone/>
            </a:pPr>
            <a:endParaRPr lang="hu-HU" sz="2000" i="1" dirty="0"/>
          </a:p>
          <a:p>
            <a:pPr marL="0" indent="0">
              <a:buNone/>
            </a:pPr>
            <a:endParaRPr lang="hu-HU" sz="2000" i="1" dirty="0" smtClean="0"/>
          </a:p>
          <a:p>
            <a:pPr marL="0" indent="0">
              <a:buNone/>
            </a:pPr>
            <a:endParaRPr lang="hu-HU" sz="2000" i="1" dirty="0"/>
          </a:p>
          <a:p>
            <a:pPr marL="0" indent="0">
              <a:buNone/>
            </a:pPr>
            <a:endParaRPr lang="hu-HU" sz="2000" i="1" dirty="0" smtClean="0"/>
          </a:p>
          <a:p>
            <a:pPr marL="0" indent="0">
              <a:buNone/>
            </a:pPr>
            <a:endParaRPr lang="hu-HU" sz="2000" i="1" dirty="0"/>
          </a:p>
          <a:p>
            <a:pPr marL="0" indent="0">
              <a:buNone/>
            </a:pPr>
            <a:endParaRPr lang="hu-HU" sz="2000" i="1" dirty="0" smtClean="0"/>
          </a:p>
          <a:p>
            <a:pPr marL="0" indent="0">
              <a:buNone/>
            </a:pPr>
            <a:endParaRPr lang="hu-HU" sz="2000" i="1" dirty="0"/>
          </a:p>
          <a:p>
            <a:pPr marL="0" indent="0">
              <a:buNone/>
            </a:pPr>
            <a:r>
              <a:rPr lang="hu-HU" sz="2000" dirty="0" smtClean="0"/>
              <a:t>	</a:t>
            </a:r>
            <a:endParaRPr lang="hu-HU" sz="2000" dirty="0"/>
          </a:p>
        </p:txBody>
      </p:sp>
      <p:sp>
        <p:nvSpPr>
          <p:cNvPr id="4" name="Tartalom helye 3"/>
          <p:cNvSpPr>
            <a:spLocks noGrp="1"/>
          </p:cNvSpPr>
          <p:nvPr>
            <p:ph sz="half" idx="2"/>
          </p:nvPr>
        </p:nvSpPr>
        <p:spPr>
          <a:xfrm>
            <a:off x="4567579" y="1268760"/>
            <a:ext cx="4571999" cy="432047"/>
          </a:xfrm>
        </p:spPr>
        <p:txBody>
          <a:bodyPr>
            <a:noAutofit/>
          </a:bodyPr>
          <a:lstStyle/>
          <a:p>
            <a:pPr marL="0" indent="0" algn="ctr">
              <a:buNone/>
            </a:pPr>
            <a:r>
              <a:rPr lang="en-GB" sz="2000" b="1" dirty="0" smtClean="0"/>
              <a:t>AROP(a</a:t>
            </a:r>
            <a:r>
              <a:rPr lang="en-GB" sz="2000" b="1" dirty="0"/>
              <a:t>) </a:t>
            </a:r>
            <a:r>
              <a:rPr lang="en-GB" sz="2000" b="1" dirty="0" smtClean="0"/>
              <a:t>trends</a:t>
            </a:r>
            <a:r>
              <a:rPr lang="hu-HU" sz="2000" b="1" dirty="0" smtClean="0"/>
              <a:t> (18-64 </a:t>
            </a:r>
            <a:r>
              <a:rPr lang="hu-HU" sz="2000" b="1" dirty="0" err="1" smtClean="0"/>
              <a:t>yrs</a:t>
            </a:r>
            <a:r>
              <a:rPr lang="hu-HU" sz="2000" b="1" dirty="0"/>
              <a:t>)</a:t>
            </a:r>
            <a:endParaRPr lang="hu-HU" sz="2000" dirty="0"/>
          </a:p>
        </p:txBody>
      </p:sp>
      <p:sp>
        <p:nvSpPr>
          <p:cNvPr id="5" name="Dia számának helye 4"/>
          <p:cNvSpPr>
            <a:spLocks noGrp="1"/>
          </p:cNvSpPr>
          <p:nvPr>
            <p:ph type="sldNum" sz="quarter" idx="12"/>
          </p:nvPr>
        </p:nvSpPr>
        <p:spPr>
          <a:xfrm>
            <a:off x="3635896" y="6381328"/>
            <a:ext cx="2133600" cy="365125"/>
          </a:xfrm>
        </p:spPr>
        <p:txBody>
          <a:bodyPr/>
          <a:lstStyle/>
          <a:p>
            <a:pPr algn="ctr"/>
            <a:r>
              <a:rPr lang="en-GB" dirty="0" smtClean="0"/>
              <a:t>Slide </a:t>
            </a:r>
            <a:fld id="{C6170E7D-A965-4458-AC05-FFC7717E2BF9}" type="slidenum">
              <a:rPr lang="en-GB" smtClean="0"/>
              <a:pPr algn="ctr"/>
              <a:t>32</a:t>
            </a:fld>
            <a:endParaRPr lang="en-GB" dirty="0"/>
          </a:p>
        </p:txBody>
      </p:sp>
      <p:sp>
        <p:nvSpPr>
          <p:cNvPr id="6" name="Téglalap 5"/>
          <p:cNvSpPr/>
          <p:nvPr/>
        </p:nvSpPr>
        <p:spPr>
          <a:xfrm>
            <a:off x="4572001" y="5445224"/>
            <a:ext cx="4567578" cy="738664"/>
          </a:xfrm>
          <a:prstGeom prst="rect">
            <a:avLst/>
          </a:prstGeom>
        </p:spPr>
        <p:txBody>
          <a:bodyPr wrap="square">
            <a:spAutoFit/>
          </a:bodyPr>
          <a:lstStyle/>
          <a:p>
            <a:r>
              <a:rPr lang="en-GB" sz="1400" dirty="0" smtClean="0"/>
              <a:t>Source: </a:t>
            </a:r>
            <a:r>
              <a:rPr lang="hu-HU" sz="1400" dirty="0" err="1" smtClean="0"/>
              <a:t>Eurostat</a:t>
            </a:r>
            <a:r>
              <a:rPr lang="hu-HU" sz="1400" dirty="0" smtClean="0"/>
              <a:t> </a:t>
            </a:r>
            <a:r>
              <a:rPr lang="hu-HU" sz="1400" dirty="0" err="1" smtClean="0"/>
              <a:t>Statistical</a:t>
            </a:r>
            <a:r>
              <a:rPr lang="hu-HU" sz="1400" dirty="0" smtClean="0"/>
              <a:t> </a:t>
            </a:r>
            <a:r>
              <a:rPr lang="hu-HU" sz="1400" dirty="0" err="1" smtClean="0"/>
              <a:t>Database</a:t>
            </a:r>
            <a:r>
              <a:rPr lang="hu-HU" sz="1400" dirty="0" smtClean="0"/>
              <a:t>, </a:t>
            </a:r>
            <a:r>
              <a:rPr lang="hu-HU" sz="1400" dirty="0" err="1" smtClean="0"/>
              <a:t>last</a:t>
            </a:r>
            <a:r>
              <a:rPr lang="hu-HU" sz="1400" dirty="0" smtClean="0"/>
              <a:t> update: 26.01.2016.</a:t>
            </a:r>
            <a:endParaRPr lang="en-US" sz="1400" dirty="0" smtClean="0"/>
          </a:p>
          <a:p>
            <a:pPr algn="ctr"/>
            <a:endParaRPr lang="hu-HU" sz="1400" dirty="0"/>
          </a:p>
        </p:txBody>
      </p:sp>
      <p:sp>
        <p:nvSpPr>
          <p:cNvPr id="9" name="Title 1"/>
          <p:cNvSpPr>
            <a:spLocks noGrp="1"/>
          </p:cNvSpPr>
          <p:nvPr>
            <p:ph type="title"/>
          </p:nvPr>
        </p:nvSpPr>
        <p:spPr>
          <a:xfrm>
            <a:off x="1691680" y="0"/>
            <a:ext cx="7452320" cy="1124744"/>
          </a:xfrm>
        </p:spPr>
        <p:txBody>
          <a:bodyPr>
            <a:normAutofit/>
          </a:bodyPr>
          <a:lstStyle/>
          <a:p>
            <a:pPr algn="r"/>
            <a:r>
              <a:rPr lang="hu-HU" sz="2000" b="1" dirty="0"/>
              <a:t>Group A: </a:t>
            </a:r>
            <a:r>
              <a:rPr lang="hu-HU" sz="2000" b="1" dirty="0" err="1" smtClean="0"/>
              <a:t>latest</a:t>
            </a:r>
            <a:r>
              <a:rPr lang="hu-HU" sz="2000" b="1" dirty="0" smtClean="0"/>
              <a:t> </a:t>
            </a:r>
            <a:r>
              <a:rPr lang="hu-HU" sz="2000" b="1" dirty="0" err="1" smtClean="0"/>
              <a:t>employment</a:t>
            </a:r>
            <a:r>
              <a:rPr lang="hu-HU" sz="2000" b="1" dirty="0" smtClean="0"/>
              <a:t> and AROP(a) </a:t>
            </a:r>
            <a:r>
              <a:rPr lang="hu-HU" sz="2000" b="1" dirty="0" err="1" smtClean="0"/>
              <a:t>trends</a:t>
            </a:r>
            <a:endParaRPr lang="hu-HU" sz="2000" dirty="0"/>
          </a:p>
        </p:txBody>
      </p:sp>
      <p:sp>
        <p:nvSpPr>
          <p:cNvPr id="10" name="Téglalap 9"/>
          <p:cNvSpPr/>
          <p:nvPr/>
        </p:nvSpPr>
        <p:spPr>
          <a:xfrm>
            <a:off x="1" y="5445224"/>
            <a:ext cx="4464498" cy="523220"/>
          </a:xfrm>
          <a:prstGeom prst="rect">
            <a:avLst/>
          </a:prstGeom>
        </p:spPr>
        <p:txBody>
          <a:bodyPr wrap="square">
            <a:spAutoFit/>
          </a:bodyPr>
          <a:lstStyle/>
          <a:p>
            <a:r>
              <a:rPr lang="hu-HU" sz="1400" dirty="0" err="1"/>
              <a:t>Source</a:t>
            </a:r>
            <a:r>
              <a:rPr lang="hu-HU" sz="1400" dirty="0"/>
              <a:t>: </a:t>
            </a:r>
            <a:r>
              <a:rPr lang="hu-HU" sz="1400" dirty="0" err="1"/>
              <a:t>Eurostat</a:t>
            </a:r>
            <a:r>
              <a:rPr lang="hu-HU" sz="1400" dirty="0"/>
              <a:t> </a:t>
            </a:r>
            <a:r>
              <a:rPr lang="hu-HU" sz="1400" dirty="0" err="1"/>
              <a:t>Statistical</a:t>
            </a:r>
            <a:r>
              <a:rPr lang="hu-HU" sz="1400" dirty="0"/>
              <a:t> </a:t>
            </a:r>
            <a:r>
              <a:rPr lang="hu-HU" sz="1400" dirty="0" err="1"/>
              <a:t>Database</a:t>
            </a:r>
            <a:r>
              <a:rPr lang="hu-HU" sz="1400" dirty="0" smtClean="0"/>
              <a:t>, </a:t>
            </a:r>
            <a:r>
              <a:rPr lang="hu-HU" sz="1400" dirty="0" err="1" smtClean="0"/>
              <a:t>last</a:t>
            </a:r>
            <a:r>
              <a:rPr lang="hu-HU" sz="1400" dirty="0" smtClean="0"/>
              <a:t> update: 26.01.2016. </a:t>
            </a:r>
            <a:endParaRPr lang="hu-HU" sz="1400" dirty="0"/>
          </a:p>
        </p:txBody>
      </p:sp>
      <p:pic>
        <p:nvPicPr>
          <p:cNvPr id="717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764821"/>
            <a:ext cx="4464497" cy="3668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1" y="1764821"/>
            <a:ext cx="4355976" cy="3622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Ellipszis 1"/>
          <p:cNvSpPr/>
          <p:nvPr/>
        </p:nvSpPr>
        <p:spPr>
          <a:xfrm>
            <a:off x="3419872" y="2924944"/>
            <a:ext cx="936104" cy="1800200"/>
          </a:xfrm>
          <a:prstGeom prst="ellipse">
            <a:avLst/>
          </a:prstGeom>
          <a:solidFill>
            <a:srgbClr val="92D050">
              <a:alpha val="3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 name="Ellipszis 10"/>
          <p:cNvSpPr/>
          <p:nvPr/>
        </p:nvSpPr>
        <p:spPr>
          <a:xfrm>
            <a:off x="7991873" y="2204031"/>
            <a:ext cx="936104" cy="1513001"/>
          </a:xfrm>
          <a:prstGeom prst="ellipse">
            <a:avLst/>
          </a:prstGeom>
          <a:solidFill>
            <a:srgbClr val="FF0000">
              <a:alpha val="3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2" name="Ellipszis 11"/>
          <p:cNvSpPr/>
          <p:nvPr/>
        </p:nvSpPr>
        <p:spPr>
          <a:xfrm>
            <a:off x="7978197" y="1830258"/>
            <a:ext cx="783704" cy="451284"/>
          </a:xfrm>
          <a:prstGeom prst="ellipse">
            <a:avLst/>
          </a:prstGeom>
          <a:solidFill>
            <a:srgbClr val="92D050">
              <a:alpha val="3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pic>
        <p:nvPicPr>
          <p:cNvPr id="13" name="Obrázok 3" descr="ssh2016_podpis02"/>
          <p:cNvPicPr/>
          <p:nvPr/>
        </p:nvPicPr>
        <p:blipFill>
          <a:blip r:embed="rId5" cstate="print"/>
          <a:srcRect/>
          <a:stretch>
            <a:fillRect/>
          </a:stretch>
        </p:blipFill>
        <p:spPr bwMode="auto">
          <a:xfrm>
            <a:off x="3059832" y="6309320"/>
            <a:ext cx="2160240" cy="528735"/>
          </a:xfrm>
          <a:prstGeom prst="rect">
            <a:avLst/>
          </a:prstGeom>
          <a:noFill/>
          <a:ln w="9525">
            <a:noFill/>
            <a:miter lim="800000"/>
            <a:headEnd/>
            <a:tailEnd/>
          </a:ln>
        </p:spPr>
      </p:pic>
    </p:spTree>
    <p:extLst>
      <p:ext uri="{BB962C8B-B14F-4D97-AF65-F5344CB8AC3E}">
        <p14:creationId xmlns:p14="http://schemas.microsoft.com/office/powerpoint/2010/main" val="223308009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sz="half" idx="1"/>
          </p:nvPr>
        </p:nvSpPr>
        <p:spPr>
          <a:xfrm>
            <a:off x="0" y="1268760"/>
            <a:ext cx="4572000" cy="504056"/>
          </a:xfrm>
        </p:spPr>
        <p:txBody>
          <a:bodyPr>
            <a:noAutofit/>
          </a:bodyPr>
          <a:lstStyle/>
          <a:p>
            <a:pPr marL="0" indent="0" algn="ctr">
              <a:buNone/>
            </a:pPr>
            <a:r>
              <a:rPr lang="en-GB" sz="2000" b="1" dirty="0" smtClean="0"/>
              <a:t>Employment rate</a:t>
            </a:r>
            <a:r>
              <a:rPr lang="hu-HU" sz="2000" b="1" dirty="0" smtClean="0"/>
              <a:t> (20-64 </a:t>
            </a:r>
            <a:r>
              <a:rPr lang="hu-HU" sz="2000" b="1" dirty="0" err="1" smtClean="0"/>
              <a:t>yrs</a:t>
            </a:r>
            <a:r>
              <a:rPr lang="hu-HU" sz="2000" b="1" dirty="0" smtClean="0"/>
              <a:t>)</a:t>
            </a:r>
            <a:endParaRPr lang="hu-HU" sz="2000" b="1" dirty="0"/>
          </a:p>
          <a:p>
            <a:pPr marL="0" indent="0">
              <a:buNone/>
            </a:pPr>
            <a:endParaRPr lang="hu-HU" sz="2000" i="1" dirty="0" smtClean="0"/>
          </a:p>
          <a:p>
            <a:pPr marL="0" indent="0">
              <a:buNone/>
            </a:pPr>
            <a:endParaRPr lang="hu-HU" sz="2000" i="1" dirty="0"/>
          </a:p>
          <a:p>
            <a:pPr marL="0" indent="0">
              <a:buNone/>
            </a:pPr>
            <a:endParaRPr lang="hu-HU" sz="2000" i="1" dirty="0" smtClean="0"/>
          </a:p>
          <a:p>
            <a:pPr marL="0" indent="0">
              <a:buNone/>
            </a:pPr>
            <a:endParaRPr lang="hu-HU" sz="2000" i="1" dirty="0"/>
          </a:p>
          <a:p>
            <a:pPr marL="0" indent="0">
              <a:buNone/>
            </a:pPr>
            <a:endParaRPr lang="hu-HU" sz="2000" i="1" dirty="0" smtClean="0"/>
          </a:p>
          <a:p>
            <a:pPr marL="0" indent="0">
              <a:buNone/>
            </a:pPr>
            <a:endParaRPr lang="hu-HU" sz="2000" i="1" dirty="0"/>
          </a:p>
          <a:p>
            <a:pPr marL="0" indent="0">
              <a:buNone/>
            </a:pPr>
            <a:endParaRPr lang="hu-HU" sz="2000" i="1" dirty="0" smtClean="0"/>
          </a:p>
          <a:p>
            <a:pPr marL="0" indent="0">
              <a:buNone/>
            </a:pPr>
            <a:endParaRPr lang="hu-HU" sz="2000" i="1" dirty="0"/>
          </a:p>
          <a:p>
            <a:pPr marL="0" indent="0">
              <a:buNone/>
            </a:pPr>
            <a:r>
              <a:rPr lang="hu-HU" sz="2000" dirty="0" smtClean="0"/>
              <a:t>	</a:t>
            </a:r>
            <a:endParaRPr lang="hu-HU" sz="2000" dirty="0"/>
          </a:p>
        </p:txBody>
      </p:sp>
      <p:sp>
        <p:nvSpPr>
          <p:cNvPr id="4" name="Tartalom helye 3"/>
          <p:cNvSpPr>
            <a:spLocks noGrp="1"/>
          </p:cNvSpPr>
          <p:nvPr>
            <p:ph sz="half" idx="2"/>
          </p:nvPr>
        </p:nvSpPr>
        <p:spPr>
          <a:xfrm>
            <a:off x="4567579" y="1268760"/>
            <a:ext cx="4571999" cy="432047"/>
          </a:xfrm>
        </p:spPr>
        <p:txBody>
          <a:bodyPr>
            <a:noAutofit/>
          </a:bodyPr>
          <a:lstStyle/>
          <a:p>
            <a:pPr marL="0" indent="0" algn="ctr">
              <a:buNone/>
            </a:pPr>
            <a:r>
              <a:rPr lang="en-GB" sz="2000" b="1" dirty="0" smtClean="0"/>
              <a:t>AROP(a</a:t>
            </a:r>
            <a:r>
              <a:rPr lang="en-GB" sz="2000" b="1" dirty="0"/>
              <a:t>) </a:t>
            </a:r>
            <a:r>
              <a:rPr lang="en-GB" sz="2000" b="1" dirty="0" smtClean="0"/>
              <a:t>trends</a:t>
            </a:r>
            <a:r>
              <a:rPr lang="hu-HU" sz="2000" b="1" dirty="0" smtClean="0"/>
              <a:t> (18-64 </a:t>
            </a:r>
            <a:r>
              <a:rPr lang="hu-HU" sz="2000" b="1" dirty="0" err="1" smtClean="0"/>
              <a:t>yrs</a:t>
            </a:r>
            <a:r>
              <a:rPr lang="hu-HU" sz="2000" b="1" dirty="0"/>
              <a:t>)</a:t>
            </a:r>
            <a:endParaRPr lang="hu-HU" sz="2000" dirty="0"/>
          </a:p>
        </p:txBody>
      </p:sp>
      <p:sp>
        <p:nvSpPr>
          <p:cNvPr id="5" name="Dia számának helye 4"/>
          <p:cNvSpPr>
            <a:spLocks noGrp="1"/>
          </p:cNvSpPr>
          <p:nvPr>
            <p:ph type="sldNum" sz="quarter" idx="12"/>
          </p:nvPr>
        </p:nvSpPr>
        <p:spPr>
          <a:xfrm>
            <a:off x="3635896" y="6381328"/>
            <a:ext cx="2133600" cy="365125"/>
          </a:xfrm>
        </p:spPr>
        <p:txBody>
          <a:bodyPr/>
          <a:lstStyle/>
          <a:p>
            <a:pPr algn="ctr"/>
            <a:r>
              <a:rPr lang="en-GB" dirty="0" smtClean="0"/>
              <a:t>Slide </a:t>
            </a:r>
            <a:fld id="{C6170E7D-A965-4458-AC05-FFC7717E2BF9}" type="slidenum">
              <a:rPr lang="en-GB" smtClean="0"/>
              <a:pPr algn="ctr"/>
              <a:t>33</a:t>
            </a:fld>
            <a:endParaRPr lang="en-GB" dirty="0"/>
          </a:p>
        </p:txBody>
      </p:sp>
      <p:sp>
        <p:nvSpPr>
          <p:cNvPr id="6" name="Téglalap 5"/>
          <p:cNvSpPr/>
          <p:nvPr/>
        </p:nvSpPr>
        <p:spPr>
          <a:xfrm>
            <a:off x="4572001" y="5498648"/>
            <a:ext cx="4567578" cy="738664"/>
          </a:xfrm>
          <a:prstGeom prst="rect">
            <a:avLst/>
          </a:prstGeom>
        </p:spPr>
        <p:txBody>
          <a:bodyPr wrap="square">
            <a:spAutoFit/>
          </a:bodyPr>
          <a:lstStyle/>
          <a:p>
            <a:r>
              <a:rPr lang="en-GB" sz="1400" dirty="0" smtClean="0"/>
              <a:t>Source: </a:t>
            </a:r>
            <a:r>
              <a:rPr lang="hu-HU" sz="1400" dirty="0" err="1" smtClean="0"/>
              <a:t>Eurostat</a:t>
            </a:r>
            <a:r>
              <a:rPr lang="hu-HU" sz="1400" dirty="0" smtClean="0"/>
              <a:t> </a:t>
            </a:r>
            <a:r>
              <a:rPr lang="hu-HU" sz="1400" dirty="0" err="1" smtClean="0"/>
              <a:t>Statistical</a:t>
            </a:r>
            <a:r>
              <a:rPr lang="hu-HU" sz="1400" dirty="0" smtClean="0"/>
              <a:t> </a:t>
            </a:r>
            <a:r>
              <a:rPr lang="hu-HU" sz="1400" dirty="0" err="1" smtClean="0"/>
              <a:t>Database</a:t>
            </a:r>
            <a:r>
              <a:rPr lang="hu-HU" sz="1400" dirty="0" smtClean="0"/>
              <a:t>, </a:t>
            </a:r>
            <a:r>
              <a:rPr lang="hu-HU" sz="1400" dirty="0" err="1" smtClean="0"/>
              <a:t>last</a:t>
            </a:r>
            <a:r>
              <a:rPr lang="hu-HU" sz="1400" dirty="0" smtClean="0"/>
              <a:t> update: 26.01.2016.</a:t>
            </a:r>
            <a:endParaRPr lang="en-US" sz="1400" dirty="0" smtClean="0"/>
          </a:p>
          <a:p>
            <a:pPr algn="ctr"/>
            <a:endParaRPr lang="hu-HU" sz="1400" dirty="0"/>
          </a:p>
        </p:txBody>
      </p:sp>
      <p:sp>
        <p:nvSpPr>
          <p:cNvPr id="9" name="Title 1"/>
          <p:cNvSpPr>
            <a:spLocks noGrp="1"/>
          </p:cNvSpPr>
          <p:nvPr>
            <p:ph type="title"/>
          </p:nvPr>
        </p:nvSpPr>
        <p:spPr>
          <a:xfrm>
            <a:off x="1691680" y="0"/>
            <a:ext cx="7452320" cy="1124744"/>
          </a:xfrm>
        </p:spPr>
        <p:txBody>
          <a:bodyPr>
            <a:normAutofit/>
          </a:bodyPr>
          <a:lstStyle/>
          <a:p>
            <a:pPr algn="r"/>
            <a:r>
              <a:rPr lang="hu-HU" sz="2000" b="1" dirty="0"/>
              <a:t>Group B</a:t>
            </a:r>
            <a:r>
              <a:rPr lang="hu-HU" sz="2000" b="1" dirty="0" smtClean="0"/>
              <a:t>: </a:t>
            </a:r>
            <a:r>
              <a:rPr lang="hu-HU" sz="2000" b="1" dirty="0" err="1" smtClean="0"/>
              <a:t>latest</a:t>
            </a:r>
            <a:r>
              <a:rPr lang="hu-HU" sz="2000" b="1" dirty="0" smtClean="0"/>
              <a:t> </a:t>
            </a:r>
            <a:r>
              <a:rPr lang="hu-HU" sz="2000" b="1" dirty="0" err="1" smtClean="0"/>
              <a:t>employment</a:t>
            </a:r>
            <a:r>
              <a:rPr lang="hu-HU" sz="2000" b="1" dirty="0" smtClean="0"/>
              <a:t> and AROP(a) </a:t>
            </a:r>
            <a:r>
              <a:rPr lang="hu-HU" sz="2000" b="1" dirty="0" err="1" smtClean="0"/>
              <a:t>trends</a:t>
            </a:r>
            <a:endParaRPr lang="hu-HU" sz="2000" dirty="0"/>
          </a:p>
        </p:txBody>
      </p:sp>
      <p:sp>
        <p:nvSpPr>
          <p:cNvPr id="10" name="Téglalap 9"/>
          <p:cNvSpPr/>
          <p:nvPr/>
        </p:nvSpPr>
        <p:spPr>
          <a:xfrm>
            <a:off x="1" y="5445224"/>
            <a:ext cx="4464498" cy="523220"/>
          </a:xfrm>
          <a:prstGeom prst="rect">
            <a:avLst/>
          </a:prstGeom>
        </p:spPr>
        <p:txBody>
          <a:bodyPr wrap="square">
            <a:spAutoFit/>
          </a:bodyPr>
          <a:lstStyle/>
          <a:p>
            <a:r>
              <a:rPr lang="hu-HU" sz="1400" dirty="0" err="1"/>
              <a:t>Source</a:t>
            </a:r>
            <a:r>
              <a:rPr lang="hu-HU" sz="1400" dirty="0"/>
              <a:t>: </a:t>
            </a:r>
            <a:r>
              <a:rPr lang="hu-HU" sz="1400" dirty="0" err="1"/>
              <a:t>Eurostat</a:t>
            </a:r>
            <a:r>
              <a:rPr lang="hu-HU" sz="1400" dirty="0"/>
              <a:t> </a:t>
            </a:r>
            <a:r>
              <a:rPr lang="hu-HU" sz="1400" dirty="0" err="1"/>
              <a:t>Statistical</a:t>
            </a:r>
            <a:r>
              <a:rPr lang="hu-HU" sz="1400" dirty="0"/>
              <a:t> </a:t>
            </a:r>
            <a:r>
              <a:rPr lang="hu-HU" sz="1400" dirty="0" err="1"/>
              <a:t>Database</a:t>
            </a:r>
            <a:r>
              <a:rPr lang="hu-HU" sz="1400" dirty="0" smtClean="0"/>
              <a:t>, </a:t>
            </a:r>
            <a:r>
              <a:rPr lang="hu-HU" sz="1400" dirty="0" err="1" smtClean="0"/>
              <a:t>last</a:t>
            </a:r>
            <a:r>
              <a:rPr lang="hu-HU" sz="1400" dirty="0" smtClean="0"/>
              <a:t> update: 26.01.2016. </a:t>
            </a:r>
            <a:endParaRPr lang="hu-HU" sz="1400"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818522"/>
            <a:ext cx="4313747" cy="35193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61203" y="1818522"/>
            <a:ext cx="4255578" cy="35193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Ellipszis 10"/>
          <p:cNvSpPr/>
          <p:nvPr/>
        </p:nvSpPr>
        <p:spPr>
          <a:xfrm rot="19566198">
            <a:off x="3177245" y="3344173"/>
            <a:ext cx="1169923" cy="468052"/>
          </a:xfrm>
          <a:prstGeom prst="ellipse">
            <a:avLst/>
          </a:prstGeom>
          <a:solidFill>
            <a:srgbClr val="92D050">
              <a:alpha val="3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2" name="Ellipszis 11"/>
          <p:cNvSpPr/>
          <p:nvPr/>
        </p:nvSpPr>
        <p:spPr>
          <a:xfrm rot="1318705">
            <a:off x="7969212" y="3171273"/>
            <a:ext cx="822374" cy="294336"/>
          </a:xfrm>
          <a:prstGeom prst="ellipse">
            <a:avLst/>
          </a:prstGeom>
          <a:solidFill>
            <a:srgbClr val="92D050">
              <a:alpha val="3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pic>
        <p:nvPicPr>
          <p:cNvPr id="13" name="Obrázok 3" descr="ssh2016_podpis02"/>
          <p:cNvPicPr/>
          <p:nvPr/>
        </p:nvPicPr>
        <p:blipFill>
          <a:blip r:embed="rId5" cstate="print"/>
          <a:srcRect/>
          <a:stretch>
            <a:fillRect/>
          </a:stretch>
        </p:blipFill>
        <p:spPr bwMode="auto">
          <a:xfrm>
            <a:off x="3059832" y="6309320"/>
            <a:ext cx="2160240" cy="528735"/>
          </a:xfrm>
          <a:prstGeom prst="rect">
            <a:avLst/>
          </a:prstGeom>
          <a:noFill/>
          <a:ln w="9525">
            <a:noFill/>
            <a:miter lim="800000"/>
            <a:headEnd/>
            <a:tailEnd/>
          </a:ln>
        </p:spPr>
      </p:pic>
    </p:spTree>
    <p:extLst>
      <p:ext uri="{BB962C8B-B14F-4D97-AF65-F5344CB8AC3E}">
        <p14:creationId xmlns:p14="http://schemas.microsoft.com/office/powerpoint/2010/main" val="232555732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sz="half" idx="1"/>
          </p:nvPr>
        </p:nvSpPr>
        <p:spPr>
          <a:xfrm>
            <a:off x="0" y="1268760"/>
            <a:ext cx="4572000" cy="504056"/>
          </a:xfrm>
        </p:spPr>
        <p:txBody>
          <a:bodyPr>
            <a:noAutofit/>
          </a:bodyPr>
          <a:lstStyle/>
          <a:p>
            <a:pPr marL="0" indent="0" algn="ctr">
              <a:buNone/>
            </a:pPr>
            <a:r>
              <a:rPr lang="en-GB" sz="2000" b="1" dirty="0" smtClean="0"/>
              <a:t>Employment rate</a:t>
            </a:r>
            <a:r>
              <a:rPr lang="hu-HU" sz="2000" b="1" dirty="0" smtClean="0"/>
              <a:t> (20-64 </a:t>
            </a:r>
            <a:r>
              <a:rPr lang="hu-HU" sz="2000" b="1" dirty="0" err="1" smtClean="0"/>
              <a:t>yrs</a:t>
            </a:r>
            <a:r>
              <a:rPr lang="hu-HU" sz="2000" b="1" dirty="0" smtClean="0"/>
              <a:t>)</a:t>
            </a:r>
            <a:endParaRPr lang="hu-HU" sz="2000" b="1" dirty="0"/>
          </a:p>
          <a:p>
            <a:pPr marL="0" indent="0">
              <a:buNone/>
            </a:pPr>
            <a:endParaRPr lang="hu-HU" sz="2000" i="1" dirty="0" smtClean="0"/>
          </a:p>
          <a:p>
            <a:pPr marL="0" indent="0">
              <a:buNone/>
            </a:pPr>
            <a:endParaRPr lang="hu-HU" sz="2000" i="1" dirty="0"/>
          </a:p>
          <a:p>
            <a:pPr marL="0" indent="0">
              <a:buNone/>
            </a:pPr>
            <a:endParaRPr lang="hu-HU" sz="2000" i="1" dirty="0" smtClean="0"/>
          </a:p>
          <a:p>
            <a:pPr marL="0" indent="0">
              <a:buNone/>
            </a:pPr>
            <a:endParaRPr lang="hu-HU" sz="2000" i="1" dirty="0"/>
          </a:p>
          <a:p>
            <a:pPr marL="0" indent="0">
              <a:buNone/>
            </a:pPr>
            <a:endParaRPr lang="hu-HU" sz="2000" i="1" dirty="0" smtClean="0"/>
          </a:p>
          <a:p>
            <a:pPr marL="0" indent="0">
              <a:buNone/>
            </a:pPr>
            <a:endParaRPr lang="hu-HU" sz="2000" i="1" dirty="0"/>
          </a:p>
          <a:p>
            <a:pPr marL="0" indent="0">
              <a:buNone/>
            </a:pPr>
            <a:endParaRPr lang="hu-HU" sz="2000" i="1" dirty="0" smtClean="0"/>
          </a:p>
          <a:p>
            <a:pPr marL="0" indent="0">
              <a:buNone/>
            </a:pPr>
            <a:endParaRPr lang="hu-HU" sz="2000" i="1" dirty="0"/>
          </a:p>
          <a:p>
            <a:pPr marL="0" indent="0">
              <a:buNone/>
            </a:pPr>
            <a:r>
              <a:rPr lang="hu-HU" sz="2000" dirty="0" smtClean="0"/>
              <a:t>	</a:t>
            </a:r>
            <a:endParaRPr lang="hu-HU" sz="2000" dirty="0"/>
          </a:p>
        </p:txBody>
      </p:sp>
      <p:sp>
        <p:nvSpPr>
          <p:cNvPr id="4" name="Tartalom helye 3"/>
          <p:cNvSpPr>
            <a:spLocks noGrp="1"/>
          </p:cNvSpPr>
          <p:nvPr>
            <p:ph sz="half" idx="2"/>
          </p:nvPr>
        </p:nvSpPr>
        <p:spPr>
          <a:xfrm>
            <a:off x="4567579" y="1268760"/>
            <a:ext cx="4571999" cy="432047"/>
          </a:xfrm>
        </p:spPr>
        <p:txBody>
          <a:bodyPr>
            <a:noAutofit/>
          </a:bodyPr>
          <a:lstStyle/>
          <a:p>
            <a:pPr marL="0" indent="0" algn="ctr">
              <a:buNone/>
            </a:pPr>
            <a:r>
              <a:rPr lang="en-GB" sz="2000" b="1" dirty="0" smtClean="0"/>
              <a:t>AROP(a</a:t>
            </a:r>
            <a:r>
              <a:rPr lang="en-GB" sz="2000" b="1" dirty="0"/>
              <a:t>) </a:t>
            </a:r>
            <a:r>
              <a:rPr lang="en-GB" sz="2000" b="1" dirty="0" smtClean="0"/>
              <a:t>trends</a:t>
            </a:r>
            <a:r>
              <a:rPr lang="hu-HU" sz="2000" b="1" dirty="0" smtClean="0"/>
              <a:t> (18-64 </a:t>
            </a:r>
            <a:r>
              <a:rPr lang="hu-HU" sz="2000" b="1" dirty="0" err="1" smtClean="0"/>
              <a:t>yrs</a:t>
            </a:r>
            <a:r>
              <a:rPr lang="hu-HU" sz="2000" b="1" dirty="0"/>
              <a:t>)</a:t>
            </a:r>
            <a:endParaRPr lang="hu-HU" sz="2000" dirty="0"/>
          </a:p>
        </p:txBody>
      </p:sp>
      <p:sp>
        <p:nvSpPr>
          <p:cNvPr id="5" name="Dia számának helye 4"/>
          <p:cNvSpPr>
            <a:spLocks noGrp="1"/>
          </p:cNvSpPr>
          <p:nvPr>
            <p:ph type="sldNum" sz="quarter" idx="12"/>
          </p:nvPr>
        </p:nvSpPr>
        <p:spPr>
          <a:xfrm>
            <a:off x="3635896" y="6381328"/>
            <a:ext cx="2133600" cy="365125"/>
          </a:xfrm>
        </p:spPr>
        <p:txBody>
          <a:bodyPr/>
          <a:lstStyle/>
          <a:p>
            <a:pPr algn="ctr"/>
            <a:r>
              <a:rPr lang="en-GB" dirty="0" smtClean="0"/>
              <a:t>Slide </a:t>
            </a:r>
            <a:fld id="{C6170E7D-A965-4458-AC05-FFC7717E2BF9}" type="slidenum">
              <a:rPr lang="en-GB" smtClean="0"/>
              <a:pPr algn="ctr"/>
              <a:t>34</a:t>
            </a:fld>
            <a:endParaRPr lang="en-GB" dirty="0"/>
          </a:p>
        </p:txBody>
      </p:sp>
      <p:sp>
        <p:nvSpPr>
          <p:cNvPr id="6" name="Téglalap 5"/>
          <p:cNvSpPr/>
          <p:nvPr/>
        </p:nvSpPr>
        <p:spPr>
          <a:xfrm>
            <a:off x="4572001" y="5445224"/>
            <a:ext cx="4567578" cy="738664"/>
          </a:xfrm>
          <a:prstGeom prst="rect">
            <a:avLst/>
          </a:prstGeom>
        </p:spPr>
        <p:txBody>
          <a:bodyPr wrap="square">
            <a:spAutoFit/>
          </a:bodyPr>
          <a:lstStyle/>
          <a:p>
            <a:r>
              <a:rPr lang="en-GB" sz="1400" dirty="0" smtClean="0"/>
              <a:t>Source: </a:t>
            </a:r>
            <a:r>
              <a:rPr lang="hu-HU" sz="1400" dirty="0" err="1" smtClean="0"/>
              <a:t>Eurostat</a:t>
            </a:r>
            <a:r>
              <a:rPr lang="hu-HU" sz="1400" dirty="0" smtClean="0"/>
              <a:t> </a:t>
            </a:r>
            <a:r>
              <a:rPr lang="hu-HU" sz="1400" dirty="0" err="1" smtClean="0"/>
              <a:t>Statistical</a:t>
            </a:r>
            <a:r>
              <a:rPr lang="hu-HU" sz="1400" dirty="0" smtClean="0"/>
              <a:t> </a:t>
            </a:r>
            <a:r>
              <a:rPr lang="hu-HU" sz="1400" dirty="0" err="1" smtClean="0"/>
              <a:t>Database</a:t>
            </a:r>
            <a:r>
              <a:rPr lang="hu-HU" sz="1400" dirty="0" smtClean="0"/>
              <a:t>, </a:t>
            </a:r>
            <a:r>
              <a:rPr lang="hu-HU" sz="1400" dirty="0" err="1" smtClean="0"/>
              <a:t>last</a:t>
            </a:r>
            <a:r>
              <a:rPr lang="hu-HU" sz="1400" dirty="0" smtClean="0"/>
              <a:t> update: 26.01.2016.</a:t>
            </a:r>
            <a:endParaRPr lang="en-US" sz="1400" dirty="0" smtClean="0"/>
          </a:p>
          <a:p>
            <a:pPr algn="ctr"/>
            <a:endParaRPr lang="hu-HU" sz="1400" dirty="0"/>
          </a:p>
        </p:txBody>
      </p:sp>
      <p:sp>
        <p:nvSpPr>
          <p:cNvPr id="9" name="Title 1"/>
          <p:cNvSpPr>
            <a:spLocks noGrp="1"/>
          </p:cNvSpPr>
          <p:nvPr>
            <p:ph type="title"/>
          </p:nvPr>
        </p:nvSpPr>
        <p:spPr>
          <a:xfrm>
            <a:off x="1691680" y="0"/>
            <a:ext cx="7452320" cy="1124744"/>
          </a:xfrm>
        </p:spPr>
        <p:txBody>
          <a:bodyPr>
            <a:normAutofit/>
          </a:bodyPr>
          <a:lstStyle/>
          <a:p>
            <a:pPr algn="r"/>
            <a:r>
              <a:rPr lang="hu-HU" sz="2000" b="1" dirty="0"/>
              <a:t>Group </a:t>
            </a:r>
            <a:r>
              <a:rPr lang="hu-HU" sz="2000" b="1" dirty="0" smtClean="0"/>
              <a:t>C: </a:t>
            </a:r>
            <a:r>
              <a:rPr lang="hu-HU" sz="2000" b="1" dirty="0" err="1" smtClean="0"/>
              <a:t>latest</a:t>
            </a:r>
            <a:r>
              <a:rPr lang="hu-HU" sz="2000" b="1" dirty="0" smtClean="0"/>
              <a:t> </a:t>
            </a:r>
            <a:r>
              <a:rPr lang="hu-HU" sz="2000" b="1" dirty="0" err="1" smtClean="0"/>
              <a:t>employment</a:t>
            </a:r>
            <a:r>
              <a:rPr lang="hu-HU" sz="2000" b="1" dirty="0" smtClean="0"/>
              <a:t> and AROP(a) </a:t>
            </a:r>
            <a:r>
              <a:rPr lang="hu-HU" sz="2000" b="1" dirty="0" err="1" smtClean="0"/>
              <a:t>trends</a:t>
            </a:r>
            <a:endParaRPr lang="hu-HU" sz="2000" dirty="0"/>
          </a:p>
        </p:txBody>
      </p:sp>
      <p:sp>
        <p:nvSpPr>
          <p:cNvPr id="10" name="Téglalap 9"/>
          <p:cNvSpPr/>
          <p:nvPr/>
        </p:nvSpPr>
        <p:spPr>
          <a:xfrm>
            <a:off x="1" y="5445224"/>
            <a:ext cx="4464498" cy="523220"/>
          </a:xfrm>
          <a:prstGeom prst="rect">
            <a:avLst/>
          </a:prstGeom>
        </p:spPr>
        <p:txBody>
          <a:bodyPr wrap="square">
            <a:spAutoFit/>
          </a:bodyPr>
          <a:lstStyle/>
          <a:p>
            <a:r>
              <a:rPr lang="hu-HU" sz="1400" dirty="0" err="1"/>
              <a:t>Source</a:t>
            </a:r>
            <a:r>
              <a:rPr lang="hu-HU" sz="1400" dirty="0"/>
              <a:t>: </a:t>
            </a:r>
            <a:r>
              <a:rPr lang="hu-HU" sz="1400" dirty="0" err="1"/>
              <a:t>Eurostat</a:t>
            </a:r>
            <a:r>
              <a:rPr lang="hu-HU" sz="1400" dirty="0"/>
              <a:t> </a:t>
            </a:r>
            <a:r>
              <a:rPr lang="hu-HU" sz="1400" dirty="0" err="1"/>
              <a:t>Statistical</a:t>
            </a:r>
            <a:r>
              <a:rPr lang="hu-HU" sz="1400" dirty="0"/>
              <a:t> </a:t>
            </a:r>
            <a:r>
              <a:rPr lang="hu-HU" sz="1400" dirty="0" err="1"/>
              <a:t>Database</a:t>
            </a:r>
            <a:r>
              <a:rPr lang="hu-HU" sz="1400" dirty="0" smtClean="0"/>
              <a:t>, </a:t>
            </a:r>
            <a:r>
              <a:rPr lang="hu-HU" sz="1400" dirty="0" err="1" smtClean="0"/>
              <a:t>last</a:t>
            </a:r>
            <a:r>
              <a:rPr lang="hu-HU" sz="1400" dirty="0" smtClean="0"/>
              <a:t> update: 26.01.2016. </a:t>
            </a:r>
            <a:endParaRPr lang="hu-HU" sz="1400" dirty="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510" y="1844824"/>
            <a:ext cx="4163479" cy="3437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868432"/>
            <a:ext cx="4211414" cy="3413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Obrázok 3" descr="ssh2016_podpis02"/>
          <p:cNvPicPr/>
          <p:nvPr/>
        </p:nvPicPr>
        <p:blipFill>
          <a:blip r:embed="rId5" cstate="print"/>
          <a:srcRect/>
          <a:stretch>
            <a:fillRect/>
          </a:stretch>
        </p:blipFill>
        <p:spPr bwMode="auto">
          <a:xfrm>
            <a:off x="3059832" y="6309320"/>
            <a:ext cx="2160240" cy="528735"/>
          </a:xfrm>
          <a:prstGeom prst="rect">
            <a:avLst/>
          </a:prstGeom>
          <a:noFill/>
          <a:ln w="9525">
            <a:noFill/>
            <a:miter lim="800000"/>
            <a:headEnd/>
            <a:tailEnd/>
          </a:ln>
        </p:spPr>
      </p:pic>
    </p:spTree>
    <p:extLst>
      <p:ext uri="{BB962C8B-B14F-4D97-AF65-F5344CB8AC3E}">
        <p14:creationId xmlns:p14="http://schemas.microsoft.com/office/powerpoint/2010/main" val="355233270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sz="half" idx="1"/>
          </p:nvPr>
        </p:nvSpPr>
        <p:spPr>
          <a:xfrm>
            <a:off x="0" y="1268760"/>
            <a:ext cx="4572000" cy="504056"/>
          </a:xfrm>
        </p:spPr>
        <p:txBody>
          <a:bodyPr>
            <a:noAutofit/>
          </a:bodyPr>
          <a:lstStyle/>
          <a:p>
            <a:pPr marL="0" indent="0" algn="ctr">
              <a:buNone/>
            </a:pPr>
            <a:r>
              <a:rPr lang="en-GB" sz="2000" b="1" dirty="0" smtClean="0"/>
              <a:t>Employment rate</a:t>
            </a:r>
            <a:r>
              <a:rPr lang="hu-HU" sz="2000" b="1" dirty="0" smtClean="0"/>
              <a:t> (20-64 </a:t>
            </a:r>
            <a:r>
              <a:rPr lang="hu-HU" sz="2000" b="1" dirty="0" err="1" smtClean="0"/>
              <a:t>yrs</a:t>
            </a:r>
            <a:r>
              <a:rPr lang="hu-HU" sz="2000" b="1" dirty="0" smtClean="0"/>
              <a:t>)</a:t>
            </a:r>
            <a:endParaRPr lang="hu-HU" sz="2000" b="1" dirty="0"/>
          </a:p>
          <a:p>
            <a:pPr marL="0" indent="0">
              <a:buNone/>
            </a:pPr>
            <a:endParaRPr lang="hu-HU" sz="2000" i="1" dirty="0" smtClean="0"/>
          </a:p>
          <a:p>
            <a:pPr marL="0" indent="0">
              <a:buNone/>
            </a:pPr>
            <a:endParaRPr lang="hu-HU" sz="2000" i="1" dirty="0"/>
          </a:p>
          <a:p>
            <a:pPr marL="0" indent="0">
              <a:buNone/>
            </a:pPr>
            <a:endParaRPr lang="hu-HU" sz="2000" i="1" dirty="0" smtClean="0"/>
          </a:p>
          <a:p>
            <a:pPr marL="0" indent="0">
              <a:buNone/>
            </a:pPr>
            <a:endParaRPr lang="hu-HU" sz="2000" i="1" dirty="0"/>
          </a:p>
          <a:p>
            <a:pPr marL="0" indent="0">
              <a:buNone/>
            </a:pPr>
            <a:endParaRPr lang="hu-HU" sz="2000" i="1" dirty="0" smtClean="0"/>
          </a:p>
          <a:p>
            <a:pPr marL="0" indent="0">
              <a:buNone/>
            </a:pPr>
            <a:endParaRPr lang="hu-HU" sz="2000" i="1" dirty="0"/>
          </a:p>
          <a:p>
            <a:pPr marL="0" indent="0">
              <a:buNone/>
            </a:pPr>
            <a:endParaRPr lang="hu-HU" sz="2000" i="1" dirty="0" smtClean="0"/>
          </a:p>
          <a:p>
            <a:pPr marL="0" indent="0">
              <a:buNone/>
            </a:pPr>
            <a:endParaRPr lang="hu-HU" sz="2000" i="1" dirty="0"/>
          </a:p>
          <a:p>
            <a:pPr marL="0" indent="0">
              <a:buNone/>
            </a:pPr>
            <a:r>
              <a:rPr lang="hu-HU" sz="2000" dirty="0" smtClean="0"/>
              <a:t>	</a:t>
            </a:r>
            <a:endParaRPr lang="hu-HU" sz="2000" dirty="0"/>
          </a:p>
        </p:txBody>
      </p:sp>
      <p:sp>
        <p:nvSpPr>
          <p:cNvPr id="4" name="Tartalom helye 3"/>
          <p:cNvSpPr>
            <a:spLocks noGrp="1"/>
          </p:cNvSpPr>
          <p:nvPr>
            <p:ph sz="half" idx="2"/>
          </p:nvPr>
        </p:nvSpPr>
        <p:spPr>
          <a:xfrm>
            <a:off x="4567579" y="1268760"/>
            <a:ext cx="4571999" cy="432047"/>
          </a:xfrm>
        </p:spPr>
        <p:txBody>
          <a:bodyPr>
            <a:noAutofit/>
          </a:bodyPr>
          <a:lstStyle/>
          <a:p>
            <a:pPr marL="0" indent="0" algn="ctr">
              <a:buNone/>
            </a:pPr>
            <a:r>
              <a:rPr lang="en-GB" sz="2000" b="1" dirty="0" smtClean="0"/>
              <a:t>AROP(a</a:t>
            </a:r>
            <a:r>
              <a:rPr lang="en-GB" sz="2000" b="1" dirty="0"/>
              <a:t>) </a:t>
            </a:r>
            <a:r>
              <a:rPr lang="en-GB" sz="2000" b="1" dirty="0" smtClean="0"/>
              <a:t>trends</a:t>
            </a:r>
            <a:r>
              <a:rPr lang="hu-HU" sz="2000" b="1" dirty="0" smtClean="0"/>
              <a:t> (18-64 </a:t>
            </a:r>
            <a:r>
              <a:rPr lang="hu-HU" sz="2000" b="1" dirty="0" err="1" smtClean="0"/>
              <a:t>yrs</a:t>
            </a:r>
            <a:r>
              <a:rPr lang="hu-HU" sz="2000" b="1" dirty="0"/>
              <a:t>)</a:t>
            </a:r>
            <a:endParaRPr lang="hu-HU" sz="2000" dirty="0"/>
          </a:p>
        </p:txBody>
      </p:sp>
      <p:sp>
        <p:nvSpPr>
          <p:cNvPr id="5" name="Dia számának helye 4"/>
          <p:cNvSpPr>
            <a:spLocks noGrp="1"/>
          </p:cNvSpPr>
          <p:nvPr>
            <p:ph type="sldNum" sz="quarter" idx="12"/>
          </p:nvPr>
        </p:nvSpPr>
        <p:spPr>
          <a:xfrm>
            <a:off x="3635896" y="6381328"/>
            <a:ext cx="2133600" cy="365125"/>
          </a:xfrm>
        </p:spPr>
        <p:txBody>
          <a:bodyPr/>
          <a:lstStyle/>
          <a:p>
            <a:pPr algn="ctr"/>
            <a:r>
              <a:rPr lang="en-GB" dirty="0" smtClean="0"/>
              <a:t>Slide </a:t>
            </a:r>
            <a:fld id="{C6170E7D-A965-4458-AC05-FFC7717E2BF9}" type="slidenum">
              <a:rPr lang="en-GB" smtClean="0"/>
              <a:pPr algn="ctr"/>
              <a:t>35</a:t>
            </a:fld>
            <a:endParaRPr lang="en-GB" dirty="0"/>
          </a:p>
        </p:txBody>
      </p:sp>
      <p:sp>
        <p:nvSpPr>
          <p:cNvPr id="6" name="Téglalap 5"/>
          <p:cNvSpPr/>
          <p:nvPr/>
        </p:nvSpPr>
        <p:spPr>
          <a:xfrm>
            <a:off x="4684942" y="5445224"/>
            <a:ext cx="4567578" cy="738664"/>
          </a:xfrm>
          <a:prstGeom prst="rect">
            <a:avLst/>
          </a:prstGeom>
        </p:spPr>
        <p:txBody>
          <a:bodyPr wrap="square">
            <a:spAutoFit/>
          </a:bodyPr>
          <a:lstStyle/>
          <a:p>
            <a:r>
              <a:rPr lang="en-GB" sz="1400" dirty="0" smtClean="0"/>
              <a:t>Source: </a:t>
            </a:r>
            <a:r>
              <a:rPr lang="hu-HU" sz="1400" dirty="0" err="1" smtClean="0"/>
              <a:t>Eurostat</a:t>
            </a:r>
            <a:r>
              <a:rPr lang="hu-HU" sz="1400" dirty="0" smtClean="0"/>
              <a:t> </a:t>
            </a:r>
            <a:r>
              <a:rPr lang="hu-HU" sz="1400" dirty="0" err="1" smtClean="0"/>
              <a:t>Statistical</a:t>
            </a:r>
            <a:r>
              <a:rPr lang="hu-HU" sz="1400" dirty="0" smtClean="0"/>
              <a:t> </a:t>
            </a:r>
            <a:r>
              <a:rPr lang="hu-HU" sz="1400" dirty="0" err="1" smtClean="0"/>
              <a:t>Database</a:t>
            </a:r>
            <a:r>
              <a:rPr lang="hu-HU" sz="1400" dirty="0" smtClean="0"/>
              <a:t>, </a:t>
            </a:r>
            <a:r>
              <a:rPr lang="hu-HU" sz="1400" dirty="0" err="1" smtClean="0"/>
              <a:t>last</a:t>
            </a:r>
            <a:r>
              <a:rPr lang="hu-HU" sz="1400" dirty="0" smtClean="0"/>
              <a:t> update: 26.01.2016.</a:t>
            </a:r>
            <a:endParaRPr lang="en-US" sz="1400" dirty="0" smtClean="0"/>
          </a:p>
          <a:p>
            <a:pPr algn="ctr"/>
            <a:endParaRPr lang="hu-HU" sz="1400" dirty="0"/>
          </a:p>
        </p:txBody>
      </p:sp>
      <p:sp>
        <p:nvSpPr>
          <p:cNvPr id="9" name="Title 1"/>
          <p:cNvSpPr>
            <a:spLocks noGrp="1"/>
          </p:cNvSpPr>
          <p:nvPr>
            <p:ph type="title"/>
          </p:nvPr>
        </p:nvSpPr>
        <p:spPr>
          <a:xfrm>
            <a:off x="1691680" y="0"/>
            <a:ext cx="7452320" cy="1124744"/>
          </a:xfrm>
        </p:spPr>
        <p:txBody>
          <a:bodyPr>
            <a:normAutofit/>
          </a:bodyPr>
          <a:lstStyle/>
          <a:p>
            <a:pPr algn="r"/>
            <a:r>
              <a:rPr lang="hu-HU" sz="2000" b="1" dirty="0"/>
              <a:t>Group D</a:t>
            </a:r>
            <a:r>
              <a:rPr lang="hu-HU" sz="2000" b="1" dirty="0" smtClean="0"/>
              <a:t>: </a:t>
            </a:r>
            <a:r>
              <a:rPr lang="hu-HU" sz="2000" b="1" dirty="0" err="1" smtClean="0"/>
              <a:t>latest</a:t>
            </a:r>
            <a:r>
              <a:rPr lang="hu-HU" sz="2000" b="1" dirty="0" smtClean="0"/>
              <a:t> </a:t>
            </a:r>
            <a:r>
              <a:rPr lang="hu-HU" sz="2000" b="1" dirty="0" err="1" smtClean="0"/>
              <a:t>employment</a:t>
            </a:r>
            <a:r>
              <a:rPr lang="hu-HU" sz="2000" b="1" dirty="0" smtClean="0"/>
              <a:t> and AROP(a) </a:t>
            </a:r>
            <a:r>
              <a:rPr lang="hu-HU" sz="2000" b="1" dirty="0" err="1" smtClean="0"/>
              <a:t>trends</a:t>
            </a:r>
            <a:endParaRPr lang="hu-HU" sz="2000" dirty="0"/>
          </a:p>
        </p:txBody>
      </p:sp>
      <p:sp>
        <p:nvSpPr>
          <p:cNvPr id="10" name="Téglalap 9"/>
          <p:cNvSpPr/>
          <p:nvPr/>
        </p:nvSpPr>
        <p:spPr>
          <a:xfrm>
            <a:off x="1" y="5445224"/>
            <a:ext cx="4464498" cy="523220"/>
          </a:xfrm>
          <a:prstGeom prst="rect">
            <a:avLst/>
          </a:prstGeom>
        </p:spPr>
        <p:txBody>
          <a:bodyPr wrap="square">
            <a:spAutoFit/>
          </a:bodyPr>
          <a:lstStyle/>
          <a:p>
            <a:r>
              <a:rPr lang="hu-HU" sz="1400" dirty="0" err="1"/>
              <a:t>Source</a:t>
            </a:r>
            <a:r>
              <a:rPr lang="hu-HU" sz="1400" dirty="0"/>
              <a:t>: </a:t>
            </a:r>
            <a:r>
              <a:rPr lang="hu-HU" sz="1400" dirty="0" err="1"/>
              <a:t>Eurostat</a:t>
            </a:r>
            <a:r>
              <a:rPr lang="hu-HU" sz="1400" dirty="0"/>
              <a:t> </a:t>
            </a:r>
            <a:r>
              <a:rPr lang="hu-HU" sz="1400" dirty="0" err="1"/>
              <a:t>Statistical</a:t>
            </a:r>
            <a:r>
              <a:rPr lang="hu-HU" sz="1400" dirty="0"/>
              <a:t> </a:t>
            </a:r>
            <a:r>
              <a:rPr lang="hu-HU" sz="1400" dirty="0" err="1"/>
              <a:t>Database</a:t>
            </a:r>
            <a:r>
              <a:rPr lang="hu-HU" sz="1400" dirty="0" smtClean="0"/>
              <a:t>, </a:t>
            </a:r>
            <a:r>
              <a:rPr lang="hu-HU" sz="1400" dirty="0" err="1" smtClean="0"/>
              <a:t>last</a:t>
            </a:r>
            <a:r>
              <a:rPr lang="hu-HU" sz="1400" dirty="0" smtClean="0"/>
              <a:t> update: 26.01.2016. </a:t>
            </a:r>
            <a:endParaRPr lang="hu-HU" sz="1400" dirty="0"/>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651" y="1841314"/>
            <a:ext cx="4261197" cy="3537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2810" y="1846159"/>
            <a:ext cx="4265959" cy="3527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Obrázok 3" descr="ssh2016_podpis02"/>
          <p:cNvPicPr/>
          <p:nvPr/>
        </p:nvPicPr>
        <p:blipFill>
          <a:blip r:embed="rId5" cstate="print"/>
          <a:srcRect/>
          <a:stretch>
            <a:fillRect/>
          </a:stretch>
        </p:blipFill>
        <p:spPr bwMode="auto">
          <a:xfrm>
            <a:off x="3059832" y="6309320"/>
            <a:ext cx="2160240" cy="528735"/>
          </a:xfrm>
          <a:prstGeom prst="rect">
            <a:avLst/>
          </a:prstGeom>
          <a:noFill/>
          <a:ln w="9525">
            <a:noFill/>
            <a:miter lim="800000"/>
            <a:headEnd/>
            <a:tailEnd/>
          </a:ln>
        </p:spPr>
      </p:pic>
    </p:spTree>
    <p:extLst>
      <p:ext uri="{BB962C8B-B14F-4D97-AF65-F5344CB8AC3E}">
        <p14:creationId xmlns:p14="http://schemas.microsoft.com/office/powerpoint/2010/main" val="208872938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sz="half" idx="1"/>
          </p:nvPr>
        </p:nvSpPr>
        <p:spPr>
          <a:xfrm>
            <a:off x="0" y="1268760"/>
            <a:ext cx="4572000" cy="504056"/>
          </a:xfrm>
        </p:spPr>
        <p:txBody>
          <a:bodyPr>
            <a:noAutofit/>
          </a:bodyPr>
          <a:lstStyle/>
          <a:p>
            <a:pPr marL="0" indent="0" algn="ctr">
              <a:buNone/>
            </a:pPr>
            <a:r>
              <a:rPr lang="en-GB" sz="2000" b="1" dirty="0" smtClean="0"/>
              <a:t>Employment rate</a:t>
            </a:r>
            <a:r>
              <a:rPr lang="hu-HU" sz="2000" b="1" dirty="0" smtClean="0"/>
              <a:t> (20-64 </a:t>
            </a:r>
            <a:r>
              <a:rPr lang="hu-HU" sz="2000" b="1" dirty="0" err="1" smtClean="0"/>
              <a:t>yrs</a:t>
            </a:r>
            <a:r>
              <a:rPr lang="hu-HU" sz="2000" b="1" dirty="0" smtClean="0"/>
              <a:t>)</a:t>
            </a:r>
            <a:endParaRPr lang="hu-HU" sz="2000" b="1" dirty="0"/>
          </a:p>
          <a:p>
            <a:pPr marL="0" indent="0">
              <a:buNone/>
            </a:pPr>
            <a:endParaRPr lang="hu-HU" sz="2000" i="1" dirty="0" smtClean="0"/>
          </a:p>
          <a:p>
            <a:pPr marL="0" indent="0">
              <a:buNone/>
            </a:pPr>
            <a:endParaRPr lang="hu-HU" sz="2000" i="1" dirty="0"/>
          </a:p>
          <a:p>
            <a:pPr marL="0" indent="0">
              <a:buNone/>
            </a:pPr>
            <a:endParaRPr lang="hu-HU" sz="2000" i="1" dirty="0" smtClean="0"/>
          </a:p>
          <a:p>
            <a:pPr marL="0" indent="0">
              <a:buNone/>
            </a:pPr>
            <a:endParaRPr lang="hu-HU" sz="2000" i="1" dirty="0"/>
          </a:p>
          <a:p>
            <a:pPr marL="0" indent="0">
              <a:buNone/>
            </a:pPr>
            <a:endParaRPr lang="hu-HU" sz="2000" i="1" dirty="0" smtClean="0"/>
          </a:p>
          <a:p>
            <a:pPr marL="0" indent="0">
              <a:buNone/>
            </a:pPr>
            <a:endParaRPr lang="hu-HU" sz="2000" i="1" dirty="0"/>
          </a:p>
          <a:p>
            <a:pPr marL="0" indent="0">
              <a:buNone/>
            </a:pPr>
            <a:endParaRPr lang="hu-HU" sz="2000" i="1" dirty="0" smtClean="0"/>
          </a:p>
          <a:p>
            <a:pPr marL="0" indent="0">
              <a:buNone/>
            </a:pPr>
            <a:endParaRPr lang="hu-HU" sz="2000" i="1" dirty="0"/>
          </a:p>
          <a:p>
            <a:pPr marL="0" indent="0">
              <a:buNone/>
            </a:pPr>
            <a:r>
              <a:rPr lang="hu-HU" sz="2000" dirty="0" smtClean="0"/>
              <a:t>	</a:t>
            </a:r>
            <a:endParaRPr lang="hu-HU" sz="2000" dirty="0"/>
          </a:p>
        </p:txBody>
      </p:sp>
      <p:sp>
        <p:nvSpPr>
          <p:cNvPr id="4" name="Tartalom helye 3"/>
          <p:cNvSpPr>
            <a:spLocks noGrp="1"/>
          </p:cNvSpPr>
          <p:nvPr>
            <p:ph sz="half" idx="2"/>
          </p:nvPr>
        </p:nvSpPr>
        <p:spPr>
          <a:xfrm>
            <a:off x="4567579" y="1268760"/>
            <a:ext cx="4571999" cy="432047"/>
          </a:xfrm>
        </p:spPr>
        <p:txBody>
          <a:bodyPr>
            <a:noAutofit/>
          </a:bodyPr>
          <a:lstStyle/>
          <a:p>
            <a:pPr marL="0" indent="0" algn="ctr">
              <a:buNone/>
            </a:pPr>
            <a:r>
              <a:rPr lang="en-GB" sz="2000" b="1" dirty="0" smtClean="0"/>
              <a:t>AROP(a</a:t>
            </a:r>
            <a:r>
              <a:rPr lang="en-GB" sz="2000" b="1" dirty="0"/>
              <a:t>) </a:t>
            </a:r>
            <a:r>
              <a:rPr lang="en-GB" sz="2000" b="1" dirty="0" smtClean="0"/>
              <a:t>trends</a:t>
            </a:r>
            <a:r>
              <a:rPr lang="hu-HU" sz="2000" b="1" dirty="0" smtClean="0"/>
              <a:t> (18-64 </a:t>
            </a:r>
            <a:r>
              <a:rPr lang="hu-HU" sz="2000" b="1" dirty="0" err="1" smtClean="0"/>
              <a:t>yrs</a:t>
            </a:r>
            <a:r>
              <a:rPr lang="hu-HU" sz="2000" b="1" dirty="0"/>
              <a:t>)</a:t>
            </a:r>
            <a:endParaRPr lang="hu-HU" sz="2000" dirty="0"/>
          </a:p>
        </p:txBody>
      </p:sp>
      <p:sp>
        <p:nvSpPr>
          <p:cNvPr id="5" name="Dia számának helye 4"/>
          <p:cNvSpPr>
            <a:spLocks noGrp="1"/>
          </p:cNvSpPr>
          <p:nvPr>
            <p:ph type="sldNum" sz="quarter" idx="12"/>
          </p:nvPr>
        </p:nvSpPr>
        <p:spPr>
          <a:xfrm>
            <a:off x="3635896" y="6381328"/>
            <a:ext cx="2133600" cy="365125"/>
          </a:xfrm>
        </p:spPr>
        <p:txBody>
          <a:bodyPr/>
          <a:lstStyle/>
          <a:p>
            <a:pPr algn="ctr"/>
            <a:r>
              <a:rPr lang="en-GB" dirty="0" smtClean="0"/>
              <a:t>Slide </a:t>
            </a:r>
            <a:fld id="{C6170E7D-A965-4458-AC05-FFC7717E2BF9}" type="slidenum">
              <a:rPr lang="en-GB" smtClean="0"/>
              <a:pPr algn="ctr"/>
              <a:t>36</a:t>
            </a:fld>
            <a:endParaRPr lang="en-GB" dirty="0"/>
          </a:p>
        </p:txBody>
      </p:sp>
      <p:sp>
        <p:nvSpPr>
          <p:cNvPr id="6" name="Téglalap 5"/>
          <p:cNvSpPr/>
          <p:nvPr/>
        </p:nvSpPr>
        <p:spPr>
          <a:xfrm>
            <a:off x="4577469" y="5445224"/>
            <a:ext cx="4567578" cy="738664"/>
          </a:xfrm>
          <a:prstGeom prst="rect">
            <a:avLst/>
          </a:prstGeom>
        </p:spPr>
        <p:txBody>
          <a:bodyPr wrap="square">
            <a:spAutoFit/>
          </a:bodyPr>
          <a:lstStyle/>
          <a:p>
            <a:r>
              <a:rPr lang="en-GB" sz="1400" dirty="0" smtClean="0"/>
              <a:t>Source: </a:t>
            </a:r>
            <a:r>
              <a:rPr lang="hu-HU" sz="1400" dirty="0" err="1" smtClean="0"/>
              <a:t>Eurostat</a:t>
            </a:r>
            <a:r>
              <a:rPr lang="hu-HU" sz="1400" dirty="0" smtClean="0"/>
              <a:t> </a:t>
            </a:r>
            <a:r>
              <a:rPr lang="hu-HU" sz="1400" dirty="0" err="1" smtClean="0"/>
              <a:t>Statistical</a:t>
            </a:r>
            <a:r>
              <a:rPr lang="hu-HU" sz="1400" dirty="0" smtClean="0"/>
              <a:t> </a:t>
            </a:r>
            <a:r>
              <a:rPr lang="hu-HU" sz="1400" dirty="0" err="1" smtClean="0"/>
              <a:t>Database</a:t>
            </a:r>
            <a:r>
              <a:rPr lang="hu-HU" sz="1400" dirty="0" smtClean="0"/>
              <a:t>, </a:t>
            </a:r>
            <a:r>
              <a:rPr lang="hu-HU" sz="1400" dirty="0" err="1" smtClean="0"/>
              <a:t>last</a:t>
            </a:r>
            <a:r>
              <a:rPr lang="hu-HU" sz="1400" dirty="0" smtClean="0"/>
              <a:t> update: 26.01.2016.</a:t>
            </a:r>
            <a:endParaRPr lang="en-US" sz="1400" dirty="0" smtClean="0"/>
          </a:p>
          <a:p>
            <a:pPr algn="ctr"/>
            <a:endParaRPr lang="hu-HU" sz="1400" dirty="0"/>
          </a:p>
        </p:txBody>
      </p:sp>
      <p:sp>
        <p:nvSpPr>
          <p:cNvPr id="9" name="Title 1"/>
          <p:cNvSpPr>
            <a:spLocks noGrp="1"/>
          </p:cNvSpPr>
          <p:nvPr>
            <p:ph type="title"/>
          </p:nvPr>
        </p:nvSpPr>
        <p:spPr>
          <a:xfrm>
            <a:off x="1691680" y="0"/>
            <a:ext cx="7452320" cy="1124744"/>
          </a:xfrm>
        </p:spPr>
        <p:txBody>
          <a:bodyPr>
            <a:normAutofit/>
          </a:bodyPr>
          <a:lstStyle/>
          <a:p>
            <a:pPr algn="r"/>
            <a:r>
              <a:rPr lang="hu-HU" sz="2000" b="1" dirty="0"/>
              <a:t>Group E</a:t>
            </a:r>
            <a:r>
              <a:rPr lang="hu-HU" sz="2000" b="1" dirty="0" smtClean="0"/>
              <a:t>: </a:t>
            </a:r>
            <a:r>
              <a:rPr lang="hu-HU" sz="2000" b="1" dirty="0" err="1" smtClean="0"/>
              <a:t>latest</a:t>
            </a:r>
            <a:r>
              <a:rPr lang="hu-HU" sz="2000" b="1" dirty="0" smtClean="0"/>
              <a:t> </a:t>
            </a:r>
            <a:r>
              <a:rPr lang="hu-HU" sz="2000" b="1" dirty="0" err="1" smtClean="0"/>
              <a:t>employment</a:t>
            </a:r>
            <a:r>
              <a:rPr lang="hu-HU" sz="2000" b="1" dirty="0" smtClean="0"/>
              <a:t> and AROP(a) </a:t>
            </a:r>
            <a:r>
              <a:rPr lang="hu-HU" sz="2000" b="1" dirty="0" err="1" smtClean="0"/>
              <a:t>trends</a:t>
            </a:r>
            <a:endParaRPr lang="hu-HU" sz="2000" dirty="0"/>
          </a:p>
        </p:txBody>
      </p:sp>
      <p:sp>
        <p:nvSpPr>
          <p:cNvPr id="10" name="Téglalap 9"/>
          <p:cNvSpPr/>
          <p:nvPr/>
        </p:nvSpPr>
        <p:spPr>
          <a:xfrm>
            <a:off x="1" y="5445224"/>
            <a:ext cx="4464498" cy="523220"/>
          </a:xfrm>
          <a:prstGeom prst="rect">
            <a:avLst/>
          </a:prstGeom>
        </p:spPr>
        <p:txBody>
          <a:bodyPr wrap="square">
            <a:spAutoFit/>
          </a:bodyPr>
          <a:lstStyle/>
          <a:p>
            <a:r>
              <a:rPr lang="hu-HU" sz="1400" dirty="0" err="1"/>
              <a:t>Source</a:t>
            </a:r>
            <a:r>
              <a:rPr lang="hu-HU" sz="1400" dirty="0"/>
              <a:t>: </a:t>
            </a:r>
            <a:r>
              <a:rPr lang="hu-HU" sz="1400" dirty="0" err="1"/>
              <a:t>Eurostat</a:t>
            </a:r>
            <a:r>
              <a:rPr lang="hu-HU" sz="1400" dirty="0"/>
              <a:t> </a:t>
            </a:r>
            <a:r>
              <a:rPr lang="hu-HU" sz="1400" dirty="0" err="1"/>
              <a:t>Statistical</a:t>
            </a:r>
            <a:r>
              <a:rPr lang="hu-HU" sz="1400" dirty="0"/>
              <a:t> </a:t>
            </a:r>
            <a:r>
              <a:rPr lang="hu-HU" sz="1400" dirty="0" err="1"/>
              <a:t>Database</a:t>
            </a:r>
            <a:r>
              <a:rPr lang="hu-HU" sz="1400" dirty="0" smtClean="0"/>
              <a:t>, </a:t>
            </a:r>
            <a:r>
              <a:rPr lang="hu-HU" sz="1400" dirty="0" err="1" smtClean="0"/>
              <a:t>last</a:t>
            </a:r>
            <a:r>
              <a:rPr lang="hu-HU" sz="1400" dirty="0" smtClean="0"/>
              <a:t> update: 26.01.2016. </a:t>
            </a:r>
            <a:endParaRPr lang="hu-HU" sz="1400" dirty="0"/>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935" y="1772470"/>
            <a:ext cx="4330564" cy="3600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53729" y="1772816"/>
            <a:ext cx="4355430" cy="3581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Ellipszis 10"/>
          <p:cNvSpPr/>
          <p:nvPr/>
        </p:nvSpPr>
        <p:spPr>
          <a:xfrm rot="19566198">
            <a:off x="7929481" y="2058927"/>
            <a:ext cx="1169923" cy="468052"/>
          </a:xfrm>
          <a:prstGeom prst="ellipse">
            <a:avLst/>
          </a:prstGeom>
          <a:solidFill>
            <a:srgbClr val="FF0000">
              <a:alpha val="3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pic>
        <p:nvPicPr>
          <p:cNvPr id="12" name="Obrázok 3" descr="ssh2016_podpis02"/>
          <p:cNvPicPr/>
          <p:nvPr/>
        </p:nvPicPr>
        <p:blipFill>
          <a:blip r:embed="rId5" cstate="print"/>
          <a:srcRect/>
          <a:stretch>
            <a:fillRect/>
          </a:stretch>
        </p:blipFill>
        <p:spPr bwMode="auto">
          <a:xfrm>
            <a:off x="3059832" y="6309320"/>
            <a:ext cx="2160240" cy="528735"/>
          </a:xfrm>
          <a:prstGeom prst="rect">
            <a:avLst/>
          </a:prstGeom>
          <a:noFill/>
          <a:ln w="9525">
            <a:noFill/>
            <a:miter lim="800000"/>
            <a:headEnd/>
            <a:tailEnd/>
          </a:ln>
        </p:spPr>
      </p:pic>
    </p:spTree>
    <p:extLst>
      <p:ext uri="{BB962C8B-B14F-4D97-AF65-F5344CB8AC3E}">
        <p14:creationId xmlns:p14="http://schemas.microsoft.com/office/powerpoint/2010/main" val="2949532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1115616" y="908720"/>
            <a:ext cx="7740352" cy="4896544"/>
          </a:xfrm>
        </p:spPr>
        <p:txBody>
          <a:bodyPr>
            <a:noAutofit/>
          </a:bodyPr>
          <a:lstStyle/>
          <a:p>
            <a:pPr marL="0" indent="0">
              <a:buNone/>
            </a:pPr>
            <a:r>
              <a:rPr lang="en-GB" sz="2000" b="1" dirty="0" err="1" smtClean="0"/>
              <a:t>Cantillon</a:t>
            </a:r>
            <a:r>
              <a:rPr lang="en-GB" sz="2000" b="1" dirty="0" smtClean="0"/>
              <a:t> et al. 2014 </a:t>
            </a:r>
            <a:endParaRPr lang="en-GB" sz="2000" dirty="0" smtClean="0"/>
          </a:p>
          <a:p>
            <a:pPr algn="just"/>
            <a:r>
              <a:rPr lang="en-GB" sz="1600" dirty="0" smtClean="0"/>
              <a:t>Deteriorating efficiency of the social protection systems of the European welfare states in the North, but also in the Continent</a:t>
            </a:r>
          </a:p>
          <a:p>
            <a:pPr algn="just"/>
            <a:r>
              <a:rPr lang="en-GB" sz="1600" dirty="0" smtClean="0"/>
              <a:t>Job polarization in the South</a:t>
            </a:r>
            <a:endParaRPr lang="en-GB" sz="1600" b="1" dirty="0" smtClean="0"/>
          </a:p>
          <a:p>
            <a:pPr marL="0" indent="0">
              <a:buNone/>
            </a:pPr>
            <a:r>
              <a:rPr lang="en-GB" sz="2000" b="1" dirty="0" smtClean="0"/>
              <a:t>Marx et al. 2013 </a:t>
            </a:r>
          </a:p>
          <a:p>
            <a:pPr algn="just"/>
            <a:r>
              <a:rPr lang="en-GB" sz="1600" dirty="0" smtClean="0"/>
              <a:t>Multi-earner households benefited</a:t>
            </a:r>
          </a:p>
          <a:p>
            <a:pPr lvl="0" algn="just"/>
            <a:r>
              <a:rPr lang="en-GB" sz="1600" dirty="0" smtClean="0"/>
              <a:t>Very low pay new jobs</a:t>
            </a:r>
          </a:p>
          <a:p>
            <a:pPr lvl="0" algn="just"/>
            <a:r>
              <a:rPr lang="en-GB" sz="1600" dirty="0" smtClean="0"/>
              <a:t>Relative poverty as “moving target”</a:t>
            </a:r>
          </a:p>
          <a:p>
            <a:pPr marL="0" indent="0">
              <a:buNone/>
            </a:pPr>
            <a:r>
              <a:rPr lang="en-GB" sz="2000" b="1" dirty="0" err="1" smtClean="0"/>
              <a:t>Corluy</a:t>
            </a:r>
            <a:r>
              <a:rPr lang="en-GB" sz="2000" b="1" dirty="0" smtClean="0"/>
              <a:t> and </a:t>
            </a:r>
            <a:r>
              <a:rPr lang="en-GB" sz="2000" b="1" dirty="0" err="1" smtClean="0"/>
              <a:t>Vandenbroucke</a:t>
            </a:r>
            <a:r>
              <a:rPr lang="en-GB" sz="2000" b="1" dirty="0" smtClean="0"/>
              <a:t> 2014 (for 2005-2008)</a:t>
            </a:r>
            <a:endParaRPr lang="en-GB" sz="2000" dirty="0" smtClean="0"/>
          </a:p>
          <a:p>
            <a:pPr algn="just"/>
            <a:r>
              <a:rPr lang="en-GB" sz="1600" dirty="0" smtClean="0"/>
              <a:t>Paradox: low correlation between household joblessness rates and post-transfer poverty despite negative correlation between individual employment rates and post-transfer poverty rates</a:t>
            </a:r>
          </a:p>
          <a:p>
            <a:pPr algn="just"/>
            <a:r>
              <a:rPr lang="en-GB" sz="1600" dirty="0" smtClean="0"/>
              <a:t>Social spending mitigates post-transfer poverty of jobless households; </a:t>
            </a:r>
          </a:p>
          <a:p>
            <a:pPr algn="just"/>
            <a:r>
              <a:rPr lang="en-GB" sz="1600" dirty="0" smtClean="0"/>
              <a:t>Poverty rates of ‘non-jobless’ households have a large weight in the overall poverty record </a:t>
            </a:r>
          </a:p>
          <a:p>
            <a:pPr lvl="0" algn="just"/>
            <a:r>
              <a:rPr lang="en-GB" sz="1600" dirty="0" smtClean="0"/>
              <a:t>Changes in individual joblessness, household joblessness and household work poverty correlate positively but weakly with changes in poverty rates</a:t>
            </a:r>
            <a:endParaRPr lang="en-GB" sz="1600" dirty="0"/>
          </a:p>
        </p:txBody>
      </p:sp>
      <p:sp>
        <p:nvSpPr>
          <p:cNvPr id="4" name="Dia számának helye 3"/>
          <p:cNvSpPr>
            <a:spLocks noGrp="1"/>
          </p:cNvSpPr>
          <p:nvPr>
            <p:ph type="sldNum" sz="quarter" idx="12"/>
          </p:nvPr>
        </p:nvSpPr>
        <p:spPr/>
        <p:txBody>
          <a:bodyPr/>
          <a:lstStyle/>
          <a:p>
            <a:r>
              <a:rPr lang="en-GB" dirty="0" smtClean="0">
                <a:solidFill>
                  <a:prstClr val="black">
                    <a:tint val="75000"/>
                  </a:prstClr>
                </a:solidFill>
              </a:rPr>
              <a:t>Slide </a:t>
            </a:r>
            <a:fld id="{A51AB592-F11C-422A-8BFA-A5C5A3240962}" type="slidenum">
              <a:rPr lang="en-GB" smtClean="0">
                <a:solidFill>
                  <a:prstClr val="black">
                    <a:tint val="75000"/>
                  </a:prstClr>
                </a:solidFill>
              </a:rPr>
              <a:pPr/>
              <a:t>4</a:t>
            </a:fld>
            <a:endParaRPr lang="en-GB" dirty="0">
              <a:solidFill>
                <a:prstClr val="black">
                  <a:tint val="75000"/>
                </a:prstClr>
              </a:solidFill>
            </a:endParaRPr>
          </a:p>
        </p:txBody>
      </p:sp>
      <p:sp>
        <p:nvSpPr>
          <p:cNvPr id="5" name="Title 1"/>
          <p:cNvSpPr>
            <a:spLocks noGrp="1"/>
          </p:cNvSpPr>
          <p:nvPr>
            <p:ph type="title"/>
          </p:nvPr>
        </p:nvSpPr>
        <p:spPr>
          <a:xfrm>
            <a:off x="1259632" y="0"/>
            <a:ext cx="7452528" cy="980728"/>
          </a:xfrm>
        </p:spPr>
        <p:txBody>
          <a:bodyPr>
            <a:normAutofit/>
          </a:bodyPr>
          <a:lstStyle/>
          <a:p>
            <a:r>
              <a:rPr lang="hu-HU" sz="3200" b="1" dirty="0" smtClean="0"/>
              <a:t>„</a:t>
            </a:r>
            <a:r>
              <a:rPr lang="hu-HU" sz="3200" b="1" dirty="0" err="1" smtClean="0"/>
              <a:t>Poverty</a:t>
            </a:r>
            <a:r>
              <a:rPr lang="hu-HU" sz="3200" b="1" dirty="0" smtClean="0"/>
              <a:t> </a:t>
            </a:r>
            <a:r>
              <a:rPr lang="hu-HU" sz="3200" b="1" dirty="0" err="1" smtClean="0"/>
              <a:t>standstill</a:t>
            </a:r>
            <a:r>
              <a:rPr lang="hu-HU" sz="3200" b="1" dirty="0" smtClean="0"/>
              <a:t> </a:t>
            </a:r>
            <a:r>
              <a:rPr lang="en-GB" sz="3200" b="1" dirty="0" smtClean="0"/>
              <a:t>in </a:t>
            </a:r>
            <a:r>
              <a:rPr lang="en-GB" sz="3200" b="1" dirty="0"/>
              <a:t>the Lisbon </a:t>
            </a:r>
            <a:r>
              <a:rPr lang="en-GB" sz="3200" b="1" dirty="0" smtClean="0"/>
              <a:t>area</a:t>
            </a:r>
            <a:r>
              <a:rPr lang="hu-HU" sz="3200" b="1" dirty="0" smtClean="0"/>
              <a:t>”</a:t>
            </a:r>
            <a:endParaRPr lang="hu-HU" sz="3200" dirty="0"/>
          </a:p>
        </p:txBody>
      </p:sp>
      <p:pic>
        <p:nvPicPr>
          <p:cNvPr id="6" name="Obrázok 3" descr="ssh2016_podpis02"/>
          <p:cNvPicPr/>
          <p:nvPr/>
        </p:nvPicPr>
        <p:blipFill>
          <a:blip r:embed="rId2" cstate="print"/>
          <a:srcRect/>
          <a:stretch>
            <a:fillRect/>
          </a:stretch>
        </p:blipFill>
        <p:spPr bwMode="auto">
          <a:xfrm>
            <a:off x="3059832" y="6309320"/>
            <a:ext cx="2160240" cy="528735"/>
          </a:xfrm>
          <a:prstGeom prst="rect">
            <a:avLst/>
          </a:prstGeom>
          <a:noFill/>
          <a:ln w="9525">
            <a:noFill/>
            <a:miter lim="800000"/>
            <a:headEnd/>
            <a:tailEnd/>
          </a:ln>
        </p:spPr>
      </p:pic>
    </p:spTree>
    <p:extLst>
      <p:ext uri="{BB962C8B-B14F-4D97-AF65-F5344CB8AC3E}">
        <p14:creationId xmlns:p14="http://schemas.microsoft.com/office/powerpoint/2010/main" val="36960575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1115616" y="1268760"/>
            <a:ext cx="7588828" cy="4608512"/>
          </a:xfrm>
        </p:spPr>
        <p:txBody>
          <a:bodyPr>
            <a:normAutofit/>
          </a:bodyPr>
          <a:lstStyle/>
          <a:p>
            <a:pPr marL="0" indent="0">
              <a:buNone/>
            </a:pPr>
            <a:r>
              <a:rPr lang="en-GB" sz="2000" b="1" dirty="0" smtClean="0"/>
              <a:t>Research questions, focus</a:t>
            </a:r>
            <a:endParaRPr lang="en-GB" sz="2000" dirty="0" smtClean="0"/>
          </a:p>
          <a:p>
            <a:pPr lvl="0" algn="just"/>
            <a:r>
              <a:rPr lang="en-GB" sz="2000" dirty="0" smtClean="0"/>
              <a:t>the existence and direction of relationship between employment and poverty</a:t>
            </a:r>
          </a:p>
          <a:p>
            <a:pPr lvl="0" algn="just"/>
            <a:r>
              <a:rPr lang="en-GB" sz="2000" dirty="0" smtClean="0"/>
              <a:t>the missing links between individual employment rates, household employment patterns and poverty outcomes</a:t>
            </a:r>
          </a:p>
          <a:p>
            <a:pPr marL="0" indent="0">
              <a:buNone/>
            </a:pPr>
            <a:endParaRPr lang="en-GB" b="1" dirty="0" smtClean="0"/>
          </a:p>
          <a:p>
            <a:pPr marL="0" indent="0">
              <a:buNone/>
            </a:pPr>
            <a:r>
              <a:rPr lang="en-GB" sz="2000" b="1" dirty="0" smtClean="0"/>
              <a:t>Value added</a:t>
            </a:r>
            <a:endParaRPr lang="en-GB" sz="2000" dirty="0" smtClean="0"/>
          </a:p>
          <a:p>
            <a:pPr lvl="0" algn="just"/>
            <a:r>
              <a:rPr lang="en-GB" sz="2000" dirty="0" smtClean="0"/>
              <a:t>longer time series (coverage for 2012)</a:t>
            </a:r>
          </a:p>
          <a:p>
            <a:pPr lvl="0" algn="just"/>
            <a:r>
              <a:rPr lang="en-GB" sz="2000" dirty="0" smtClean="0"/>
              <a:t>differentiate between pre-crisis (2005-2008) and post</a:t>
            </a:r>
            <a:r>
              <a:rPr lang="hu-HU" sz="2000" dirty="0" smtClean="0">
                <a:solidFill>
                  <a:schemeClr val="accent6">
                    <a:lumMod val="60000"/>
                    <a:lumOff val="40000"/>
                  </a:schemeClr>
                </a:solidFill>
              </a:rPr>
              <a:t>(?)</a:t>
            </a:r>
            <a:r>
              <a:rPr lang="en-GB" sz="2000" dirty="0" smtClean="0"/>
              <a:t> crisis (2008-2012) periods</a:t>
            </a:r>
          </a:p>
          <a:p>
            <a:pPr lvl="0" algn="just"/>
            <a:r>
              <a:rPr lang="en-GB" sz="2000" dirty="0" smtClean="0"/>
              <a:t>classification of actual employment time trends in the individual countries (no pre-constructed typologies of countries of welfare regimes)</a:t>
            </a:r>
            <a:endParaRPr lang="en-GB" dirty="0"/>
          </a:p>
        </p:txBody>
      </p:sp>
      <p:sp>
        <p:nvSpPr>
          <p:cNvPr id="4" name="Dia számának helye 3"/>
          <p:cNvSpPr>
            <a:spLocks noGrp="1"/>
          </p:cNvSpPr>
          <p:nvPr>
            <p:ph type="sldNum" sz="quarter" idx="12"/>
          </p:nvPr>
        </p:nvSpPr>
        <p:spPr/>
        <p:txBody>
          <a:bodyPr/>
          <a:lstStyle/>
          <a:p>
            <a:r>
              <a:rPr lang="en-GB" smtClean="0">
                <a:solidFill>
                  <a:prstClr val="black">
                    <a:tint val="75000"/>
                  </a:prstClr>
                </a:solidFill>
              </a:rPr>
              <a:t>Slide </a:t>
            </a:r>
            <a:fld id="{A51AB592-F11C-422A-8BFA-A5C5A3240962}" type="slidenum">
              <a:rPr lang="en-GB" smtClean="0">
                <a:solidFill>
                  <a:prstClr val="black">
                    <a:tint val="75000"/>
                  </a:prstClr>
                </a:solidFill>
              </a:rPr>
              <a:pPr/>
              <a:t>5</a:t>
            </a:fld>
            <a:endParaRPr lang="en-GB" dirty="0">
              <a:solidFill>
                <a:prstClr val="black">
                  <a:tint val="75000"/>
                </a:prstClr>
              </a:solidFill>
            </a:endParaRPr>
          </a:p>
        </p:txBody>
      </p:sp>
      <p:sp>
        <p:nvSpPr>
          <p:cNvPr id="5" name="Title 1"/>
          <p:cNvSpPr>
            <a:spLocks noGrp="1"/>
          </p:cNvSpPr>
          <p:nvPr>
            <p:ph type="title"/>
          </p:nvPr>
        </p:nvSpPr>
        <p:spPr>
          <a:xfrm>
            <a:off x="1691680" y="0"/>
            <a:ext cx="7452320" cy="980728"/>
          </a:xfrm>
        </p:spPr>
        <p:txBody>
          <a:bodyPr>
            <a:normAutofit/>
          </a:bodyPr>
          <a:lstStyle/>
          <a:p>
            <a:r>
              <a:rPr lang="hu-HU" sz="3200" b="1" dirty="0" smtClean="0"/>
              <a:t>Research </a:t>
            </a:r>
            <a:r>
              <a:rPr lang="hu-HU" sz="3200" b="1" dirty="0" err="1" smtClean="0"/>
              <a:t>questions</a:t>
            </a:r>
            <a:endParaRPr lang="hu-HU" sz="3200" dirty="0"/>
          </a:p>
        </p:txBody>
      </p:sp>
      <p:pic>
        <p:nvPicPr>
          <p:cNvPr id="6" name="Obrázok 3" descr="ssh2016_podpis02"/>
          <p:cNvPicPr/>
          <p:nvPr/>
        </p:nvPicPr>
        <p:blipFill>
          <a:blip r:embed="rId2" cstate="print"/>
          <a:srcRect/>
          <a:stretch>
            <a:fillRect/>
          </a:stretch>
        </p:blipFill>
        <p:spPr bwMode="auto">
          <a:xfrm>
            <a:off x="3059832" y="6309320"/>
            <a:ext cx="2160240" cy="528735"/>
          </a:xfrm>
          <a:prstGeom prst="rect">
            <a:avLst/>
          </a:prstGeom>
          <a:noFill/>
          <a:ln w="9525">
            <a:noFill/>
            <a:miter lim="800000"/>
            <a:headEnd/>
            <a:tailEnd/>
          </a:ln>
        </p:spPr>
      </p:pic>
    </p:spTree>
    <p:extLst>
      <p:ext uri="{BB962C8B-B14F-4D97-AF65-F5344CB8AC3E}">
        <p14:creationId xmlns:p14="http://schemas.microsoft.com/office/powerpoint/2010/main" val="41418312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1004986" y="1196752"/>
            <a:ext cx="7311430" cy="4896544"/>
          </a:xfrm>
        </p:spPr>
        <p:txBody>
          <a:bodyPr>
            <a:noAutofit/>
          </a:bodyPr>
          <a:lstStyle/>
          <a:p>
            <a:pPr marL="0" indent="0">
              <a:buNone/>
            </a:pPr>
            <a:r>
              <a:rPr lang="en-GB" sz="2000" b="1" dirty="0"/>
              <a:t>Data</a:t>
            </a:r>
            <a:r>
              <a:rPr lang="en-GB" sz="1400" b="1" dirty="0"/>
              <a:t> </a:t>
            </a:r>
            <a:endParaRPr lang="hu-HU" sz="1400" dirty="0"/>
          </a:p>
          <a:p>
            <a:pPr algn="just"/>
            <a:r>
              <a:rPr lang="en-GB" sz="2000" dirty="0"/>
              <a:t>Eight waves of the EU-SILC (cross-sections between 2005 to 2012, survey years)</a:t>
            </a:r>
            <a:endParaRPr lang="hu-HU" sz="2000" dirty="0"/>
          </a:p>
          <a:p>
            <a:pPr algn="just"/>
            <a:r>
              <a:rPr lang="en-GB" sz="2000" dirty="0"/>
              <a:t>EU-27 (but BG, RO for 2007+ and MT for 2009</a:t>
            </a:r>
            <a:r>
              <a:rPr lang="en-GB" sz="2000" dirty="0" smtClean="0"/>
              <a:t>+)</a:t>
            </a:r>
            <a:endParaRPr lang="hu-HU" sz="2000" dirty="0" smtClean="0"/>
          </a:p>
          <a:p>
            <a:pPr algn="just"/>
            <a:endParaRPr lang="hu-HU" sz="2000" dirty="0"/>
          </a:p>
          <a:p>
            <a:pPr marL="0" indent="0">
              <a:buNone/>
            </a:pPr>
            <a:r>
              <a:rPr lang="en-GB" sz="2000" b="1" dirty="0" smtClean="0"/>
              <a:t>Concepts</a:t>
            </a:r>
            <a:endParaRPr lang="hu-HU" sz="1400" dirty="0"/>
          </a:p>
          <a:p>
            <a:pPr algn="just"/>
            <a:r>
              <a:rPr lang="hu-HU" sz="2000" dirty="0" smtClean="0"/>
              <a:t>Post-transfer poverty rate of </a:t>
            </a:r>
            <a:r>
              <a:rPr lang="hu-HU" sz="2000" u="sng" dirty="0" smtClean="0"/>
              <a:t>active </a:t>
            </a:r>
            <a:r>
              <a:rPr lang="hu-HU" sz="2000" u="sng" dirty="0" err="1" smtClean="0"/>
              <a:t>age</a:t>
            </a:r>
            <a:r>
              <a:rPr lang="hu-HU" sz="2000" u="sng" dirty="0" smtClean="0"/>
              <a:t> </a:t>
            </a:r>
            <a:r>
              <a:rPr lang="hu-HU" sz="2000" dirty="0" smtClean="0"/>
              <a:t>(20-59) </a:t>
            </a:r>
            <a:r>
              <a:rPr lang="hu-HU" sz="2000" dirty="0" err="1" smtClean="0"/>
              <a:t>adults</a:t>
            </a:r>
            <a:r>
              <a:rPr lang="hu-HU" sz="2000" dirty="0" smtClean="0"/>
              <a:t>: </a:t>
            </a:r>
            <a:r>
              <a:rPr lang="en-GB" sz="2000" dirty="0" smtClean="0"/>
              <a:t>AROP(a)</a:t>
            </a:r>
            <a:endParaRPr lang="hu-HU" sz="2000" dirty="0" smtClean="0"/>
          </a:p>
          <a:p>
            <a:pPr algn="just"/>
            <a:r>
              <a:rPr lang="en-GB" sz="2000" dirty="0" smtClean="0"/>
              <a:t>Pre-transfer </a:t>
            </a:r>
            <a:r>
              <a:rPr lang="hu-HU" sz="2000" dirty="0" smtClean="0"/>
              <a:t>poverty </a:t>
            </a:r>
            <a:r>
              <a:rPr lang="en-GB" sz="2000" dirty="0" smtClean="0"/>
              <a:t>rate </a:t>
            </a:r>
            <a:r>
              <a:rPr lang="hu-HU" sz="2000" dirty="0"/>
              <a:t>of </a:t>
            </a:r>
            <a:r>
              <a:rPr lang="hu-HU" sz="2000" u="sng" dirty="0"/>
              <a:t>active </a:t>
            </a:r>
            <a:r>
              <a:rPr lang="hu-HU" sz="2000" u="sng" dirty="0" err="1"/>
              <a:t>age</a:t>
            </a:r>
            <a:r>
              <a:rPr lang="hu-HU" sz="2000" u="sng" dirty="0"/>
              <a:t> </a:t>
            </a:r>
            <a:r>
              <a:rPr lang="hu-HU" sz="2000" dirty="0" smtClean="0"/>
              <a:t>(20-59) </a:t>
            </a:r>
            <a:r>
              <a:rPr lang="hu-HU" sz="2000" dirty="0" err="1" smtClean="0"/>
              <a:t>adults</a:t>
            </a:r>
            <a:r>
              <a:rPr lang="hu-HU" sz="2000" dirty="0" smtClean="0"/>
              <a:t>: </a:t>
            </a:r>
            <a:r>
              <a:rPr lang="en-GB" sz="2000" dirty="0" err="1" smtClean="0"/>
              <a:t>preAROP</a:t>
            </a:r>
            <a:r>
              <a:rPr lang="en-GB" sz="2000" dirty="0" smtClean="0"/>
              <a:t>(a) </a:t>
            </a:r>
            <a:endParaRPr lang="hu-HU" sz="2000" dirty="0" smtClean="0"/>
          </a:p>
          <a:p>
            <a:pPr algn="just"/>
            <a:r>
              <a:rPr lang="en-GB" sz="2000" dirty="0" smtClean="0"/>
              <a:t>Absolute </a:t>
            </a:r>
            <a:r>
              <a:rPr lang="en-GB" sz="2000" dirty="0"/>
              <a:t>poverty reduction </a:t>
            </a:r>
            <a:endParaRPr lang="hu-HU" sz="2000" dirty="0" smtClean="0"/>
          </a:p>
          <a:p>
            <a:pPr algn="just"/>
            <a:r>
              <a:rPr lang="en-GB" sz="2000" dirty="0" smtClean="0"/>
              <a:t>Employment </a:t>
            </a:r>
            <a:r>
              <a:rPr lang="en-GB" sz="2000" dirty="0"/>
              <a:t>rate </a:t>
            </a:r>
            <a:r>
              <a:rPr lang="hu-HU" sz="2000" dirty="0" smtClean="0"/>
              <a:t>(</a:t>
            </a:r>
            <a:r>
              <a:rPr lang="hu-HU" sz="2000" u="sng" dirty="0" err="1" smtClean="0"/>
              <a:t>age</a:t>
            </a:r>
            <a:r>
              <a:rPr lang="hu-HU" sz="2000" u="sng" dirty="0" smtClean="0"/>
              <a:t> 20-64</a:t>
            </a:r>
            <a:r>
              <a:rPr lang="hu-HU" sz="2000" dirty="0" smtClean="0"/>
              <a:t>)</a:t>
            </a:r>
          </a:p>
          <a:p>
            <a:pPr algn="just"/>
            <a:r>
              <a:rPr lang="en-GB" sz="2000" dirty="0" smtClean="0"/>
              <a:t>Households </a:t>
            </a:r>
            <a:r>
              <a:rPr lang="en-GB" sz="2000" dirty="0"/>
              <a:t>work-intensity (WI) </a:t>
            </a:r>
            <a:endParaRPr lang="hu-HU" sz="2000" dirty="0" smtClean="0"/>
          </a:p>
          <a:p>
            <a:pPr algn="just"/>
            <a:r>
              <a:rPr lang="en-GB" sz="2000" dirty="0" smtClean="0"/>
              <a:t>Social </a:t>
            </a:r>
            <a:r>
              <a:rPr lang="en-GB" sz="2000" dirty="0"/>
              <a:t>transfers </a:t>
            </a:r>
            <a:endParaRPr lang="hu-HU" sz="2000" dirty="0" smtClean="0"/>
          </a:p>
          <a:p>
            <a:pPr algn="just"/>
            <a:r>
              <a:rPr lang="hu-HU" sz="2000" dirty="0" smtClean="0"/>
              <a:t>Benefit s</a:t>
            </a:r>
            <a:r>
              <a:rPr lang="en-GB" sz="2000" dirty="0" err="1" smtClean="0"/>
              <a:t>ize</a:t>
            </a:r>
            <a:r>
              <a:rPr lang="en-GB" sz="2000" dirty="0" smtClean="0"/>
              <a:t> </a:t>
            </a:r>
            <a:endParaRPr lang="hu-HU" sz="2000" dirty="0"/>
          </a:p>
        </p:txBody>
      </p:sp>
      <p:sp>
        <p:nvSpPr>
          <p:cNvPr id="4" name="Dia számának helye 3"/>
          <p:cNvSpPr>
            <a:spLocks noGrp="1"/>
          </p:cNvSpPr>
          <p:nvPr>
            <p:ph type="sldNum" sz="quarter" idx="12"/>
          </p:nvPr>
        </p:nvSpPr>
        <p:spPr/>
        <p:txBody>
          <a:bodyPr/>
          <a:lstStyle/>
          <a:p>
            <a:r>
              <a:rPr lang="en-GB" smtClean="0">
                <a:solidFill>
                  <a:prstClr val="black">
                    <a:tint val="75000"/>
                  </a:prstClr>
                </a:solidFill>
              </a:rPr>
              <a:t>Slide </a:t>
            </a:r>
            <a:fld id="{A51AB592-F11C-422A-8BFA-A5C5A3240962}" type="slidenum">
              <a:rPr lang="en-GB" smtClean="0">
                <a:solidFill>
                  <a:prstClr val="black">
                    <a:tint val="75000"/>
                  </a:prstClr>
                </a:solidFill>
              </a:rPr>
              <a:pPr/>
              <a:t>6</a:t>
            </a:fld>
            <a:endParaRPr lang="en-GB" dirty="0">
              <a:solidFill>
                <a:prstClr val="black">
                  <a:tint val="75000"/>
                </a:prstClr>
              </a:solidFill>
            </a:endParaRPr>
          </a:p>
        </p:txBody>
      </p:sp>
      <p:sp>
        <p:nvSpPr>
          <p:cNvPr id="5" name="Title 1"/>
          <p:cNvSpPr>
            <a:spLocks noGrp="1"/>
          </p:cNvSpPr>
          <p:nvPr>
            <p:ph type="title"/>
          </p:nvPr>
        </p:nvSpPr>
        <p:spPr>
          <a:xfrm>
            <a:off x="1691680" y="0"/>
            <a:ext cx="7452320" cy="980728"/>
          </a:xfrm>
        </p:spPr>
        <p:txBody>
          <a:bodyPr>
            <a:normAutofit/>
          </a:bodyPr>
          <a:lstStyle/>
          <a:p>
            <a:r>
              <a:rPr lang="hu-HU" sz="3200" b="1" dirty="0" smtClean="0"/>
              <a:t>Data and indicator definitions</a:t>
            </a:r>
            <a:endParaRPr lang="hu-HU" sz="3200" dirty="0"/>
          </a:p>
        </p:txBody>
      </p:sp>
      <p:pic>
        <p:nvPicPr>
          <p:cNvPr id="6" name="Obrázok 3" descr="ssh2016_podpis02"/>
          <p:cNvPicPr/>
          <p:nvPr/>
        </p:nvPicPr>
        <p:blipFill>
          <a:blip r:embed="rId3" cstate="print"/>
          <a:srcRect/>
          <a:stretch>
            <a:fillRect/>
          </a:stretch>
        </p:blipFill>
        <p:spPr bwMode="auto">
          <a:xfrm>
            <a:off x="3059832" y="6309320"/>
            <a:ext cx="2160240" cy="528735"/>
          </a:xfrm>
          <a:prstGeom prst="rect">
            <a:avLst/>
          </a:prstGeom>
          <a:noFill/>
          <a:ln w="9525">
            <a:noFill/>
            <a:miter lim="800000"/>
            <a:headEnd/>
            <a:tailEnd/>
          </a:ln>
        </p:spPr>
      </p:pic>
    </p:spTree>
    <p:extLst>
      <p:ext uri="{BB962C8B-B14F-4D97-AF65-F5344CB8AC3E}">
        <p14:creationId xmlns:p14="http://schemas.microsoft.com/office/powerpoint/2010/main" val="3441868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683568" y="1556792"/>
            <a:ext cx="7869560" cy="3661867"/>
          </a:xfrm>
        </p:spPr>
        <p:txBody>
          <a:bodyPr>
            <a:normAutofit/>
          </a:bodyPr>
          <a:lstStyle/>
          <a:p>
            <a:pPr marL="702900"/>
            <a:r>
              <a:rPr lang="hu-HU" sz="2000" b="1" dirty="0" smtClean="0"/>
              <a:t>T</a:t>
            </a:r>
            <a:r>
              <a:rPr lang="en-GB" sz="2000" b="1" dirty="0" smtClean="0"/>
              <a:t>rend analysis for employment and poverty</a:t>
            </a:r>
            <a:r>
              <a:rPr lang="hu-HU" sz="2000" b="1" dirty="0" smtClean="0"/>
              <a:t> </a:t>
            </a:r>
            <a:endParaRPr lang="en-GB" sz="2000" b="1" dirty="0" smtClean="0"/>
          </a:p>
          <a:p>
            <a:pPr marL="702900"/>
            <a:endParaRPr lang="en-GB" sz="2000" dirty="0" smtClean="0"/>
          </a:p>
          <a:p>
            <a:pPr marL="702900"/>
            <a:r>
              <a:rPr lang="en-GB" sz="2000" b="1" dirty="0" smtClean="0"/>
              <a:t>Regression analysis to explain employment to poverty elasticity</a:t>
            </a:r>
          </a:p>
          <a:p>
            <a:pPr marL="702900"/>
            <a:endParaRPr lang="en-GB" sz="2000" dirty="0" smtClean="0"/>
          </a:p>
          <a:p>
            <a:pPr marL="702900"/>
            <a:r>
              <a:rPr lang="en-GB" sz="2000" b="1" dirty="0" smtClean="0"/>
              <a:t>Decomposition of poverty trends</a:t>
            </a:r>
            <a:endParaRPr lang="hu-HU" sz="2000" b="1" dirty="0" smtClean="0"/>
          </a:p>
          <a:p>
            <a:pPr marL="702900"/>
            <a:endParaRPr lang="hu-HU" sz="2000" b="1" dirty="0"/>
          </a:p>
          <a:p>
            <a:pPr marL="702900"/>
            <a:r>
              <a:rPr lang="hu-HU" sz="2000" b="1" dirty="0" err="1" smtClean="0"/>
              <a:t>Poverty</a:t>
            </a:r>
            <a:r>
              <a:rPr lang="hu-HU" sz="2000" b="1" dirty="0" smtClean="0"/>
              <a:t> </a:t>
            </a:r>
            <a:r>
              <a:rPr lang="hu-HU" sz="2000" b="1" dirty="0" err="1" smtClean="0"/>
              <a:t>reduction</a:t>
            </a:r>
            <a:r>
              <a:rPr lang="hu-HU" sz="2000" b="1" dirty="0" smtClean="0"/>
              <a:t> - </a:t>
            </a:r>
            <a:r>
              <a:rPr lang="hu-HU" sz="2000" b="1" dirty="0" err="1"/>
              <a:t>s</a:t>
            </a:r>
            <a:r>
              <a:rPr lang="hu-HU" sz="2000" b="1" dirty="0" err="1" smtClean="0"/>
              <a:t>ocial</a:t>
            </a:r>
            <a:r>
              <a:rPr lang="hu-HU" sz="2000" b="1" dirty="0" smtClean="0"/>
              <a:t> </a:t>
            </a:r>
            <a:r>
              <a:rPr lang="hu-HU" sz="2000" b="1" dirty="0" err="1" smtClean="0"/>
              <a:t>expenditures</a:t>
            </a:r>
            <a:r>
              <a:rPr lang="hu-HU" sz="2000" b="1" dirty="0" smtClean="0"/>
              <a:t> </a:t>
            </a:r>
            <a:r>
              <a:rPr lang="en-GB" sz="2000" b="1" dirty="0" smtClean="0"/>
              <a:t> </a:t>
            </a:r>
          </a:p>
          <a:p>
            <a:pPr marL="702900"/>
            <a:endParaRPr lang="en-GB" sz="2000" dirty="0" smtClean="0"/>
          </a:p>
          <a:p>
            <a:pPr marL="702900"/>
            <a:r>
              <a:rPr lang="hu-HU" sz="2000" dirty="0" smtClean="0">
                <a:solidFill>
                  <a:schemeClr val="accent6">
                    <a:lumMod val="60000"/>
                    <a:lumOff val="40000"/>
                  </a:schemeClr>
                </a:solidFill>
              </a:rPr>
              <a:t>… </a:t>
            </a:r>
            <a:r>
              <a:rPr lang="hu-HU" sz="2000" dirty="0" err="1">
                <a:solidFill>
                  <a:schemeClr val="accent6">
                    <a:lumMod val="60000"/>
                    <a:lumOff val="40000"/>
                  </a:schemeClr>
                </a:solidFill>
              </a:rPr>
              <a:t>s</a:t>
            </a:r>
            <a:r>
              <a:rPr lang="hu-HU" sz="2000" dirty="0" err="1" smtClean="0">
                <a:solidFill>
                  <a:schemeClr val="accent6">
                    <a:lumMod val="60000"/>
                    <a:lumOff val="40000"/>
                  </a:schemeClr>
                </a:solidFill>
              </a:rPr>
              <a:t>ince</a:t>
            </a:r>
            <a:r>
              <a:rPr lang="hu-HU" sz="2000" dirty="0" smtClean="0">
                <a:solidFill>
                  <a:schemeClr val="accent6">
                    <a:lumMod val="60000"/>
                    <a:lumOff val="40000"/>
                  </a:schemeClr>
                </a:solidFill>
              </a:rPr>
              <a:t> </a:t>
            </a:r>
            <a:r>
              <a:rPr lang="hu-HU" sz="2000" dirty="0" err="1" smtClean="0">
                <a:solidFill>
                  <a:schemeClr val="accent6">
                    <a:lumMod val="60000"/>
                    <a:lumOff val="40000"/>
                  </a:schemeClr>
                </a:solidFill>
              </a:rPr>
              <a:t>the</a:t>
            </a:r>
            <a:r>
              <a:rPr lang="hu-HU" sz="2000" dirty="0" smtClean="0">
                <a:solidFill>
                  <a:schemeClr val="accent6">
                    <a:lumMod val="60000"/>
                    <a:lumOff val="40000"/>
                  </a:schemeClr>
                </a:solidFill>
              </a:rPr>
              <a:t> </a:t>
            </a:r>
            <a:r>
              <a:rPr lang="hu-HU" sz="2000" dirty="0" err="1" smtClean="0">
                <a:solidFill>
                  <a:schemeClr val="accent6">
                    <a:lumMod val="60000"/>
                    <a:lumOff val="40000"/>
                  </a:schemeClr>
                </a:solidFill>
              </a:rPr>
              <a:t>paper</a:t>
            </a:r>
            <a:r>
              <a:rPr lang="hu-HU" sz="2000" dirty="0" smtClean="0">
                <a:solidFill>
                  <a:schemeClr val="accent6">
                    <a:lumMod val="60000"/>
                    <a:lumOff val="40000"/>
                  </a:schemeClr>
                </a:solidFill>
              </a:rPr>
              <a:t> </a:t>
            </a:r>
            <a:r>
              <a:rPr lang="hu-HU" sz="2000" dirty="0" err="1" smtClean="0">
                <a:solidFill>
                  <a:schemeClr val="accent6">
                    <a:lumMod val="60000"/>
                    <a:lumOff val="40000"/>
                  </a:schemeClr>
                </a:solidFill>
              </a:rPr>
              <a:t>finished</a:t>
            </a:r>
            <a:r>
              <a:rPr lang="hu-HU" sz="2000" dirty="0" smtClean="0">
                <a:solidFill>
                  <a:schemeClr val="accent6">
                    <a:lumMod val="60000"/>
                    <a:lumOff val="40000"/>
                  </a:schemeClr>
                </a:solidFill>
              </a:rPr>
              <a:t>… </a:t>
            </a:r>
            <a:endParaRPr lang="hu-HU" sz="2000" b="1" dirty="0"/>
          </a:p>
        </p:txBody>
      </p:sp>
      <p:sp>
        <p:nvSpPr>
          <p:cNvPr id="4" name="Dia számának helye 3"/>
          <p:cNvSpPr>
            <a:spLocks noGrp="1"/>
          </p:cNvSpPr>
          <p:nvPr>
            <p:ph type="sldNum" sz="quarter" idx="12"/>
          </p:nvPr>
        </p:nvSpPr>
        <p:spPr/>
        <p:txBody>
          <a:bodyPr/>
          <a:lstStyle/>
          <a:p>
            <a:r>
              <a:rPr lang="en-GB" dirty="0" smtClean="0">
                <a:solidFill>
                  <a:prstClr val="black">
                    <a:tint val="75000"/>
                  </a:prstClr>
                </a:solidFill>
              </a:rPr>
              <a:t>Slide </a:t>
            </a:r>
            <a:fld id="{A51AB592-F11C-422A-8BFA-A5C5A3240962}" type="slidenum">
              <a:rPr lang="en-GB" smtClean="0">
                <a:solidFill>
                  <a:prstClr val="black">
                    <a:tint val="75000"/>
                  </a:prstClr>
                </a:solidFill>
              </a:rPr>
              <a:pPr/>
              <a:t>7</a:t>
            </a:fld>
            <a:endParaRPr lang="en-GB" dirty="0">
              <a:solidFill>
                <a:prstClr val="black">
                  <a:tint val="75000"/>
                </a:prstClr>
              </a:solidFill>
            </a:endParaRPr>
          </a:p>
        </p:txBody>
      </p:sp>
      <p:sp>
        <p:nvSpPr>
          <p:cNvPr id="5" name="Title 1"/>
          <p:cNvSpPr>
            <a:spLocks noGrp="1"/>
          </p:cNvSpPr>
          <p:nvPr>
            <p:ph type="title"/>
          </p:nvPr>
        </p:nvSpPr>
        <p:spPr>
          <a:xfrm>
            <a:off x="1331640" y="8271"/>
            <a:ext cx="7452320" cy="980728"/>
          </a:xfrm>
        </p:spPr>
        <p:txBody>
          <a:bodyPr>
            <a:normAutofit/>
          </a:bodyPr>
          <a:lstStyle/>
          <a:p>
            <a:r>
              <a:rPr lang="hu-HU" sz="3200" b="1" dirty="0" smtClean="0"/>
              <a:t>Methods</a:t>
            </a:r>
            <a:endParaRPr lang="hu-HU" sz="3200" dirty="0"/>
          </a:p>
        </p:txBody>
      </p:sp>
      <p:pic>
        <p:nvPicPr>
          <p:cNvPr id="6" name="Obrázok 3" descr="ssh2016_podpis02"/>
          <p:cNvPicPr/>
          <p:nvPr/>
        </p:nvPicPr>
        <p:blipFill>
          <a:blip r:embed="rId2" cstate="print"/>
          <a:srcRect/>
          <a:stretch>
            <a:fillRect/>
          </a:stretch>
        </p:blipFill>
        <p:spPr bwMode="auto">
          <a:xfrm>
            <a:off x="3059832" y="6309320"/>
            <a:ext cx="2160240" cy="528735"/>
          </a:xfrm>
          <a:prstGeom prst="rect">
            <a:avLst/>
          </a:prstGeom>
          <a:noFill/>
          <a:ln w="9525">
            <a:noFill/>
            <a:miter lim="800000"/>
            <a:headEnd/>
            <a:tailEnd/>
          </a:ln>
        </p:spPr>
      </p:pic>
    </p:spTree>
    <p:extLst>
      <p:ext uri="{BB962C8B-B14F-4D97-AF65-F5344CB8AC3E}">
        <p14:creationId xmlns:p14="http://schemas.microsoft.com/office/powerpoint/2010/main" val="10084311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sz="half" idx="1"/>
          </p:nvPr>
        </p:nvSpPr>
        <p:spPr>
          <a:xfrm>
            <a:off x="0" y="1268760"/>
            <a:ext cx="4572000" cy="504056"/>
          </a:xfrm>
        </p:spPr>
        <p:txBody>
          <a:bodyPr>
            <a:noAutofit/>
          </a:bodyPr>
          <a:lstStyle/>
          <a:p>
            <a:pPr marL="0" indent="0" algn="ctr">
              <a:buNone/>
            </a:pPr>
            <a:r>
              <a:rPr lang="en-GB" sz="2000" b="1" dirty="0" smtClean="0"/>
              <a:t>Employment rate</a:t>
            </a:r>
            <a:endParaRPr lang="hu-HU" sz="2000" b="1" dirty="0"/>
          </a:p>
          <a:p>
            <a:pPr marL="0" indent="0">
              <a:buNone/>
            </a:pPr>
            <a:endParaRPr lang="hu-HU" sz="2000" i="1" dirty="0" smtClean="0"/>
          </a:p>
          <a:p>
            <a:pPr marL="0" indent="0">
              <a:buNone/>
            </a:pPr>
            <a:endParaRPr lang="hu-HU" sz="2000" i="1" dirty="0"/>
          </a:p>
          <a:p>
            <a:pPr marL="0" indent="0">
              <a:buNone/>
            </a:pPr>
            <a:endParaRPr lang="hu-HU" sz="2000" i="1" dirty="0" smtClean="0"/>
          </a:p>
          <a:p>
            <a:pPr marL="0" indent="0">
              <a:buNone/>
            </a:pPr>
            <a:endParaRPr lang="hu-HU" sz="2000" i="1" dirty="0"/>
          </a:p>
          <a:p>
            <a:pPr marL="0" indent="0">
              <a:buNone/>
            </a:pPr>
            <a:endParaRPr lang="hu-HU" sz="2000" i="1" dirty="0" smtClean="0"/>
          </a:p>
          <a:p>
            <a:pPr marL="0" indent="0">
              <a:buNone/>
            </a:pPr>
            <a:endParaRPr lang="hu-HU" sz="2000" i="1" dirty="0"/>
          </a:p>
          <a:p>
            <a:pPr marL="0" indent="0">
              <a:buNone/>
            </a:pPr>
            <a:endParaRPr lang="hu-HU" sz="2000" i="1" dirty="0" smtClean="0"/>
          </a:p>
          <a:p>
            <a:pPr marL="0" indent="0">
              <a:buNone/>
            </a:pPr>
            <a:endParaRPr lang="hu-HU" sz="2000" i="1" dirty="0"/>
          </a:p>
          <a:p>
            <a:pPr marL="0" indent="0">
              <a:buNone/>
            </a:pPr>
            <a:r>
              <a:rPr lang="hu-HU" sz="2000" dirty="0" smtClean="0"/>
              <a:t>	</a:t>
            </a:r>
            <a:endParaRPr lang="hu-HU" sz="2000" dirty="0"/>
          </a:p>
        </p:txBody>
      </p:sp>
      <p:sp>
        <p:nvSpPr>
          <p:cNvPr id="4" name="Tartalom helye 3"/>
          <p:cNvSpPr>
            <a:spLocks noGrp="1"/>
          </p:cNvSpPr>
          <p:nvPr>
            <p:ph sz="half" idx="2"/>
          </p:nvPr>
        </p:nvSpPr>
        <p:spPr>
          <a:xfrm>
            <a:off x="4567579" y="1268760"/>
            <a:ext cx="4571999" cy="432047"/>
          </a:xfrm>
        </p:spPr>
        <p:txBody>
          <a:bodyPr>
            <a:noAutofit/>
          </a:bodyPr>
          <a:lstStyle/>
          <a:p>
            <a:pPr marL="0" indent="0" algn="ctr">
              <a:buNone/>
            </a:pPr>
            <a:r>
              <a:rPr lang="en-GB" sz="2000" b="1" dirty="0" smtClean="0"/>
              <a:t>AROP(a</a:t>
            </a:r>
            <a:r>
              <a:rPr lang="en-GB" sz="2000" b="1" dirty="0"/>
              <a:t>) </a:t>
            </a:r>
            <a:r>
              <a:rPr lang="en-GB" sz="2000" b="1" dirty="0" smtClean="0"/>
              <a:t>trends</a:t>
            </a:r>
            <a:endParaRPr lang="hu-HU" sz="2000" dirty="0"/>
          </a:p>
        </p:txBody>
      </p:sp>
      <p:sp>
        <p:nvSpPr>
          <p:cNvPr id="6" name="Téglalap 5"/>
          <p:cNvSpPr/>
          <p:nvPr/>
        </p:nvSpPr>
        <p:spPr>
          <a:xfrm>
            <a:off x="4572001" y="5445224"/>
            <a:ext cx="4567577" cy="430887"/>
          </a:xfrm>
          <a:prstGeom prst="rect">
            <a:avLst/>
          </a:prstGeom>
        </p:spPr>
        <p:txBody>
          <a:bodyPr wrap="square">
            <a:spAutoFit/>
          </a:bodyPr>
          <a:lstStyle/>
          <a:p>
            <a:r>
              <a:rPr lang="en-GB" sz="1100" dirty="0" smtClean="0"/>
              <a:t>Source: </a:t>
            </a:r>
            <a:r>
              <a:rPr lang="en-US" sz="1100" dirty="0" smtClean="0"/>
              <a:t>EU-SILC 2005–2012, most recent 2012-1, published: 2014. 03. 01. </a:t>
            </a:r>
          </a:p>
          <a:p>
            <a:pPr algn="ctr"/>
            <a:endParaRPr lang="hu-HU" sz="1100" dirty="0"/>
          </a:p>
        </p:txBody>
      </p:sp>
      <p:sp>
        <p:nvSpPr>
          <p:cNvPr id="9" name="Title 1"/>
          <p:cNvSpPr>
            <a:spLocks noGrp="1"/>
          </p:cNvSpPr>
          <p:nvPr>
            <p:ph type="title"/>
          </p:nvPr>
        </p:nvSpPr>
        <p:spPr>
          <a:xfrm>
            <a:off x="1691680" y="0"/>
            <a:ext cx="7452320" cy="1124744"/>
          </a:xfrm>
        </p:spPr>
        <p:txBody>
          <a:bodyPr>
            <a:normAutofit/>
          </a:bodyPr>
          <a:lstStyle/>
          <a:p>
            <a:pPr algn="r"/>
            <a:r>
              <a:rPr lang="hu-HU" sz="2800" b="1" dirty="0"/>
              <a:t>Group A: </a:t>
            </a:r>
            <a:r>
              <a:rPr lang="hu-HU" sz="2800" b="1" dirty="0" err="1"/>
              <a:t>Large</a:t>
            </a:r>
            <a:r>
              <a:rPr lang="hu-HU" sz="2800" b="1" dirty="0"/>
              <a:t> </a:t>
            </a:r>
            <a:r>
              <a:rPr lang="hu-HU" sz="2800" b="1" dirty="0" err="1"/>
              <a:t>continued</a:t>
            </a:r>
            <a:r>
              <a:rPr lang="hu-HU" sz="2800" b="1" dirty="0"/>
              <a:t> </a:t>
            </a:r>
            <a:r>
              <a:rPr lang="hu-HU" sz="2800" b="1" dirty="0" err="1"/>
              <a:t>drop</a:t>
            </a:r>
            <a:r>
              <a:rPr lang="hu-HU" sz="2800" b="1" dirty="0"/>
              <a:t> </a:t>
            </a:r>
            <a:r>
              <a:rPr lang="hu-HU" sz="2800" b="1" dirty="0" err="1"/>
              <a:t>after</a:t>
            </a:r>
            <a:r>
              <a:rPr lang="hu-HU" sz="2800" b="1" dirty="0"/>
              <a:t> 2008</a:t>
            </a:r>
            <a:endParaRPr lang="hu-HU" sz="2800" dirty="0"/>
          </a:p>
        </p:txBody>
      </p:sp>
      <p:sp>
        <p:nvSpPr>
          <p:cNvPr id="10" name="Téglalap 9"/>
          <p:cNvSpPr/>
          <p:nvPr/>
        </p:nvSpPr>
        <p:spPr>
          <a:xfrm>
            <a:off x="1" y="5445224"/>
            <a:ext cx="4572000" cy="430887"/>
          </a:xfrm>
          <a:prstGeom prst="rect">
            <a:avLst/>
          </a:prstGeom>
        </p:spPr>
        <p:txBody>
          <a:bodyPr wrap="square">
            <a:spAutoFit/>
          </a:bodyPr>
          <a:lstStyle/>
          <a:p>
            <a:r>
              <a:rPr lang="hu-HU" sz="1100" dirty="0" err="1"/>
              <a:t>Source</a:t>
            </a:r>
            <a:r>
              <a:rPr lang="hu-HU" sz="1100" dirty="0"/>
              <a:t>: </a:t>
            </a:r>
            <a:r>
              <a:rPr lang="hu-HU" sz="1100" dirty="0" err="1"/>
              <a:t>Eurostat</a:t>
            </a:r>
            <a:r>
              <a:rPr lang="hu-HU" sz="1100" dirty="0"/>
              <a:t> </a:t>
            </a:r>
            <a:r>
              <a:rPr lang="hu-HU" sz="1100" dirty="0" err="1"/>
              <a:t>Statistical</a:t>
            </a:r>
            <a:r>
              <a:rPr lang="hu-HU" sz="1100" dirty="0"/>
              <a:t> </a:t>
            </a:r>
            <a:r>
              <a:rPr lang="hu-HU" sz="1100" dirty="0" err="1"/>
              <a:t>Database</a:t>
            </a:r>
            <a:r>
              <a:rPr lang="hu-HU" sz="1100" dirty="0"/>
              <a:t>, and Gabos et </a:t>
            </a:r>
            <a:r>
              <a:rPr lang="hu-HU" sz="1100" dirty="0" err="1"/>
              <a:t>al</a:t>
            </a:r>
            <a:r>
              <a:rPr lang="hu-HU" sz="1100" dirty="0"/>
              <a:t> 2015 </a:t>
            </a:r>
            <a:r>
              <a:rPr lang="hu-HU" sz="1100" dirty="0" err="1"/>
              <a:t>calculations</a:t>
            </a:r>
            <a:r>
              <a:rPr lang="hu-HU" sz="1100" dirty="0"/>
              <a:t> </a:t>
            </a:r>
            <a:r>
              <a:rPr lang="hu-HU" sz="1100" dirty="0" err="1"/>
              <a:t>based</a:t>
            </a:r>
            <a:r>
              <a:rPr lang="hu-HU" sz="1100" dirty="0"/>
              <a:t> </a:t>
            </a:r>
            <a:r>
              <a:rPr lang="hu-HU" sz="1100" dirty="0" err="1"/>
              <a:t>on</a:t>
            </a:r>
            <a:r>
              <a:rPr lang="hu-HU" sz="1100" dirty="0"/>
              <a:t>  EU-SILC .</a:t>
            </a:r>
          </a:p>
        </p:txBody>
      </p:sp>
      <p:graphicFrame>
        <p:nvGraphicFramePr>
          <p:cNvPr id="13" name="Diagram 6"/>
          <p:cNvGraphicFramePr>
            <a:graphicFrameLocks/>
          </p:cNvGraphicFramePr>
          <p:nvPr>
            <p:extLst>
              <p:ext uri="{D42A27DB-BD31-4B8C-83A1-F6EECF244321}">
                <p14:modId xmlns:p14="http://schemas.microsoft.com/office/powerpoint/2010/main" val="4081359854"/>
              </p:ext>
            </p:extLst>
          </p:nvPr>
        </p:nvGraphicFramePr>
        <p:xfrm>
          <a:off x="0" y="1772817"/>
          <a:ext cx="4572000" cy="352839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Diagram 2"/>
          <p:cNvGraphicFramePr>
            <a:graphicFrameLocks/>
          </p:cNvGraphicFramePr>
          <p:nvPr>
            <p:extLst>
              <p:ext uri="{D42A27DB-BD31-4B8C-83A1-F6EECF244321}">
                <p14:modId xmlns:p14="http://schemas.microsoft.com/office/powerpoint/2010/main" val="1890058064"/>
              </p:ext>
            </p:extLst>
          </p:nvPr>
        </p:nvGraphicFramePr>
        <p:xfrm>
          <a:off x="4572000" y="1772816"/>
          <a:ext cx="4572000" cy="3528392"/>
        </p:xfrm>
        <a:graphic>
          <a:graphicData uri="http://schemas.openxmlformats.org/drawingml/2006/chart">
            <c:chart xmlns:c="http://schemas.openxmlformats.org/drawingml/2006/chart" xmlns:r="http://schemas.openxmlformats.org/officeDocument/2006/relationships" r:id="rId4"/>
          </a:graphicData>
        </a:graphic>
      </p:graphicFrame>
      <p:pic>
        <p:nvPicPr>
          <p:cNvPr id="11" name="Obrázok 3" descr="ssh2016_podpis02"/>
          <p:cNvPicPr/>
          <p:nvPr/>
        </p:nvPicPr>
        <p:blipFill>
          <a:blip r:embed="rId5" cstate="print"/>
          <a:srcRect/>
          <a:stretch>
            <a:fillRect/>
          </a:stretch>
        </p:blipFill>
        <p:spPr bwMode="auto">
          <a:xfrm>
            <a:off x="3059832" y="6309320"/>
            <a:ext cx="2160240" cy="528735"/>
          </a:xfrm>
          <a:prstGeom prst="rect">
            <a:avLst/>
          </a:prstGeom>
          <a:noFill/>
          <a:ln w="9525">
            <a:noFill/>
            <a:miter lim="800000"/>
            <a:headEnd/>
            <a:tailEnd/>
          </a:ln>
        </p:spPr>
      </p:pic>
    </p:spTree>
    <p:extLst>
      <p:ext uri="{BB962C8B-B14F-4D97-AF65-F5344CB8AC3E}">
        <p14:creationId xmlns:p14="http://schemas.microsoft.com/office/powerpoint/2010/main" val="29106576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691680" y="0"/>
            <a:ext cx="7452320" cy="980728"/>
          </a:xfrm>
        </p:spPr>
        <p:txBody>
          <a:bodyPr>
            <a:noAutofit/>
          </a:bodyPr>
          <a:lstStyle/>
          <a:p>
            <a:r>
              <a:rPr lang="hu-HU" sz="2800" b="1" dirty="0" smtClean="0"/>
              <a:t>E</a:t>
            </a:r>
            <a:r>
              <a:rPr lang="en-GB" sz="2800" b="1" dirty="0" err="1" smtClean="0"/>
              <a:t>mployment</a:t>
            </a:r>
            <a:r>
              <a:rPr lang="en-GB" sz="2800" b="1" dirty="0" smtClean="0"/>
              <a:t> </a:t>
            </a:r>
            <a:r>
              <a:rPr lang="en-GB" sz="2800" b="1" dirty="0"/>
              <a:t>and AROP(a) trends in countries with large continued drop after 2008 (Group A</a:t>
            </a:r>
            <a:r>
              <a:rPr lang="en-GB" sz="2800" b="1" dirty="0" smtClean="0"/>
              <a:t>) </a:t>
            </a:r>
            <a:endParaRPr lang="hu-HU" sz="2800"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268760"/>
            <a:ext cx="2267744" cy="2016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7744" y="1268760"/>
            <a:ext cx="2305243" cy="2016224"/>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60580" y="1268760"/>
            <a:ext cx="2328489" cy="2016224"/>
          </a:xfrm>
          <a:prstGeom prst="rect">
            <a:avLst/>
          </a:prstGeom>
          <a:noFill/>
          <a:extLst>
            <a:ext uri="{909E8E84-426E-40DD-AFC4-6F175D3DCCD1}">
              <a14:hiddenFill xmlns:a14="http://schemas.microsoft.com/office/drawing/2010/main">
                <a:solidFill>
                  <a:srgbClr val="FFFFFF"/>
                </a:solidFill>
              </a14:hiddenFill>
            </a:ext>
          </a:extLst>
        </p:spPr>
      </p:pic>
      <p:pic>
        <p:nvPicPr>
          <p:cNvPr id="512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3429000"/>
            <a:ext cx="2267743" cy="1944216"/>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67745" y="3429000"/>
            <a:ext cx="2292836" cy="1944216"/>
          </a:xfrm>
          <a:prstGeom prst="rect">
            <a:avLst/>
          </a:prstGeom>
          <a:noFill/>
          <a:extLst>
            <a:ext uri="{909E8E84-426E-40DD-AFC4-6F175D3DCCD1}">
              <a14:hiddenFill xmlns:a14="http://schemas.microsoft.com/office/drawing/2010/main">
                <a:solidFill>
                  <a:srgbClr val="FFFFFF"/>
                </a:solidFill>
              </a14:hiddenFill>
            </a:ext>
          </a:extLst>
        </p:spPr>
      </p:pic>
      <p:pic>
        <p:nvPicPr>
          <p:cNvPr id="5127"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60580" y="3437023"/>
            <a:ext cx="2328489" cy="1936193"/>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89069" y="1268760"/>
            <a:ext cx="2254931" cy="2016224"/>
          </a:xfrm>
          <a:prstGeom prst="rect">
            <a:avLst/>
          </a:prstGeom>
          <a:noFill/>
          <a:extLst>
            <a:ext uri="{909E8E84-426E-40DD-AFC4-6F175D3DCCD1}">
              <a14:hiddenFill xmlns:a14="http://schemas.microsoft.com/office/drawing/2010/main">
                <a:solidFill>
                  <a:srgbClr val="FFFFFF"/>
                </a:solidFill>
              </a14:hiddenFill>
            </a:ext>
          </a:extLst>
        </p:spPr>
      </p:pic>
      <p:sp>
        <p:nvSpPr>
          <p:cNvPr id="5" name="Téglalap 4"/>
          <p:cNvSpPr/>
          <p:nvPr/>
        </p:nvSpPr>
        <p:spPr>
          <a:xfrm>
            <a:off x="0" y="5498068"/>
            <a:ext cx="8807816" cy="430887"/>
          </a:xfrm>
          <a:prstGeom prst="rect">
            <a:avLst/>
          </a:prstGeom>
        </p:spPr>
        <p:txBody>
          <a:bodyPr wrap="square">
            <a:spAutoFit/>
          </a:bodyPr>
          <a:lstStyle/>
          <a:p>
            <a:r>
              <a:rPr lang="en-GB" sz="1100" dirty="0">
                <a:solidFill>
                  <a:prstClr val="black"/>
                </a:solidFill>
              </a:rPr>
              <a:t>Source: Eurostat Statistical Database (employment rate), own calculations based on </a:t>
            </a:r>
            <a:r>
              <a:rPr lang="en-US" sz="1100" dirty="0">
                <a:solidFill>
                  <a:prstClr val="black"/>
                </a:solidFill>
              </a:rPr>
              <a:t>EU-SILC 2005–2012, most recent 2012-1, published : 2014. 03. 01. </a:t>
            </a:r>
            <a:r>
              <a:rPr lang="en-GB" sz="1100" dirty="0" smtClean="0">
                <a:solidFill>
                  <a:prstClr val="black"/>
                </a:solidFill>
              </a:rPr>
              <a:t> </a:t>
            </a:r>
            <a:r>
              <a:rPr lang="en-GB" sz="1100" dirty="0">
                <a:solidFill>
                  <a:prstClr val="black"/>
                </a:solidFill>
              </a:rPr>
              <a:t>(AROP(a), </a:t>
            </a:r>
            <a:r>
              <a:rPr lang="en-GB" sz="1100" dirty="0" err="1">
                <a:solidFill>
                  <a:prstClr val="black"/>
                </a:solidFill>
              </a:rPr>
              <a:t>preAROP</a:t>
            </a:r>
            <a:r>
              <a:rPr lang="en-GB" sz="1100" dirty="0">
                <a:solidFill>
                  <a:prstClr val="black"/>
                </a:solidFill>
              </a:rPr>
              <a:t>(a)).</a:t>
            </a:r>
            <a:endParaRPr lang="hu-HU" sz="1100" dirty="0">
              <a:solidFill>
                <a:prstClr val="black"/>
              </a:solidFill>
            </a:endParaRPr>
          </a:p>
        </p:txBody>
      </p:sp>
      <p:sp>
        <p:nvSpPr>
          <p:cNvPr id="8" name="Téglalap 7"/>
          <p:cNvSpPr/>
          <p:nvPr/>
        </p:nvSpPr>
        <p:spPr>
          <a:xfrm>
            <a:off x="6889069" y="3429000"/>
            <a:ext cx="1833515" cy="923330"/>
          </a:xfrm>
          <a:prstGeom prst="rect">
            <a:avLst/>
          </a:prstGeom>
        </p:spPr>
        <p:txBody>
          <a:bodyPr wrap="none">
            <a:spAutoFit/>
          </a:bodyPr>
          <a:lstStyle/>
          <a:p>
            <a:r>
              <a:rPr lang="en-GB" b="1" dirty="0" err="1">
                <a:solidFill>
                  <a:srgbClr val="FF9900"/>
                </a:solidFill>
              </a:rPr>
              <a:t>preAROP</a:t>
            </a:r>
            <a:r>
              <a:rPr lang="en-GB" b="1" dirty="0">
                <a:solidFill>
                  <a:srgbClr val="FF9900"/>
                </a:solidFill>
              </a:rPr>
              <a:t>(a)</a:t>
            </a:r>
            <a:endParaRPr lang="en-GB" b="1" dirty="0">
              <a:solidFill>
                <a:prstClr val="white">
                  <a:lumMod val="65000"/>
                </a:prstClr>
              </a:solidFill>
            </a:endParaRPr>
          </a:p>
          <a:p>
            <a:r>
              <a:rPr lang="en-GB" b="1" dirty="0">
                <a:solidFill>
                  <a:prstClr val="white">
                    <a:lumMod val="65000"/>
                  </a:prstClr>
                </a:solidFill>
              </a:rPr>
              <a:t>AROP(a)</a:t>
            </a:r>
            <a:endParaRPr lang="en-GB" b="1" dirty="0">
              <a:solidFill>
                <a:srgbClr val="0070C0"/>
              </a:solidFill>
            </a:endParaRPr>
          </a:p>
          <a:p>
            <a:r>
              <a:rPr lang="en-GB" b="1" dirty="0">
                <a:solidFill>
                  <a:srgbClr val="0070C0"/>
                </a:solidFill>
              </a:rPr>
              <a:t>Employment rate</a:t>
            </a:r>
          </a:p>
        </p:txBody>
      </p:sp>
      <p:sp>
        <p:nvSpPr>
          <p:cNvPr id="3" name="Szövegdoboz 2"/>
          <p:cNvSpPr txBox="1"/>
          <p:nvPr/>
        </p:nvSpPr>
        <p:spPr>
          <a:xfrm>
            <a:off x="2018194" y="6093296"/>
            <a:ext cx="5109585" cy="646331"/>
          </a:xfrm>
          <a:prstGeom prst="rect">
            <a:avLst/>
          </a:prstGeom>
          <a:solidFill>
            <a:schemeClr val="bg1"/>
          </a:solidFill>
          <a:ln>
            <a:solidFill>
              <a:schemeClr val="tx2">
                <a:lumMod val="85000"/>
                <a:lumOff val="15000"/>
              </a:schemeClr>
            </a:solidFill>
          </a:ln>
        </p:spPr>
        <p:txBody>
          <a:bodyPr wrap="square" rtlCol="0">
            <a:spAutoFit/>
          </a:bodyPr>
          <a:lstStyle/>
          <a:p>
            <a:r>
              <a:rPr lang="hu-HU" dirty="0" err="1" smtClean="0"/>
              <a:t>Lesson</a:t>
            </a:r>
            <a:r>
              <a:rPr lang="hu-HU" dirty="0" smtClean="0"/>
              <a:t>: </a:t>
            </a:r>
            <a:r>
              <a:rPr lang="en-GB" b="1" dirty="0">
                <a:solidFill>
                  <a:prstClr val="white">
                    <a:lumMod val="65000"/>
                  </a:prstClr>
                </a:solidFill>
              </a:rPr>
              <a:t>AROP(a</a:t>
            </a:r>
            <a:r>
              <a:rPr lang="en-GB" b="1" dirty="0" smtClean="0">
                <a:solidFill>
                  <a:prstClr val="white">
                    <a:lumMod val="65000"/>
                  </a:prstClr>
                </a:solidFill>
              </a:rPr>
              <a:t>)</a:t>
            </a:r>
            <a:r>
              <a:rPr lang="hu-HU" b="1" dirty="0" smtClean="0">
                <a:solidFill>
                  <a:prstClr val="white">
                    <a:lumMod val="65000"/>
                  </a:prstClr>
                </a:solidFill>
              </a:rPr>
              <a:t> and </a:t>
            </a:r>
            <a:r>
              <a:rPr lang="hu-HU" b="1" dirty="0">
                <a:solidFill>
                  <a:srgbClr val="0070C0"/>
                </a:solidFill>
              </a:rPr>
              <a:t>e</a:t>
            </a:r>
            <a:r>
              <a:rPr lang="en-GB" b="1" dirty="0" err="1">
                <a:solidFill>
                  <a:srgbClr val="0070C0"/>
                </a:solidFill>
              </a:rPr>
              <a:t>mployment</a:t>
            </a:r>
            <a:r>
              <a:rPr lang="en-GB" b="1" dirty="0" smtClean="0">
                <a:solidFill>
                  <a:srgbClr val="0070C0"/>
                </a:solidFill>
              </a:rPr>
              <a:t> rate</a:t>
            </a:r>
            <a:r>
              <a:rPr lang="hu-HU" b="1" dirty="0" smtClean="0">
                <a:solidFill>
                  <a:srgbClr val="0070C0"/>
                </a:solidFill>
              </a:rPr>
              <a:t> </a:t>
            </a:r>
            <a:r>
              <a:rPr lang="hu-HU" dirty="0" err="1" smtClean="0">
                <a:solidFill>
                  <a:schemeClr val="tx2"/>
                </a:solidFill>
              </a:rPr>
              <a:t>are</a:t>
            </a:r>
            <a:r>
              <a:rPr lang="hu-HU" dirty="0" smtClean="0">
                <a:solidFill>
                  <a:schemeClr val="tx2"/>
                </a:solidFill>
              </a:rPr>
              <a:t> </a:t>
            </a:r>
            <a:r>
              <a:rPr lang="hu-HU" dirty="0" err="1" smtClean="0">
                <a:solidFill>
                  <a:schemeClr val="tx2"/>
                </a:solidFill>
              </a:rPr>
              <a:t>mirrored</a:t>
            </a:r>
            <a:r>
              <a:rPr lang="hu-HU" dirty="0" smtClean="0">
                <a:solidFill>
                  <a:schemeClr val="tx2"/>
                </a:solidFill>
              </a:rPr>
              <a:t>.</a:t>
            </a:r>
          </a:p>
          <a:p>
            <a:r>
              <a:rPr lang="en-GB" b="1" dirty="0" err="1">
                <a:solidFill>
                  <a:srgbClr val="FF9900"/>
                </a:solidFill>
              </a:rPr>
              <a:t>preAROP</a:t>
            </a:r>
            <a:r>
              <a:rPr lang="en-GB" b="1" dirty="0">
                <a:solidFill>
                  <a:srgbClr val="FF9900"/>
                </a:solidFill>
              </a:rPr>
              <a:t>(a</a:t>
            </a:r>
            <a:r>
              <a:rPr lang="en-GB" b="1" dirty="0" smtClean="0">
                <a:solidFill>
                  <a:srgbClr val="FF9900"/>
                </a:solidFill>
              </a:rPr>
              <a:t>)</a:t>
            </a:r>
            <a:r>
              <a:rPr lang="hu-HU" b="1" dirty="0" smtClean="0">
                <a:solidFill>
                  <a:srgbClr val="FF9900"/>
                </a:solidFill>
              </a:rPr>
              <a:t> </a:t>
            </a:r>
            <a:r>
              <a:rPr lang="hu-HU" dirty="0" err="1">
                <a:solidFill>
                  <a:schemeClr val="tx2"/>
                </a:solidFill>
              </a:rPr>
              <a:t>seem</a:t>
            </a:r>
            <a:r>
              <a:rPr lang="hu-HU" dirty="0">
                <a:solidFill>
                  <a:schemeClr val="tx2"/>
                </a:solidFill>
              </a:rPr>
              <a:t> </a:t>
            </a:r>
            <a:r>
              <a:rPr lang="hu-HU" dirty="0" err="1">
                <a:solidFill>
                  <a:schemeClr val="tx2"/>
                </a:solidFill>
              </a:rPr>
              <a:t>to</a:t>
            </a:r>
            <a:r>
              <a:rPr lang="hu-HU" dirty="0">
                <a:solidFill>
                  <a:schemeClr val="tx2"/>
                </a:solidFill>
              </a:rPr>
              <a:t> show more </a:t>
            </a:r>
            <a:r>
              <a:rPr lang="hu-HU" dirty="0" err="1">
                <a:solidFill>
                  <a:schemeClr val="tx2"/>
                </a:solidFill>
              </a:rPr>
              <a:t>direct</a:t>
            </a:r>
            <a:r>
              <a:rPr lang="hu-HU" dirty="0">
                <a:solidFill>
                  <a:schemeClr val="tx2"/>
                </a:solidFill>
              </a:rPr>
              <a:t> </a:t>
            </a:r>
            <a:r>
              <a:rPr lang="hu-HU" dirty="0" err="1" smtClean="0">
                <a:solidFill>
                  <a:schemeClr val="tx2"/>
                </a:solidFill>
              </a:rPr>
              <a:t>responses</a:t>
            </a:r>
            <a:endParaRPr lang="en-GB" dirty="0">
              <a:solidFill>
                <a:schemeClr val="tx2"/>
              </a:solidFill>
            </a:endParaRPr>
          </a:p>
        </p:txBody>
      </p:sp>
    </p:spTree>
    <p:extLst>
      <p:ext uri="{BB962C8B-B14F-4D97-AF65-F5344CB8AC3E}">
        <p14:creationId xmlns:p14="http://schemas.microsoft.com/office/powerpoint/2010/main" val="3075599080"/>
      </p:ext>
    </p:extLst>
  </p:cSld>
  <p:clrMapOvr>
    <a:masterClrMapping/>
  </p:clrMapOvr>
  <p:timing>
    <p:tnLst>
      <p:par>
        <p:cTn id="1" dur="indefinite" restart="never" nodeType="tmRoot"/>
      </p:par>
    </p:tnLst>
  </p:timing>
</p:sld>
</file>

<file path=ppt/theme/theme1.xml><?xml version="1.0" encoding="utf-8"?>
<a:theme xmlns:a="http://schemas.openxmlformats.org/drawingml/2006/main" name="ImPRovE_TARKI">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665</TotalTime>
  <Words>2606</Words>
  <Application>Microsoft Office PowerPoint</Application>
  <PresentationFormat>Prezentácia na obrazovke (4:3)</PresentationFormat>
  <Paragraphs>319</Paragraphs>
  <Slides>36</Slides>
  <Notes>8</Notes>
  <HiddenSlides>0</HiddenSlides>
  <MMClips>0</MMClips>
  <ScaleCrop>false</ScaleCrop>
  <HeadingPairs>
    <vt:vector size="6" baseType="variant">
      <vt:variant>
        <vt:lpstr>Motív</vt:lpstr>
      </vt:variant>
      <vt:variant>
        <vt:i4>1</vt:i4>
      </vt:variant>
      <vt:variant>
        <vt:lpstr>Vložené servery OLE</vt:lpstr>
      </vt:variant>
      <vt:variant>
        <vt:i4>1</vt:i4>
      </vt:variant>
      <vt:variant>
        <vt:lpstr>Nadpisy snímok</vt:lpstr>
      </vt:variant>
      <vt:variant>
        <vt:i4>36</vt:i4>
      </vt:variant>
    </vt:vector>
  </HeadingPairs>
  <TitlesOfParts>
    <vt:vector size="38" baseType="lpstr">
      <vt:lpstr>ImPRovE_TARKI</vt:lpstr>
      <vt:lpstr>Dokumentum</vt:lpstr>
      <vt:lpstr>Employment, poverty and inequality in EU member states: diverging experiences before, during and after the crisis</vt:lpstr>
      <vt:lpstr>         Gábos, A., Branyiczki, R., Lange, B. &amp; Tóth, I. GY. 2015. Employment and poverty dynamics before, during and after the crisis.   ImPRovE Discussion paper No. 15/06  to appear in: Cantillon, Goedemé and Hills (eds., forthcoming). Improving poverty reduction in Europe. Lessons from the past, scenarios for the future. Oxford University Press.       </vt:lpstr>
      <vt:lpstr>Outline</vt:lpstr>
      <vt:lpstr>„Poverty standstill in the Lisbon area”</vt:lpstr>
      <vt:lpstr>Research questions</vt:lpstr>
      <vt:lpstr>Data and indicator definitions</vt:lpstr>
      <vt:lpstr>Methods</vt:lpstr>
      <vt:lpstr>Group A: Large continued drop after 2008</vt:lpstr>
      <vt:lpstr>Employment and AROP(a) trends in countries with large continued drop after 2008 (Group A) </vt:lpstr>
      <vt:lpstr>Group B: Slight drop (with or without recovery)  after 2008 </vt:lpstr>
      <vt:lpstr>Employment and AROP(a) trends in countries with slight employment drop (with or without recovery) after 2008 (Group B)</vt:lpstr>
      <vt:lpstr>Prezentácia programu PowerPoint</vt:lpstr>
      <vt:lpstr>Employment and AROP(a) trends in countries with large employment drop and recovery after 2008 (Group C)</vt:lpstr>
      <vt:lpstr>Group D: Longer employment increase periods with no drops</vt:lpstr>
      <vt:lpstr>Employment and AROP(a) trends countries with longer employment increase periods with no drops (Group D)</vt:lpstr>
      <vt:lpstr>Prezentácia programu PowerPoint</vt:lpstr>
      <vt:lpstr>Prezentácia programu PowerPoint</vt:lpstr>
      <vt:lpstr>Correlation between employment and poverty change - panel regression analysis</vt:lpstr>
      <vt:lpstr>Change in Employment rate and AROP(a), 2005-2008, 2008-2012 </vt:lpstr>
      <vt:lpstr>Change in Employment rate and preAROP(a), 2005-2008,2008-2012 </vt:lpstr>
      <vt:lpstr>Employment and poverty change – a decomposition analysis (Corluy and Vandenbroucke 2014)</vt:lpstr>
      <vt:lpstr>Employment and poverty change – a decomposition analysis (cont’d) (Corluy and Vandenbroucke 2014)</vt:lpstr>
      <vt:lpstr>Decomposition of changes in poverty rates, 2005-2008; analysis on jobless (WI=0) and non-jobless (WI &gt;0) households </vt:lpstr>
      <vt:lpstr>Decomposition of changes in poverty risks, 2008-2012;  analysis on WI=0 and WI&gt;0 households</vt:lpstr>
      <vt:lpstr>Poverty Reduction Index of social expenditures in the EU Member States, 2005-2012;  PRI = (preAROP(a)-AROP(a))/preAROP(a)*100   </vt:lpstr>
      <vt:lpstr>Country classification according to the poverty reduction effects of social transfers between  2008-2012</vt:lpstr>
      <vt:lpstr>Summary and conclusions</vt:lpstr>
      <vt:lpstr>Summary and conclusions</vt:lpstr>
      <vt:lpstr>Summary and conclusions</vt:lpstr>
      <vt:lpstr>Prezentácia programu PowerPoint</vt:lpstr>
      <vt:lpstr>Appendices</vt:lpstr>
      <vt:lpstr>Group A: latest employment and AROP(a) trends</vt:lpstr>
      <vt:lpstr>Group B: latest employment and AROP(a) trends</vt:lpstr>
      <vt:lpstr>Group C: latest employment and AROP(a) trends</vt:lpstr>
      <vt:lpstr>Group D: latest employment and AROP(a) trends</vt:lpstr>
      <vt:lpstr>Group E: latest employment and AROP(a) trends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Employment and poverty dynamics in the EU countries before, during and after the crisis</dc:title>
  <dc:creator>tarki</dc:creator>
  <cp:lastModifiedBy>abitusikova</cp:lastModifiedBy>
  <cp:revision>47</cp:revision>
  <dcterms:created xsi:type="dcterms:W3CDTF">2016-01-29T08:40:06Z</dcterms:created>
  <dcterms:modified xsi:type="dcterms:W3CDTF">2016-11-12T15:56:45Z</dcterms:modified>
</cp:coreProperties>
</file>