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75" r:id="rId5"/>
    <p:sldId id="276" r:id="rId6"/>
    <p:sldId id="265" r:id="rId7"/>
    <p:sldId id="266" r:id="rId8"/>
    <p:sldId id="267" r:id="rId9"/>
    <p:sldId id="268" r:id="rId10"/>
    <p:sldId id="271" r:id="rId11"/>
    <p:sldId id="272" r:id="rId12"/>
    <p:sldId id="273" r:id="rId13"/>
    <p:sldId id="274" r:id="rId14"/>
    <p:sldId id="258" r:id="rId15"/>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40"/>
    <p:restoredTop sz="94699"/>
  </p:normalViewPr>
  <p:slideViewPr>
    <p:cSldViewPr>
      <p:cViewPr>
        <p:scale>
          <a:sx n="72" d="100"/>
          <a:sy n="72" d="100"/>
        </p:scale>
        <p:origin x="-1232"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27EDB146-6262-4E81-8ADB-92DE0ACFC657}" type="datetimeFigureOut">
              <a:rPr lang="sk-SK" smtClean="0"/>
              <a:pPr/>
              <a:t>12.11.2016</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45431F79-BD73-444D-83D9-1724CFDDAD1D}"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27EDB146-6262-4E81-8ADB-92DE0ACFC657}" type="datetimeFigureOut">
              <a:rPr lang="sk-SK" smtClean="0"/>
              <a:pPr/>
              <a:t>12.11.2016</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45431F79-BD73-444D-83D9-1724CFDDAD1D}"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27EDB146-6262-4E81-8ADB-92DE0ACFC657}" type="datetimeFigureOut">
              <a:rPr lang="sk-SK" smtClean="0"/>
              <a:pPr/>
              <a:t>12.11.2016</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45431F79-BD73-444D-83D9-1724CFDDAD1D}"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27EDB146-6262-4E81-8ADB-92DE0ACFC657}" type="datetimeFigureOut">
              <a:rPr lang="sk-SK" smtClean="0"/>
              <a:pPr/>
              <a:t>12.11.2016</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45431F79-BD73-444D-83D9-1724CFDDAD1D}"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27EDB146-6262-4E81-8ADB-92DE0ACFC657}" type="datetimeFigureOut">
              <a:rPr lang="sk-SK" smtClean="0"/>
              <a:pPr/>
              <a:t>12.11.2016</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45431F79-BD73-444D-83D9-1724CFDDAD1D}" type="slidenum">
              <a:rPr lang="sk-SK" smtClean="0"/>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27EDB146-6262-4E81-8ADB-92DE0ACFC657}" type="datetimeFigureOut">
              <a:rPr lang="sk-SK" smtClean="0"/>
              <a:pPr/>
              <a:t>12.11.2016</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45431F79-BD73-444D-83D9-1724CFDDAD1D}"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27EDB146-6262-4E81-8ADB-92DE0ACFC657}" type="datetimeFigureOut">
              <a:rPr lang="sk-SK" smtClean="0"/>
              <a:pPr/>
              <a:t>12.11.2016</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45431F79-BD73-444D-83D9-1724CFDDAD1D}"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27EDB146-6262-4E81-8ADB-92DE0ACFC657}" type="datetimeFigureOut">
              <a:rPr lang="sk-SK" smtClean="0"/>
              <a:pPr/>
              <a:t>12.11.2016</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45431F79-BD73-444D-83D9-1724CFDDAD1D}"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27EDB146-6262-4E81-8ADB-92DE0ACFC657}" type="datetimeFigureOut">
              <a:rPr lang="sk-SK" smtClean="0"/>
              <a:pPr/>
              <a:t>12.11.2016</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45431F79-BD73-444D-83D9-1724CFDDAD1D}"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27EDB146-6262-4E81-8ADB-92DE0ACFC657}" type="datetimeFigureOut">
              <a:rPr lang="sk-SK" smtClean="0"/>
              <a:pPr/>
              <a:t>12.11.2016</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45431F79-BD73-444D-83D9-1724CFDDAD1D}"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27EDB146-6262-4E81-8ADB-92DE0ACFC657}" type="datetimeFigureOut">
              <a:rPr lang="sk-SK" smtClean="0"/>
              <a:pPr/>
              <a:t>12.11.2016</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45431F79-BD73-444D-83D9-1724CFDDAD1D}" type="slidenum">
              <a:rPr lang="sk-SK" smtClean="0"/>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DB146-6262-4E81-8ADB-92DE0ACFC657}" type="datetimeFigureOut">
              <a:rPr lang="sk-SK" smtClean="0"/>
              <a:pPr/>
              <a:t>12.11.2016</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431F79-BD73-444D-83D9-1724CFDDAD1D}"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827584" y="3140968"/>
            <a:ext cx="7772400" cy="1470025"/>
          </a:xfrm>
        </p:spPr>
        <p:txBody>
          <a:bodyPr>
            <a:normAutofit fontScale="90000"/>
          </a:bodyPr>
          <a:lstStyle/>
          <a:p>
            <a:r>
              <a:rPr lang="en-US" b="1" i="1" dirty="0" smtClean="0"/>
              <a:t>Cultures</a:t>
            </a:r>
            <a:r>
              <a:rPr lang="en-US" b="1" i="1" dirty="0"/>
              <a:t>, values, beliefs, motivations and citizenship </a:t>
            </a:r>
            <a:r>
              <a:rPr lang="sk-SK" b="1" i="1" dirty="0" smtClean="0"/>
              <a:t>in SSH:</a:t>
            </a:r>
            <a:br>
              <a:rPr lang="sk-SK" b="1" i="1" dirty="0" smtClean="0"/>
            </a:br>
            <a:r>
              <a:rPr lang="sk-SK" b="1" i="1" dirty="0" err="1" smtClean="0"/>
              <a:t>paving</a:t>
            </a:r>
            <a:r>
              <a:rPr lang="sk-SK" b="1" i="1" dirty="0" smtClean="0"/>
              <a:t> a </a:t>
            </a:r>
            <a:r>
              <a:rPr lang="sk-SK" b="1" i="1" dirty="0" err="1" smtClean="0"/>
              <a:t>road</a:t>
            </a:r>
            <a:r>
              <a:rPr lang="sk-SK" b="1" i="1" dirty="0" smtClean="0"/>
              <a:t> to </a:t>
            </a:r>
            <a:br>
              <a:rPr lang="sk-SK" b="1" i="1" dirty="0" smtClean="0"/>
            </a:br>
            <a:r>
              <a:rPr lang="sk-SK" b="1" i="1" dirty="0" err="1" smtClean="0"/>
              <a:t>European</a:t>
            </a:r>
            <a:r>
              <a:rPr lang="sk-SK" b="1" i="1" dirty="0" smtClean="0"/>
              <a:t> </a:t>
            </a:r>
            <a:r>
              <a:rPr lang="sk-SK" b="1" i="1" dirty="0" err="1" smtClean="0"/>
              <a:t>Cultural</a:t>
            </a:r>
            <a:r>
              <a:rPr lang="sk-SK" b="1" i="1" dirty="0" smtClean="0"/>
              <a:t> </a:t>
            </a:r>
            <a:r>
              <a:rPr lang="sk-SK" b="1" i="1" dirty="0" err="1" smtClean="0"/>
              <a:t>Heritage</a:t>
            </a:r>
            <a:endParaRPr lang="sk-SK" dirty="0"/>
          </a:p>
        </p:txBody>
      </p:sp>
      <p:sp>
        <p:nvSpPr>
          <p:cNvPr id="3" name="Podnadpis 2"/>
          <p:cNvSpPr>
            <a:spLocks noGrp="1"/>
          </p:cNvSpPr>
          <p:nvPr>
            <p:ph type="subTitle" idx="1"/>
          </p:nvPr>
        </p:nvSpPr>
        <p:spPr>
          <a:xfrm>
            <a:off x="1475656" y="5373216"/>
            <a:ext cx="6400800" cy="1057672"/>
          </a:xfrm>
        </p:spPr>
        <p:txBody>
          <a:bodyPr>
            <a:normAutofit fontScale="92500" lnSpcReduction="10000"/>
          </a:bodyPr>
          <a:lstStyle/>
          <a:p>
            <a:r>
              <a:rPr lang="sk-SK" dirty="0" smtClean="0"/>
              <a:t>Gábor </a:t>
            </a:r>
            <a:r>
              <a:rPr lang="sk-SK" dirty="0" err="1" smtClean="0"/>
              <a:t>Sonkoly</a:t>
            </a:r>
            <a:endParaRPr lang="sk-SK" dirty="0" smtClean="0"/>
          </a:p>
          <a:p>
            <a:r>
              <a:rPr lang="sk-SK" dirty="0" err="1" smtClean="0"/>
              <a:t>Eötvös</a:t>
            </a:r>
            <a:r>
              <a:rPr lang="sk-SK" dirty="0" smtClean="0"/>
              <a:t> </a:t>
            </a:r>
            <a:r>
              <a:rPr lang="sk-SK" dirty="0" err="1" smtClean="0"/>
              <a:t>Loránd</a:t>
            </a:r>
            <a:r>
              <a:rPr lang="sk-SK" dirty="0" smtClean="0"/>
              <a:t> </a:t>
            </a:r>
            <a:r>
              <a:rPr lang="sk-SK" dirty="0" err="1" smtClean="0"/>
              <a:t>University</a:t>
            </a:r>
            <a:r>
              <a:rPr lang="sk-SK" dirty="0" smtClean="0"/>
              <a:t>, </a:t>
            </a:r>
            <a:r>
              <a:rPr lang="sk-SK" dirty="0" err="1" smtClean="0"/>
              <a:t>Budapest</a:t>
            </a:r>
            <a:endParaRPr lang="sk-SK" dirty="0" smtClean="0"/>
          </a:p>
          <a:p>
            <a:endParaRPr lang="sk-SK" dirty="0"/>
          </a:p>
        </p:txBody>
      </p:sp>
      <p:pic>
        <p:nvPicPr>
          <p:cNvPr id="1026" name="Picture 2" descr="ssh_banner_mail"/>
          <p:cNvPicPr>
            <a:picLocks noChangeAspect="1" noChangeArrowheads="1"/>
          </p:cNvPicPr>
          <p:nvPr/>
        </p:nvPicPr>
        <p:blipFill>
          <a:blip r:embed="rId2" cstate="print"/>
          <a:srcRect/>
          <a:stretch>
            <a:fillRect/>
          </a:stretch>
        </p:blipFill>
        <p:spPr bwMode="auto">
          <a:xfrm>
            <a:off x="0" y="0"/>
            <a:ext cx="9144000" cy="2708921"/>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ctr" rtl="0">
              <a:spcBef>
                <a:spcPct val="0"/>
              </a:spcBef>
            </a:pPr>
            <a:r>
              <a:rPr lang="en-GB" sz="4000" dirty="0" smtClean="0">
                <a:effectLst/>
              </a:rPr>
              <a:t>Key issues and objectives of the study of European CH</a:t>
            </a:r>
            <a:r>
              <a:rPr lang="en-US" dirty="0" smtClean="0">
                <a:effectLst/>
              </a:rPr>
              <a:t/>
            </a:r>
            <a:br>
              <a:rPr lang="en-US" dirty="0" smtClean="0">
                <a:effectLst/>
              </a:rPr>
            </a:br>
            <a:endParaRPr lang="en-GB" dirty="0"/>
          </a:p>
        </p:txBody>
      </p:sp>
      <p:sp>
        <p:nvSpPr>
          <p:cNvPr id="3" name="Content Placeholder 2"/>
          <p:cNvSpPr>
            <a:spLocks noGrp="1"/>
          </p:cNvSpPr>
          <p:nvPr>
            <p:ph idx="1"/>
          </p:nvPr>
        </p:nvSpPr>
        <p:spPr/>
        <p:txBody>
          <a:bodyPr>
            <a:normAutofit fontScale="55000" lnSpcReduction="20000"/>
          </a:bodyPr>
          <a:lstStyle/>
          <a:p>
            <a:r>
              <a:rPr lang="en-GB" dirty="0"/>
              <a:t>The complex concept of CH requires a thorough and </a:t>
            </a:r>
            <a:r>
              <a:rPr lang="en-GB" dirty="0">
                <a:solidFill>
                  <a:srgbClr val="FF0000"/>
                </a:solidFill>
              </a:rPr>
              <a:t>interdisciplinary</a:t>
            </a:r>
            <a:r>
              <a:rPr lang="en-GB" dirty="0"/>
              <a:t> analysis, which should integrate not only SSH, but also other disciplines concerned with sustainability, ecology and natural </a:t>
            </a:r>
            <a:r>
              <a:rPr lang="en-GB" dirty="0" smtClean="0"/>
              <a:t>heritage;</a:t>
            </a:r>
          </a:p>
          <a:p>
            <a:r>
              <a:rPr lang="en-GB" dirty="0" smtClean="0"/>
              <a:t>The </a:t>
            </a:r>
            <a:r>
              <a:rPr lang="en-GB" dirty="0"/>
              <a:t>study and understanding of CH is one of the </a:t>
            </a:r>
            <a:r>
              <a:rPr lang="en-GB" dirty="0">
                <a:solidFill>
                  <a:srgbClr val="FF0000"/>
                </a:solidFill>
              </a:rPr>
              <a:t>major challenge</a:t>
            </a:r>
            <a:r>
              <a:rPr lang="en-GB" dirty="0"/>
              <a:t>s of European </a:t>
            </a:r>
            <a:r>
              <a:rPr lang="en-GB" dirty="0" smtClean="0"/>
              <a:t>sciences</a:t>
            </a:r>
            <a:r>
              <a:rPr lang="en-GB" dirty="0"/>
              <a:t>;</a:t>
            </a:r>
            <a:endParaRPr lang="en-US" dirty="0"/>
          </a:p>
          <a:p>
            <a:r>
              <a:rPr lang="en-GB" dirty="0"/>
              <a:t>The comprehensive and integrative (from international to local) nature of CH could allow Europe to build a common European Identity under the label of European CH, which is </a:t>
            </a:r>
            <a:r>
              <a:rPr lang="en-GB" dirty="0">
                <a:solidFill>
                  <a:srgbClr val="FF0000"/>
                </a:solidFill>
              </a:rPr>
              <a:t>not in conflict, but in harmony </a:t>
            </a:r>
            <a:r>
              <a:rPr lang="en-GB" dirty="0"/>
              <a:t>with other means of identity </a:t>
            </a:r>
            <a:r>
              <a:rPr lang="en-GB" dirty="0" smtClean="0"/>
              <a:t>formation</a:t>
            </a:r>
            <a:r>
              <a:rPr lang="en-GB" dirty="0"/>
              <a:t>;</a:t>
            </a:r>
            <a:endParaRPr lang="en-GB" dirty="0" smtClean="0"/>
          </a:p>
          <a:p>
            <a:r>
              <a:rPr lang="en-GB" dirty="0" smtClean="0"/>
              <a:t>European </a:t>
            </a:r>
            <a:r>
              <a:rPr lang="en-GB" dirty="0"/>
              <a:t>CH should be constructed on the critical and shared investigation of the past including the </a:t>
            </a:r>
            <a:r>
              <a:rPr lang="en-GB" dirty="0">
                <a:solidFill>
                  <a:srgbClr val="FF0000"/>
                </a:solidFill>
              </a:rPr>
              <a:t>dark heritage </a:t>
            </a:r>
            <a:r>
              <a:rPr lang="en-GB" dirty="0"/>
              <a:t>of the </a:t>
            </a:r>
            <a:r>
              <a:rPr lang="en-GB" dirty="0" smtClean="0"/>
              <a:t>continent</a:t>
            </a:r>
            <a:r>
              <a:rPr lang="en-GB" dirty="0"/>
              <a:t>;</a:t>
            </a:r>
            <a:endParaRPr lang="en-US" dirty="0"/>
          </a:p>
          <a:p>
            <a:r>
              <a:rPr lang="en-GB" dirty="0"/>
              <a:t>This critical and reconciling definition of European CH could contribute to the establishment of a </a:t>
            </a:r>
            <a:r>
              <a:rPr lang="en-GB" dirty="0">
                <a:solidFill>
                  <a:srgbClr val="FF0000"/>
                </a:solidFill>
              </a:rPr>
              <a:t>positive European identity </a:t>
            </a:r>
            <a:r>
              <a:rPr lang="en-GB" dirty="0"/>
              <a:t>in the current period marked by fear (of loss) and </a:t>
            </a:r>
            <a:r>
              <a:rPr lang="en-GB" dirty="0" smtClean="0"/>
              <a:t>uncertainty</a:t>
            </a:r>
            <a:r>
              <a:rPr lang="en-GB" dirty="0"/>
              <a:t>;</a:t>
            </a:r>
            <a:endParaRPr lang="en-GB" dirty="0" smtClean="0"/>
          </a:p>
          <a:p>
            <a:r>
              <a:rPr lang="en-GB" dirty="0" smtClean="0"/>
              <a:t>CH </a:t>
            </a:r>
            <a:r>
              <a:rPr lang="en-GB" dirty="0"/>
              <a:t>as a </a:t>
            </a:r>
            <a:r>
              <a:rPr lang="en-GB" dirty="0">
                <a:solidFill>
                  <a:srgbClr val="FF0000"/>
                </a:solidFill>
              </a:rPr>
              <a:t>personalized and integrative perception </a:t>
            </a:r>
            <a:r>
              <a:rPr lang="en-GB" dirty="0"/>
              <a:t>of the </a:t>
            </a:r>
            <a:r>
              <a:rPr lang="en-GB" dirty="0" smtClean="0"/>
              <a:t>past;</a:t>
            </a:r>
          </a:p>
          <a:p>
            <a:r>
              <a:rPr lang="en-GB" dirty="0" smtClean="0"/>
              <a:t>It </a:t>
            </a:r>
            <a:r>
              <a:rPr lang="en-GB" dirty="0"/>
              <a:t>could provide the </a:t>
            </a:r>
            <a:r>
              <a:rPr lang="en-GB" dirty="0">
                <a:solidFill>
                  <a:srgbClr val="FF0000"/>
                </a:solidFill>
              </a:rPr>
              <a:t>continuum of the past, present and future</a:t>
            </a:r>
            <a:r>
              <a:rPr lang="en-GB" dirty="0"/>
              <a:t>, in which new cultural and social practices do not appear as threats, but as challenges to the </a:t>
            </a:r>
            <a:r>
              <a:rPr lang="en-GB" dirty="0">
                <a:solidFill>
                  <a:srgbClr val="FF0000"/>
                </a:solidFill>
              </a:rPr>
              <a:t>management of change</a:t>
            </a:r>
            <a:r>
              <a:rPr lang="en-GB" dirty="0"/>
              <a:t>. </a:t>
            </a:r>
            <a:endParaRPr lang="en-US" dirty="0"/>
          </a:p>
          <a:p>
            <a:endParaRPr lang="en-GB" dirty="0"/>
          </a:p>
        </p:txBody>
      </p:sp>
    </p:spTree>
    <p:extLst>
      <p:ext uri="{BB962C8B-B14F-4D97-AF65-F5344CB8AC3E}">
        <p14:creationId xmlns:p14="http://schemas.microsoft.com/office/powerpoint/2010/main" val="194338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Methodological toolkit for the management of the European CH</a:t>
            </a:r>
            <a:r>
              <a:rPr lang="en-US" dirty="0"/>
              <a:t> </a:t>
            </a:r>
            <a:endParaRPr lang="en-GB" dirty="0"/>
          </a:p>
        </p:txBody>
      </p:sp>
      <p:sp>
        <p:nvSpPr>
          <p:cNvPr id="3" name="Content Placeholder 2"/>
          <p:cNvSpPr>
            <a:spLocks noGrp="1"/>
          </p:cNvSpPr>
          <p:nvPr>
            <p:ph idx="1"/>
          </p:nvPr>
        </p:nvSpPr>
        <p:spPr/>
        <p:txBody>
          <a:bodyPr>
            <a:normAutofit fontScale="62500" lnSpcReduction="20000"/>
          </a:bodyPr>
          <a:lstStyle/>
          <a:p>
            <a:r>
              <a:rPr lang="en-GB" dirty="0"/>
              <a:t>SSH and other CH related disciplines should develop </a:t>
            </a:r>
            <a:r>
              <a:rPr lang="en-GB" dirty="0">
                <a:solidFill>
                  <a:srgbClr val="FF0000"/>
                </a:solidFill>
              </a:rPr>
              <a:t>critical European CH studies</a:t>
            </a:r>
            <a:r>
              <a:rPr lang="en-GB" dirty="0"/>
              <a:t>, which demands inter- and multidisciplinary approaches, vigorous networking and several forums of cooperation and </a:t>
            </a:r>
            <a:r>
              <a:rPr lang="en-GB" dirty="0" smtClean="0"/>
              <a:t>exchange</a:t>
            </a:r>
            <a:r>
              <a:rPr lang="en-GB" dirty="0"/>
              <a:t>;</a:t>
            </a:r>
            <a:endParaRPr lang="en-US" dirty="0"/>
          </a:p>
          <a:p>
            <a:r>
              <a:rPr lang="en-GB" dirty="0"/>
              <a:t>Critical CH studies require the development of </a:t>
            </a:r>
            <a:r>
              <a:rPr lang="en-GB" dirty="0">
                <a:solidFill>
                  <a:srgbClr val="FF0000"/>
                </a:solidFill>
              </a:rPr>
              <a:t>new reach out techniques </a:t>
            </a:r>
            <a:r>
              <a:rPr lang="en-GB" dirty="0"/>
              <a:t>from scholars as well as awareness raising among academics about the necessity of new </a:t>
            </a:r>
            <a:r>
              <a:rPr lang="en-GB" dirty="0">
                <a:solidFill>
                  <a:srgbClr val="FF0000"/>
                </a:solidFill>
              </a:rPr>
              <a:t>co-creative skills and </a:t>
            </a:r>
            <a:r>
              <a:rPr lang="en-GB" dirty="0" smtClean="0">
                <a:solidFill>
                  <a:srgbClr val="FF0000"/>
                </a:solidFill>
              </a:rPr>
              <a:t>methods</a:t>
            </a:r>
            <a:r>
              <a:rPr lang="en-GB" dirty="0" smtClean="0"/>
              <a:t>;</a:t>
            </a:r>
          </a:p>
          <a:p>
            <a:r>
              <a:rPr lang="en-GB" dirty="0" smtClean="0"/>
              <a:t>The </a:t>
            </a:r>
            <a:r>
              <a:rPr lang="en-GB" dirty="0"/>
              <a:t>principles of advocacy and participation are pivotal assets of critical CH studies, since researchers of CH are invited to work together with a wide range of citizens from decision and policy makers to local social actors. Critical CH must be based on the values of </a:t>
            </a:r>
            <a:r>
              <a:rPr lang="en-GB" dirty="0">
                <a:solidFill>
                  <a:srgbClr val="FF0000"/>
                </a:solidFill>
              </a:rPr>
              <a:t>social inclusion and </a:t>
            </a:r>
            <a:r>
              <a:rPr lang="en-GB" dirty="0" smtClean="0">
                <a:solidFill>
                  <a:srgbClr val="FF0000"/>
                </a:solidFill>
              </a:rPr>
              <a:t>solidarity</a:t>
            </a:r>
            <a:r>
              <a:rPr lang="en-GB" dirty="0" smtClean="0"/>
              <a:t>;</a:t>
            </a:r>
          </a:p>
          <a:p>
            <a:r>
              <a:rPr lang="en-GB" dirty="0" smtClean="0">
                <a:solidFill>
                  <a:srgbClr val="FF0000"/>
                </a:solidFill>
              </a:rPr>
              <a:t>Representation </a:t>
            </a:r>
            <a:r>
              <a:rPr lang="en-GB" dirty="0">
                <a:solidFill>
                  <a:srgbClr val="FF0000"/>
                </a:solidFill>
              </a:rPr>
              <a:t>and promotion of European identity through events and actions</a:t>
            </a:r>
            <a:r>
              <a:rPr lang="en-GB" dirty="0"/>
              <a:t> related to European CH (European Heritage Label, House of European History, European Year of CH, festivals, social media, etc.) are excellent means to mobilize European SSH for the construction of critical and inclusive European CH and to raise public consciousness of Europe’s cultural “unity in diversity”.</a:t>
            </a:r>
            <a:endParaRPr lang="en-US" dirty="0"/>
          </a:p>
          <a:p>
            <a:endParaRPr lang="en-GB" dirty="0"/>
          </a:p>
        </p:txBody>
      </p:sp>
    </p:spTree>
    <p:extLst>
      <p:ext uri="{BB962C8B-B14F-4D97-AF65-F5344CB8AC3E}">
        <p14:creationId xmlns:p14="http://schemas.microsoft.com/office/powerpoint/2010/main" val="1373718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Methodological toolkit for the management of the European CH</a:t>
            </a:r>
            <a:r>
              <a:rPr lang="en-US" dirty="0"/>
              <a:t> </a:t>
            </a:r>
            <a:endParaRPr lang="en-GB" dirty="0"/>
          </a:p>
        </p:txBody>
      </p:sp>
      <p:sp>
        <p:nvSpPr>
          <p:cNvPr id="3" name="Content Placeholder 2"/>
          <p:cNvSpPr>
            <a:spLocks noGrp="1"/>
          </p:cNvSpPr>
          <p:nvPr>
            <p:ph idx="1"/>
          </p:nvPr>
        </p:nvSpPr>
        <p:spPr/>
        <p:txBody>
          <a:bodyPr/>
          <a:lstStyle/>
          <a:p>
            <a:pPr marL="342900" lvl="2" indent="-342900"/>
            <a:r>
              <a:rPr lang="en-GB" dirty="0">
                <a:solidFill>
                  <a:srgbClr val="FF0000"/>
                </a:solidFill>
              </a:rPr>
              <a:t>Digitalization of CH </a:t>
            </a:r>
            <a:r>
              <a:rPr lang="en-GB" dirty="0"/>
              <a:t>is crucial for research and makes involved SSH more international through enhanced communication and easier cooperation. It also increases the public accessibility to CH items and </a:t>
            </a:r>
            <a:r>
              <a:rPr lang="en-GB" dirty="0" smtClean="0"/>
              <a:t>places;</a:t>
            </a:r>
            <a:endParaRPr lang="en-GB" dirty="0"/>
          </a:p>
          <a:p>
            <a:pPr marL="342900" lvl="2" indent="-342900"/>
            <a:r>
              <a:rPr lang="en-GB" dirty="0" smtClean="0"/>
              <a:t>The </a:t>
            </a:r>
            <a:r>
              <a:rPr lang="en-GB" dirty="0"/>
              <a:t>transmission of intangible CH, however, is expected to secure tradition and identity through </a:t>
            </a:r>
            <a:r>
              <a:rPr lang="en-GB" dirty="0">
                <a:solidFill>
                  <a:srgbClr val="FF0000"/>
                </a:solidFill>
              </a:rPr>
              <a:t>personal contact </a:t>
            </a:r>
            <a:r>
              <a:rPr lang="en-GB" dirty="0"/>
              <a:t>(tacit knowledge) and intergenerational cooperation, which should be taken into consideration, when the new digital preservation methods of intangible CH are elaborated.  </a:t>
            </a:r>
            <a:endParaRPr lang="en-US" dirty="0"/>
          </a:p>
          <a:p>
            <a:endParaRPr lang="en-GB" dirty="0"/>
          </a:p>
        </p:txBody>
      </p:sp>
    </p:spTree>
    <p:extLst>
      <p:ext uri="{BB962C8B-B14F-4D97-AF65-F5344CB8AC3E}">
        <p14:creationId xmlns:p14="http://schemas.microsoft.com/office/powerpoint/2010/main" val="1924216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Concluding remarks</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Cultural Heritage is a neutral category to build European identity and culture.</a:t>
            </a:r>
          </a:p>
          <a:p>
            <a:r>
              <a:rPr lang="en-GB" dirty="0" smtClean="0"/>
              <a:t>The H2020 values (inclusive, innovative, reflective) are appropriate. </a:t>
            </a:r>
          </a:p>
          <a:p>
            <a:r>
              <a:rPr lang="en-GB" dirty="0" smtClean="0"/>
              <a:t>Critical methodology of European SSH is an unavoidable asset for this construction.</a:t>
            </a:r>
          </a:p>
          <a:p>
            <a:r>
              <a:rPr lang="en-GB" dirty="0" smtClean="0"/>
              <a:t>The grey zone between Academia and CH are to be explored and cultivated (co-creation, reach out techniques, etc.).</a:t>
            </a:r>
          </a:p>
          <a:p>
            <a:r>
              <a:rPr lang="en-GB" dirty="0" smtClean="0"/>
              <a:t>European CH as the means of solidarity and personal involvement.</a:t>
            </a:r>
          </a:p>
          <a:p>
            <a:r>
              <a:rPr lang="en-GB" dirty="0" smtClean="0"/>
              <a:t>European CH as the means of positive and assertive European identity. </a:t>
            </a:r>
          </a:p>
          <a:p>
            <a:endParaRPr lang="en-GB" dirty="0" smtClean="0"/>
          </a:p>
          <a:p>
            <a:endParaRPr lang="en-GB" dirty="0"/>
          </a:p>
        </p:txBody>
      </p:sp>
    </p:spTree>
    <p:extLst>
      <p:ext uri="{BB962C8B-B14F-4D97-AF65-F5344CB8AC3E}">
        <p14:creationId xmlns:p14="http://schemas.microsoft.com/office/powerpoint/2010/main" val="1158632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dirty="0"/>
          </a:p>
        </p:txBody>
      </p:sp>
      <p:sp>
        <p:nvSpPr>
          <p:cNvPr id="3" name="Zástupný symbol obsahu 2"/>
          <p:cNvSpPr>
            <a:spLocks noGrp="1"/>
          </p:cNvSpPr>
          <p:nvPr>
            <p:ph idx="1"/>
          </p:nvPr>
        </p:nvSpPr>
        <p:spPr/>
        <p:txBody>
          <a:bodyPr/>
          <a:lstStyle/>
          <a:p>
            <a:pPr algn="ctr">
              <a:buNone/>
            </a:pPr>
            <a:endParaRPr lang="sk-SK" dirty="0" smtClean="0"/>
          </a:p>
          <a:p>
            <a:pPr algn="ctr">
              <a:buNone/>
            </a:pPr>
            <a:endParaRPr lang="sk-SK" dirty="0"/>
          </a:p>
          <a:p>
            <a:pPr algn="ctr">
              <a:buNone/>
            </a:pPr>
            <a:endParaRPr lang="sk-SK" sz="4800" dirty="0" smtClean="0"/>
          </a:p>
          <a:p>
            <a:pPr algn="ctr">
              <a:buNone/>
            </a:pPr>
            <a:r>
              <a:rPr lang="sk-SK" sz="4800" dirty="0" err="1" smtClean="0"/>
              <a:t>Thank</a:t>
            </a:r>
            <a:r>
              <a:rPr lang="sk-SK" sz="4800" dirty="0" smtClean="0"/>
              <a:t> </a:t>
            </a:r>
            <a:r>
              <a:rPr lang="sk-SK" sz="4800" dirty="0" err="1" smtClean="0"/>
              <a:t>you</a:t>
            </a:r>
            <a:r>
              <a:rPr lang="sk-SK" sz="4800" dirty="0" smtClean="0"/>
              <a:t>!</a:t>
            </a:r>
            <a:endParaRPr lang="sk-SK" dirty="0"/>
          </a:p>
          <a:p>
            <a:pPr algn="ctr">
              <a:buNone/>
            </a:pPr>
            <a:r>
              <a:rPr lang="sk-SK" dirty="0"/>
              <a:t> </a:t>
            </a:r>
            <a:r>
              <a:rPr lang="sk-SK" dirty="0" err="1" smtClean="0"/>
              <a:t>gsonkoly@gmail.com</a:t>
            </a:r>
            <a:endParaRPr lang="sk-SK" dirty="0"/>
          </a:p>
        </p:txBody>
      </p:sp>
      <p:pic>
        <p:nvPicPr>
          <p:cNvPr id="2050" name="Picture 2" descr="C:\Users\maria.istonova\Desktop\SSH\partneri_loga\partneri.png"/>
          <p:cNvPicPr>
            <a:picLocks noChangeAspect="1" noChangeArrowheads="1"/>
          </p:cNvPicPr>
          <p:nvPr/>
        </p:nvPicPr>
        <p:blipFill>
          <a:blip r:embed="rId2" cstate="print"/>
          <a:srcRect/>
          <a:stretch>
            <a:fillRect/>
          </a:stretch>
        </p:blipFill>
        <p:spPr bwMode="auto">
          <a:xfrm>
            <a:off x="755576" y="5589240"/>
            <a:ext cx="8204200" cy="990600"/>
          </a:xfrm>
          <a:prstGeom prst="rect">
            <a:avLst/>
          </a:prstGeom>
          <a:noFill/>
        </p:spPr>
      </p:pic>
      <p:pic>
        <p:nvPicPr>
          <p:cNvPr id="5" name="Picture 2" descr="ssh_banner_mail"/>
          <p:cNvPicPr>
            <a:picLocks noChangeAspect="1" noChangeArrowheads="1"/>
          </p:cNvPicPr>
          <p:nvPr/>
        </p:nvPicPr>
        <p:blipFill>
          <a:blip r:embed="rId3" cstate="print"/>
          <a:srcRect/>
          <a:stretch>
            <a:fillRect/>
          </a:stretch>
        </p:blipFill>
        <p:spPr bwMode="auto">
          <a:xfrm>
            <a:off x="0" y="1"/>
            <a:ext cx="9144000" cy="256490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p:txBody>
          <a:bodyPr>
            <a:normAutofit lnSpcReduction="10000"/>
          </a:bodyPr>
          <a:lstStyle/>
          <a:p>
            <a:r>
              <a:rPr lang="en-GB" dirty="0" smtClean="0"/>
              <a:t>Main values in H2020 Work Programme from the perspective of SSH</a:t>
            </a:r>
          </a:p>
          <a:p>
            <a:r>
              <a:rPr lang="en-GB" dirty="0" smtClean="0"/>
              <a:t>The parallel evolution of History and Cultural Heritage </a:t>
            </a:r>
          </a:p>
          <a:p>
            <a:r>
              <a:rPr lang="en-GB" dirty="0" smtClean="0"/>
              <a:t>Building European Cultural Heritage and SSH</a:t>
            </a:r>
          </a:p>
          <a:p>
            <a:pPr lvl="1"/>
            <a:r>
              <a:rPr lang="en-GB" dirty="0" smtClean="0"/>
              <a:t>Definition</a:t>
            </a:r>
          </a:p>
          <a:p>
            <a:pPr lvl="1"/>
            <a:r>
              <a:rPr lang="en-GB" dirty="0" smtClean="0"/>
              <a:t>Key issues</a:t>
            </a:r>
          </a:p>
          <a:p>
            <a:pPr lvl="1"/>
            <a:r>
              <a:rPr lang="en-GB" dirty="0" smtClean="0"/>
              <a:t>Methodological toolkit </a:t>
            </a:r>
          </a:p>
          <a:p>
            <a:r>
              <a:rPr lang="en-GB" dirty="0" smtClean="0"/>
              <a:t>Concluding remarks</a:t>
            </a:r>
          </a:p>
          <a:p>
            <a:endParaRPr lang="en-GB" dirty="0" smtClean="0"/>
          </a:p>
          <a:p>
            <a:endParaRPr lang="en-GB" dirty="0"/>
          </a:p>
        </p:txBody>
      </p:sp>
    </p:spTree>
    <p:extLst>
      <p:ext uri="{BB962C8B-B14F-4D97-AF65-F5344CB8AC3E}">
        <p14:creationId xmlns:p14="http://schemas.microsoft.com/office/powerpoint/2010/main" val="2141445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568952" cy="2016224"/>
          </a:xfrm>
        </p:spPr>
        <p:txBody>
          <a:bodyPr>
            <a:normAutofit fontScale="90000"/>
          </a:bodyPr>
          <a:lstStyle/>
          <a:p>
            <a:r>
              <a:rPr lang="en-GB" sz="3600" dirty="0"/>
              <a:t>Main values in H2020 Work Programme </a:t>
            </a:r>
            <a:r>
              <a:rPr lang="en-GB" sz="3600" dirty="0" smtClean="0"/>
              <a:t/>
            </a:r>
            <a:br>
              <a:rPr lang="en-GB" sz="3600" dirty="0" smtClean="0"/>
            </a:br>
            <a:r>
              <a:rPr lang="en-GB" sz="3600" dirty="0" smtClean="0"/>
              <a:t>from </a:t>
            </a:r>
            <a:r>
              <a:rPr lang="en-GB" sz="3600" dirty="0"/>
              <a:t>the perspective of SSH</a:t>
            </a:r>
            <a:r>
              <a:rPr lang="en-GB" dirty="0"/>
              <a:t/>
            </a:r>
            <a:br>
              <a:rPr lang="en-GB" dirty="0"/>
            </a:br>
            <a:r>
              <a:rPr lang="en-GB" dirty="0"/>
              <a:t/>
            </a:r>
            <a:br>
              <a:rPr lang="en-GB" dirty="0"/>
            </a:br>
            <a:endParaRPr lang="en-GB" dirty="0"/>
          </a:p>
        </p:txBody>
      </p:sp>
      <p:sp>
        <p:nvSpPr>
          <p:cNvPr id="3" name="Content Placeholder 2"/>
          <p:cNvSpPr>
            <a:spLocks noGrp="1"/>
          </p:cNvSpPr>
          <p:nvPr>
            <p:ph idx="1"/>
          </p:nvPr>
        </p:nvSpPr>
        <p:spPr>
          <a:xfrm>
            <a:off x="457200" y="1268760"/>
            <a:ext cx="8363272" cy="4857403"/>
          </a:xfrm>
        </p:spPr>
        <p:txBody>
          <a:bodyPr>
            <a:normAutofit fontScale="92500"/>
          </a:bodyPr>
          <a:lstStyle/>
          <a:p>
            <a:r>
              <a:rPr lang="en-US" dirty="0"/>
              <a:t>SSH and values  </a:t>
            </a:r>
            <a:endParaRPr lang="en-GB" dirty="0" smtClean="0"/>
          </a:p>
          <a:p>
            <a:pPr lvl="1"/>
            <a:r>
              <a:rPr lang="en-GB" dirty="0" smtClean="0"/>
              <a:t>How to relate values and critical attitude?</a:t>
            </a:r>
          </a:p>
          <a:p>
            <a:pPr lvl="1"/>
            <a:r>
              <a:rPr lang="en-GB" dirty="0" smtClean="0"/>
              <a:t>New form of capitalism (of emotions)</a:t>
            </a:r>
          </a:p>
          <a:p>
            <a:pPr lvl="1"/>
            <a:r>
              <a:rPr lang="en-GB" dirty="0" smtClean="0"/>
              <a:t>Lack of credibility (“</a:t>
            </a:r>
            <a:r>
              <a:rPr lang="en-GB" i="1" dirty="0" smtClean="0"/>
              <a:t>from omnipotence to impotence”</a:t>
            </a:r>
            <a:r>
              <a:rPr lang="en-GB" dirty="0" smtClean="0"/>
              <a:t>?)</a:t>
            </a:r>
            <a:endParaRPr lang="en-US" dirty="0" smtClean="0"/>
          </a:p>
          <a:p>
            <a:r>
              <a:rPr lang="en-US" dirty="0" smtClean="0"/>
              <a:t>Inclusive societies</a:t>
            </a:r>
          </a:p>
          <a:p>
            <a:r>
              <a:rPr lang="en-US" dirty="0"/>
              <a:t>I</a:t>
            </a:r>
            <a:r>
              <a:rPr lang="en-US" dirty="0" smtClean="0"/>
              <a:t>nnovative societies </a:t>
            </a:r>
            <a:endParaRPr lang="en-US" dirty="0"/>
          </a:p>
          <a:p>
            <a:r>
              <a:rPr lang="en-US" dirty="0"/>
              <a:t>R</a:t>
            </a:r>
            <a:r>
              <a:rPr lang="en-US" dirty="0" smtClean="0"/>
              <a:t>eflective societies</a:t>
            </a:r>
          </a:p>
          <a:p>
            <a:r>
              <a:rPr lang="en-US" dirty="0" smtClean="0"/>
              <a:t>New awareness in SSH </a:t>
            </a:r>
          </a:p>
          <a:p>
            <a:r>
              <a:rPr lang="en-US" dirty="0" smtClean="0"/>
              <a:t>The example of History </a:t>
            </a:r>
          </a:p>
        </p:txBody>
      </p:sp>
    </p:spTree>
    <p:extLst>
      <p:ext uri="{BB962C8B-B14F-4D97-AF65-F5344CB8AC3E}">
        <p14:creationId xmlns:p14="http://schemas.microsoft.com/office/powerpoint/2010/main" val="1816484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74242"/>
          </a:xfrm>
        </p:spPr>
        <p:txBody>
          <a:bodyPr>
            <a:normAutofit fontScale="90000"/>
          </a:bodyPr>
          <a:lstStyle/>
          <a:p>
            <a:r>
              <a:rPr lang="en-GB" dirty="0"/>
              <a:t>The parallel evolution of </a:t>
            </a:r>
            <a:r>
              <a:rPr lang="en-GB" dirty="0" smtClean="0"/>
              <a:t/>
            </a:r>
            <a:br>
              <a:rPr lang="en-GB" dirty="0" smtClean="0"/>
            </a:br>
            <a:r>
              <a:rPr lang="en-GB" dirty="0" smtClean="0"/>
              <a:t>History </a:t>
            </a:r>
            <a:r>
              <a:rPr lang="en-GB" dirty="0"/>
              <a:t>and Cultural Heritage </a:t>
            </a:r>
            <a:br>
              <a:rPr lang="en-GB" dirty="0"/>
            </a:br>
            <a:r>
              <a:rPr lang="en-GB" dirty="0"/>
              <a:t/>
            </a:r>
            <a:br>
              <a:rPr lang="en-GB" dirty="0"/>
            </a:b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15461533"/>
              </p:ext>
            </p:extLst>
          </p:nvPr>
        </p:nvGraphicFramePr>
        <p:xfrm>
          <a:off x="539552" y="1340766"/>
          <a:ext cx="7992888" cy="4950205"/>
        </p:xfrm>
        <a:graphic>
          <a:graphicData uri="http://schemas.openxmlformats.org/drawingml/2006/table">
            <a:tbl>
              <a:tblPr firstRow="1" firstCol="1" bandRow="1">
                <a:tableStyleId>{5C22544A-7EE6-4342-B048-85BDC9FD1C3A}</a:tableStyleId>
              </a:tblPr>
              <a:tblGrid>
                <a:gridCol w="1998222"/>
                <a:gridCol w="1998222"/>
                <a:gridCol w="3996444"/>
              </a:tblGrid>
              <a:tr h="248428">
                <a:tc gridSpan="3">
                  <a:txBody>
                    <a:bodyPr/>
                    <a:lstStyle/>
                    <a:p>
                      <a:pPr algn="ctr">
                        <a:spcAft>
                          <a:spcPts val="0"/>
                        </a:spcAft>
                      </a:pPr>
                      <a:r>
                        <a:rPr lang="en-GB" sz="1600">
                          <a:effectLst/>
                        </a:rPr>
                        <a:t>Pre-disciplinary period (– 1800s)</a:t>
                      </a:r>
                      <a:endParaRPr lang="en-US" sz="1600">
                        <a:effectLst/>
                        <a:latin typeface="Cambria" charset="0"/>
                        <a:ea typeface="MS ??" charset="0"/>
                        <a:cs typeface="Times New Roman" charset="0"/>
                      </a:endParaRPr>
                    </a:p>
                  </a:txBody>
                  <a:tcPr marL="68580" marR="68580" marT="0" marB="0"/>
                </a:tc>
                <a:tc hMerge="1">
                  <a:txBody>
                    <a:bodyPr/>
                    <a:lstStyle/>
                    <a:p>
                      <a:endParaRPr lang="en-GB"/>
                    </a:p>
                  </a:txBody>
                  <a:tcPr/>
                </a:tc>
                <a:tc hMerge="1">
                  <a:txBody>
                    <a:bodyPr/>
                    <a:lstStyle/>
                    <a:p>
                      <a:endParaRPr lang="en-GB"/>
                    </a:p>
                  </a:txBody>
                  <a:tcPr/>
                </a:tc>
              </a:tr>
              <a:tr h="248428">
                <a:tc gridSpan="2">
                  <a:txBody>
                    <a:bodyPr/>
                    <a:lstStyle/>
                    <a:p>
                      <a:pPr>
                        <a:spcAft>
                          <a:spcPts val="0"/>
                        </a:spcAft>
                      </a:pPr>
                      <a:r>
                        <a:rPr lang="en-US" sz="1600">
                          <a:effectLst/>
                        </a:rPr>
                        <a:t>Official history</a:t>
                      </a:r>
                      <a:endParaRPr lang="en-US" sz="1600">
                        <a:effectLst/>
                        <a:latin typeface="Cambria" charset="0"/>
                        <a:ea typeface="MS ??" charset="0"/>
                        <a:cs typeface="Times New Roman" charset="0"/>
                      </a:endParaRPr>
                    </a:p>
                  </a:txBody>
                  <a:tcPr marL="68580" marR="68580" marT="0" marB="0"/>
                </a:tc>
                <a:tc hMerge="1">
                  <a:txBody>
                    <a:bodyPr/>
                    <a:lstStyle/>
                    <a:p>
                      <a:endParaRPr lang="en-GB"/>
                    </a:p>
                  </a:txBody>
                  <a:tcPr/>
                </a:tc>
                <a:tc>
                  <a:txBody>
                    <a:bodyPr/>
                    <a:lstStyle/>
                    <a:p>
                      <a:pPr algn="r">
                        <a:spcAft>
                          <a:spcPts val="0"/>
                        </a:spcAft>
                      </a:pPr>
                      <a:r>
                        <a:rPr lang="en-US" sz="1600">
                          <a:effectLst/>
                        </a:rPr>
                        <a:t>Popular history</a:t>
                      </a:r>
                      <a:endParaRPr lang="en-US" sz="1600">
                        <a:effectLst/>
                        <a:latin typeface="Cambria" charset="0"/>
                        <a:ea typeface="MS ??" charset="0"/>
                        <a:cs typeface="Times New Roman" charset="0"/>
                      </a:endParaRPr>
                    </a:p>
                  </a:txBody>
                  <a:tcPr marL="68580" marR="68580" marT="0" marB="0"/>
                </a:tc>
              </a:tr>
              <a:tr h="248428">
                <a:tc gridSpan="3">
                  <a:txBody>
                    <a:bodyPr/>
                    <a:lstStyle/>
                    <a:p>
                      <a:pPr algn="ctr">
                        <a:spcAft>
                          <a:spcPts val="0"/>
                        </a:spcAft>
                      </a:pPr>
                      <a:r>
                        <a:rPr lang="en-GB" sz="1600">
                          <a:effectLst/>
                        </a:rPr>
                        <a:t>Period of Historical Science (1800s–1960s)</a:t>
                      </a:r>
                      <a:endParaRPr lang="en-US" sz="1600">
                        <a:effectLst/>
                        <a:latin typeface="Cambria" charset="0"/>
                        <a:ea typeface="MS ??" charset="0"/>
                        <a:cs typeface="Times New Roman" charset="0"/>
                      </a:endParaRPr>
                    </a:p>
                  </a:txBody>
                  <a:tcPr marL="68580" marR="68580" marT="0" marB="0"/>
                </a:tc>
                <a:tc hMerge="1">
                  <a:txBody>
                    <a:bodyPr/>
                    <a:lstStyle/>
                    <a:p>
                      <a:endParaRPr lang="en-GB"/>
                    </a:p>
                  </a:txBody>
                  <a:tcPr/>
                </a:tc>
                <a:tc hMerge="1">
                  <a:txBody>
                    <a:bodyPr/>
                    <a:lstStyle/>
                    <a:p>
                      <a:endParaRPr lang="en-GB"/>
                    </a:p>
                  </a:txBody>
                  <a:tcPr/>
                </a:tc>
              </a:tr>
              <a:tr h="248428">
                <a:tc gridSpan="2">
                  <a:txBody>
                    <a:bodyPr/>
                    <a:lstStyle/>
                    <a:p>
                      <a:pPr>
                        <a:spcAft>
                          <a:spcPts val="0"/>
                        </a:spcAft>
                      </a:pPr>
                      <a:r>
                        <a:rPr lang="en-GB" sz="1600">
                          <a:effectLst/>
                        </a:rPr>
                        <a:t>History (Historical Science)</a:t>
                      </a:r>
                      <a:endParaRPr lang="en-US" sz="1600">
                        <a:effectLst/>
                        <a:latin typeface="Cambria" charset="0"/>
                        <a:ea typeface="MS ??" charset="0"/>
                        <a:cs typeface="Times New Roman" charset="0"/>
                      </a:endParaRPr>
                    </a:p>
                  </a:txBody>
                  <a:tcPr marL="68580" marR="68580" marT="0" marB="0"/>
                </a:tc>
                <a:tc hMerge="1">
                  <a:txBody>
                    <a:bodyPr/>
                    <a:lstStyle/>
                    <a:p>
                      <a:endParaRPr lang="en-GB"/>
                    </a:p>
                  </a:txBody>
                  <a:tcPr/>
                </a:tc>
                <a:tc rowSpan="2">
                  <a:txBody>
                    <a:bodyPr/>
                    <a:lstStyle/>
                    <a:p>
                      <a:pPr marL="457200" algn="r">
                        <a:spcAft>
                          <a:spcPts val="0"/>
                        </a:spcAft>
                      </a:pPr>
                      <a:r>
                        <a:rPr lang="en-GB" sz="1600">
                          <a:effectLst/>
                        </a:rPr>
                        <a:t>Heritage (1</a:t>
                      </a:r>
                      <a:r>
                        <a:rPr lang="en-GB" sz="1600" baseline="30000">
                          <a:effectLst/>
                        </a:rPr>
                        <a:t>st</a:t>
                      </a:r>
                      <a:r>
                        <a:rPr lang="en-GB" sz="1600">
                          <a:effectLst/>
                        </a:rPr>
                        <a:t> regime: national prehistories)  </a:t>
                      </a:r>
                      <a:endParaRPr lang="en-US" sz="1600">
                        <a:effectLst/>
                      </a:endParaRPr>
                    </a:p>
                    <a:p>
                      <a:pPr algn="r">
                        <a:spcAft>
                          <a:spcPts val="0"/>
                        </a:spcAft>
                      </a:pPr>
                      <a:r>
                        <a:rPr lang="en-GB" sz="1600">
                          <a:effectLst/>
                        </a:rPr>
                        <a:t>(patrimone, Denkmalschutz, Heimatschutz, patrimonio, cultural property, etc.)</a:t>
                      </a:r>
                      <a:endParaRPr lang="en-US" sz="1600">
                        <a:effectLst/>
                        <a:latin typeface="Cambria" charset="0"/>
                        <a:ea typeface="MS ??" charset="0"/>
                        <a:cs typeface="Times New Roman" charset="0"/>
                      </a:endParaRPr>
                    </a:p>
                  </a:txBody>
                  <a:tcPr marL="68580" marR="68580" marT="0" marB="0"/>
                </a:tc>
              </a:tr>
              <a:tr h="745283">
                <a:tc>
                  <a:txBody>
                    <a:bodyPr/>
                    <a:lstStyle/>
                    <a:p>
                      <a:pPr>
                        <a:spcAft>
                          <a:spcPts val="0"/>
                        </a:spcAft>
                      </a:pPr>
                      <a:r>
                        <a:rPr lang="en-GB" sz="1600">
                          <a:effectLst/>
                        </a:rPr>
                        <a:t>Academic History</a:t>
                      </a:r>
                      <a:endParaRPr lang="en-US" sz="1600">
                        <a:effectLst/>
                        <a:latin typeface="Cambria" charset="0"/>
                        <a:ea typeface="MS ??" charset="0"/>
                        <a:cs typeface="Times New Roman" charset="0"/>
                      </a:endParaRPr>
                    </a:p>
                  </a:txBody>
                  <a:tcPr marL="68580" marR="68580" marT="0" marB="0"/>
                </a:tc>
                <a:tc>
                  <a:txBody>
                    <a:bodyPr/>
                    <a:lstStyle/>
                    <a:p>
                      <a:pPr>
                        <a:spcAft>
                          <a:spcPts val="0"/>
                        </a:spcAft>
                      </a:pPr>
                      <a:r>
                        <a:rPr lang="en-GB" sz="1600">
                          <a:effectLst/>
                        </a:rPr>
                        <a:t>School History</a:t>
                      </a:r>
                      <a:endParaRPr lang="en-US" sz="1600">
                        <a:effectLst/>
                        <a:latin typeface="Cambria" charset="0"/>
                        <a:ea typeface="MS ??" charset="0"/>
                        <a:cs typeface="Times New Roman" charset="0"/>
                      </a:endParaRPr>
                    </a:p>
                  </a:txBody>
                  <a:tcPr marL="68580" marR="68580" marT="0" marB="0"/>
                </a:tc>
                <a:tc vMerge="1">
                  <a:txBody>
                    <a:bodyPr/>
                    <a:lstStyle/>
                    <a:p>
                      <a:endParaRPr lang="en-GB"/>
                    </a:p>
                  </a:txBody>
                  <a:tcPr/>
                </a:tc>
              </a:tr>
              <a:tr h="248428">
                <a:tc gridSpan="3">
                  <a:txBody>
                    <a:bodyPr/>
                    <a:lstStyle/>
                    <a:p>
                      <a:pPr algn="ctr">
                        <a:spcAft>
                          <a:spcPts val="0"/>
                        </a:spcAft>
                      </a:pPr>
                      <a:r>
                        <a:rPr lang="en-GB" sz="1600">
                          <a:effectLst/>
                        </a:rPr>
                        <a:t>Period of postmodern debates (1960s-1980s)</a:t>
                      </a:r>
                      <a:endParaRPr lang="en-US" sz="1600">
                        <a:effectLst/>
                        <a:latin typeface="Cambria" charset="0"/>
                        <a:ea typeface="MS ??" charset="0"/>
                        <a:cs typeface="Times New Roman" charset="0"/>
                      </a:endParaRPr>
                    </a:p>
                  </a:txBody>
                  <a:tcPr marL="68580" marR="68580" marT="0" marB="0"/>
                </a:tc>
                <a:tc hMerge="1">
                  <a:txBody>
                    <a:bodyPr/>
                    <a:lstStyle/>
                    <a:p>
                      <a:endParaRPr lang="en-GB"/>
                    </a:p>
                  </a:txBody>
                  <a:tcPr/>
                </a:tc>
                <a:tc hMerge="1">
                  <a:txBody>
                    <a:bodyPr/>
                    <a:lstStyle/>
                    <a:p>
                      <a:endParaRPr lang="en-GB"/>
                    </a:p>
                  </a:txBody>
                  <a:tcPr/>
                </a:tc>
              </a:tr>
              <a:tr h="496855">
                <a:tc gridSpan="2">
                  <a:txBody>
                    <a:bodyPr/>
                    <a:lstStyle/>
                    <a:p>
                      <a:pPr>
                        <a:spcAft>
                          <a:spcPts val="0"/>
                        </a:spcAft>
                      </a:pPr>
                      <a:r>
                        <a:rPr lang="en-GB" sz="1600">
                          <a:effectLst/>
                        </a:rPr>
                        <a:t>History (Historical Science)</a:t>
                      </a:r>
                      <a:endParaRPr lang="en-US" sz="1600">
                        <a:effectLst/>
                        <a:latin typeface="Cambria" charset="0"/>
                        <a:ea typeface="MS ??" charset="0"/>
                        <a:cs typeface="Times New Roman" charset="0"/>
                      </a:endParaRPr>
                    </a:p>
                  </a:txBody>
                  <a:tcPr marL="68580" marR="68580" marT="0" marB="0"/>
                </a:tc>
                <a:tc hMerge="1">
                  <a:txBody>
                    <a:bodyPr/>
                    <a:lstStyle/>
                    <a:p>
                      <a:endParaRPr lang="en-GB"/>
                    </a:p>
                  </a:txBody>
                  <a:tcPr/>
                </a:tc>
                <a:tc>
                  <a:txBody>
                    <a:bodyPr/>
                    <a:lstStyle/>
                    <a:p>
                      <a:pPr algn="r">
                        <a:spcAft>
                          <a:spcPts val="0"/>
                        </a:spcAft>
                      </a:pPr>
                      <a:r>
                        <a:rPr lang="en-GB" sz="1600">
                          <a:effectLst/>
                        </a:rPr>
                        <a:t>Cultural Heritage </a:t>
                      </a:r>
                      <a:endParaRPr lang="en-US" sz="1600">
                        <a:effectLst/>
                      </a:endParaRPr>
                    </a:p>
                    <a:p>
                      <a:pPr algn="r">
                        <a:spcAft>
                          <a:spcPts val="0"/>
                        </a:spcAft>
                      </a:pPr>
                      <a:r>
                        <a:rPr lang="en-GB" sz="1600">
                          <a:effectLst/>
                        </a:rPr>
                        <a:t>(2</a:t>
                      </a:r>
                      <a:r>
                        <a:rPr lang="en-GB" sz="1600" baseline="30000">
                          <a:effectLst/>
                        </a:rPr>
                        <a:t>nd</a:t>
                      </a:r>
                      <a:r>
                        <a:rPr lang="en-GB" sz="1600">
                          <a:effectLst/>
                        </a:rPr>
                        <a:t> regime: international establishment)</a:t>
                      </a:r>
                      <a:endParaRPr lang="en-US" sz="1600">
                        <a:effectLst/>
                        <a:latin typeface="Cambria" charset="0"/>
                        <a:ea typeface="MS ??" charset="0"/>
                        <a:cs typeface="Times New Roman" charset="0"/>
                      </a:endParaRPr>
                    </a:p>
                  </a:txBody>
                  <a:tcPr marL="68580" marR="68580" marT="0" marB="0"/>
                </a:tc>
              </a:tr>
              <a:tr h="248428">
                <a:tc gridSpan="3">
                  <a:txBody>
                    <a:bodyPr/>
                    <a:lstStyle/>
                    <a:p>
                      <a:pPr algn="ctr">
                        <a:spcAft>
                          <a:spcPts val="0"/>
                        </a:spcAft>
                      </a:pPr>
                      <a:r>
                        <a:rPr lang="en-GB" sz="1600" dirty="0">
                          <a:effectLst/>
                        </a:rPr>
                        <a:t>School History</a:t>
                      </a:r>
                      <a:endParaRPr lang="en-US" sz="1600" dirty="0">
                        <a:effectLst/>
                        <a:latin typeface="Cambria" charset="0"/>
                        <a:ea typeface="MS ??" charset="0"/>
                        <a:cs typeface="Times New Roman" charset="0"/>
                      </a:endParaRPr>
                    </a:p>
                  </a:txBody>
                  <a:tcPr marL="68580" marR="68580" marT="0" marB="0"/>
                </a:tc>
                <a:tc hMerge="1">
                  <a:txBody>
                    <a:bodyPr/>
                    <a:lstStyle/>
                    <a:p>
                      <a:endParaRPr lang="en-GB"/>
                    </a:p>
                  </a:txBody>
                  <a:tcPr/>
                </a:tc>
                <a:tc hMerge="1">
                  <a:txBody>
                    <a:bodyPr/>
                    <a:lstStyle/>
                    <a:p>
                      <a:endParaRPr lang="en-GB"/>
                    </a:p>
                  </a:txBody>
                  <a:tcPr/>
                </a:tc>
              </a:tr>
              <a:tr h="248428">
                <a:tc gridSpan="3">
                  <a:txBody>
                    <a:bodyPr/>
                    <a:lstStyle/>
                    <a:p>
                      <a:pPr algn="ctr">
                        <a:spcAft>
                          <a:spcPts val="0"/>
                        </a:spcAft>
                      </a:pPr>
                      <a:r>
                        <a:rPr lang="en-GB" sz="1600">
                          <a:effectLst/>
                        </a:rPr>
                        <a:t>Period of presentist uncertainty (1990s-)</a:t>
                      </a:r>
                      <a:endParaRPr lang="en-US" sz="1600">
                        <a:effectLst/>
                        <a:latin typeface="Cambria" charset="0"/>
                        <a:ea typeface="MS ??" charset="0"/>
                        <a:cs typeface="Times New Roman" charset="0"/>
                      </a:endParaRPr>
                    </a:p>
                  </a:txBody>
                  <a:tcPr marL="68580" marR="68580" marT="0" marB="0"/>
                </a:tc>
                <a:tc hMerge="1">
                  <a:txBody>
                    <a:bodyPr/>
                    <a:lstStyle/>
                    <a:p>
                      <a:endParaRPr lang="en-GB"/>
                    </a:p>
                  </a:txBody>
                  <a:tcPr/>
                </a:tc>
                <a:tc hMerge="1">
                  <a:txBody>
                    <a:bodyPr/>
                    <a:lstStyle/>
                    <a:p>
                      <a:endParaRPr lang="en-GB"/>
                    </a:p>
                  </a:txBody>
                  <a:tcPr/>
                </a:tc>
              </a:tr>
              <a:tr h="745283">
                <a:tc gridSpan="2">
                  <a:txBody>
                    <a:bodyPr/>
                    <a:lstStyle/>
                    <a:p>
                      <a:pPr>
                        <a:spcAft>
                          <a:spcPts val="0"/>
                        </a:spcAft>
                      </a:pPr>
                      <a:r>
                        <a:rPr lang="en-GB" sz="1600">
                          <a:effectLst/>
                        </a:rPr>
                        <a:t>History (Historical Science)</a:t>
                      </a:r>
                      <a:endParaRPr lang="en-US" sz="1600">
                        <a:effectLst/>
                        <a:latin typeface="Cambria" charset="0"/>
                        <a:ea typeface="MS ??" charset="0"/>
                        <a:cs typeface="Times New Roman" charset="0"/>
                      </a:endParaRPr>
                    </a:p>
                  </a:txBody>
                  <a:tcPr marL="68580" marR="68580" marT="0" marB="0"/>
                </a:tc>
                <a:tc hMerge="1">
                  <a:txBody>
                    <a:bodyPr/>
                    <a:lstStyle/>
                    <a:p>
                      <a:endParaRPr lang="en-GB"/>
                    </a:p>
                  </a:txBody>
                  <a:tcPr/>
                </a:tc>
                <a:tc>
                  <a:txBody>
                    <a:bodyPr/>
                    <a:lstStyle/>
                    <a:p>
                      <a:pPr algn="r">
                        <a:spcAft>
                          <a:spcPts val="0"/>
                        </a:spcAft>
                      </a:pPr>
                      <a:r>
                        <a:rPr lang="en-GB" sz="1600" dirty="0">
                          <a:effectLst/>
                        </a:rPr>
                        <a:t>Cultural Heritage </a:t>
                      </a:r>
                      <a:endParaRPr lang="en-US" sz="1600" dirty="0">
                        <a:effectLst/>
                      </a:endParaRPr>
                    </a:p>
                    <a:p>
                      <a:pPr algn="r">
                        <a:spcAft>
                          <a:spcPts val="0"/>
                        </a:spcAft>
                      </a:pPr>
                      <a:r>
                        <a:rPr lang="en-GB" sz="1600" dirty="0">
                          <a:effectLst/>
                        </a:rPr>
                        <a:t>(3</a:t>
                      </a:r>
                      <a:r>
                        <a:rPr lang="en-GB" sz="1600" baseline="30000" dirty="0">
                          <a:effectLst/>
                        </a:rPr>
                        <a:t>rd</a:t>
                      </a:r>
                      <a:r>
                        <a:rPr lang="en-GB" sz="1600" dirty="0">
                          <a:effectLst/>
                        </a:rPr>
                        <a:t> regime: diversification and academic pretensions)</a:t>
                      </a:r>
                      <a:endParaRPr lang="en-US" sz="1600" dirty="0">
                        <a:effectLst/>
                        <a:latin typeface="Cambria" charset="0"/>
                        <a:ea typeface="MS ??" charset="0"/>
                        <a:cs typeface="Times New Roman" charset="0"/>
                      </a:endParaRPr>
                    </a:p>
                  </a:txBody>
                  <a:tcPr marL="68580" marR="68580" marT="0" marB="0"/>
                </a:tc>
              </a:tr>
              <a:tr h="522057">
                <a:tc gridSpan="3">
                  <a:txBody>
                    <a:bodyPr/>
                    <a:lstStyle/>
                    <a:p>
                      <a:pPr algn="ctr">
                        <a:spcAft>
                          <a:spcPts val="0"/>
                        </a:spcAft>
                      </a:pPr>
                      <a:r>
                        <a:rPr lang="en-GB" sz="1600" dirty="0">
                          <a:solidFill>
                            <a:schemeClr val="bg1"/>
                          </a:solidFill>
                          <a:effectLst/>
                        </a:rPr>
                        <a:t>School History</a:t>
                      </a:r>
                      <a:endParaRPr lang="en-US" sz="1600" dirty="0">
                        <a:solidFill>
                          <a:schemeClr val="bg1"/>
                        </a:solidFill>
                        <a:effectLst/>
                      </a:endParaRPr>
                    </a:p>
                    <a:p>
                      <a:pPr algn="ctr">
                        <a:spcAft>
                          <a:spcPts val="0"/>
                        </a:spcAft>
                      </a:pPr>
                      <a:r>
                        <a:rPr lang="en-GB" sz="1600" dirty="0">
                          <a:solidFill>
                            <a:schemeClr val="bg1"/>
                          </a:solidFill>
                          <a:effectLst/>
                        </a:rPr>
                        <a:t>Public History</a:t>
                      </a:r>
                      <a:endParaRPr lang="en-US" sz="1600" dirty="0">
                        <a:solidFill>
                          <a:schemeClr val="bg1"/>
                        </a:solidFill>
                        <a:effectLst/>
                      </a:endParaRPr>
                    </a:p>
                    <a:p>
                      <a:pPr algn="ctr">
                        <a:spcAft>
                          <a:spcPts val="0"/>
                        </a:spcAft>
                      </a:pPr>
                      <a:r>
                        <a:rPr lang="en-GB" sz="1600" dirty="0" err="1">
                          <a:solidFill>
                            <a:schemeClr val="bg1"/>
                          </a:solidFill>
                          <a:effectLst/>
                        </a:rPr>
                        <a:t>Geschichtskultur</a:t>
                      </a:r>
                      <a:endParaRPr lang="en-US" sz="1600" dirty="0">
                        <a:solidFill>
                          <a:schemeClr val="bg1"/>
                        </a:solidFill>
                        <a:effectLst/>
                      </a:endParaRPr>
                    </a:p>
                    <a:p>
                      <a:pPr algn="ctr">
                        <a:spcAft>
                          <a:spcPts val="0"/>
                        </a:spcAft>
                      </a:pPr>
                      <a:r>
                        <a:rPr lang="en-GB" sz="1600" dirty="0" err="1">
                          <a:solidFill>
                            <a:schemeClr val="bg1"/>
                          </a:solidFill>
                          <a:effectLst/>
                        </a:rPr>
                        <a:t>cultura</a:t>
                      </a:r>
                      <a:r>
                        <a:rPr lang="en-GB" sz="1600" dirty="0">
                          <a:solidFill>
                            <a:schemeClr val="bg1"/>
                          </a:solidFill>
                          <a:effectLst/>
                        </a:rPr>
                        <a:t> </a:t>
                      </a:r>
                      <a:r>
                        <a:rPr lang="en-GB" sz="1600" dirty="0" err="1">
                          <a:solidFill>
                            <a:schemeClr val="bg1"/>
                          </a:solidFill>
                          <a:effectLst/>
                        </a:rPr>
                        <a:t>histórica</a:t>
                      </a:r>
                      <a:endParaRPr lang="en-US" sz="1600" dirty="0">
                        <a:solidFill>
                          <a:schemeClr val="bg1"/>
                        </a:solidFill>
                        <a:effectLst/>
                        <a:latin typeface="Cambria" charset="0"/>
                        <a:ea typeface="MS ??" charset="0"/>
                        <a:cs typeface="Times New Roman" charset="0"/>
                      </a:endParaRPr>
                    </a:p>
                  </a:txBody>
                  <a:tcPr marL="68580" marR="68580" marT="0" marB="0"/>
                </a:tc>
                <a:tc hMerge="1">
                  <a:txBody>
                    <a:bodyPr/>
                    <a:lstStyle/>
                    <a:p>
                      <a:endParaRPr lang="en-GB"/>
                    </a:p>
                  </a:txBody>
                  <a:tcPr/>
                </a:tc>
                <a:tc hMerge="1">
                  <a:txBody>
                    <a:bodyPr/>
                    <a:lstStyle/>
                    <a:p>
                      <a:endParaRPr lang="en-GB"/>
                    </a:p>
                  </a:txBody>
                  <a:tcPr/>
                </a:tc>
              </a:tr>
              <a:tr h="248428">
                <a:tc gridSpan="3">
                  <a:txBody>
                    <a:bodyPr/>
                    <a:lstStyle/>
                    <a:p>
                      <a:pPr algn="ctr">
                        <a:spcAft>
                          <a:spcPts val="0"/>
                        </a:spcAft>
                      </a:pPr>
                      <a:r>
                        <a:rPr lang="en-GB" sz="1600" dirty="0">
                          <a:solidFill>
                            <a:srgbClr val="FF0000"/>
                          </a:solidFill>
                          <a:effectLst/>
                        </a:rPr>
                        <a:t>Cultural Heritage Studies</a:t>
                      </a:r>
                      <a:endParaRPr lang="en-US" sz="1600" dirty="0">
                        <a:solidFill>
                          <a:srgbClr val="FF0000"/>
                        </a:solidFill>
                        <a:effectLst/>
                        <a:latin typeface="Cambria" charset="0"/>
                        <a:ea typeface="MS ??" charset="0"/>
                        <a:cs typeface="Times New Roman" charset="0"/>
                      </a:endParaRPr>
                    </a:p>
                  </a:txBody>
                  <a:tcPr marL="68580" marR="68580" marT="0" marB="0"/>
                </a:tc>
                <a:tc hMerge="1">
                  <a:txBody>
                    <a:bodyPr/>
                    <a:lstStyle/>
                    <a:p>
                      <a:endParaRPr lang="en-GB"/>
                    </a:p>
                  </a:txBody>
                  <a:tcPr/>
                </a:tc>
                <a:tc hMerge="1">
                  <a:txBody>
                    <a:bodyPr/>
                    <a:lstStyle/>
                    <a:p>
                      <a:endParaRPr lang="en-GB"/>
                    </a:p>
                  </a:txBody>
                  <a:tcPr/>
                </a:tc>
              </a:tr>
            </a:tbl>
          </a:graphicData>
        </a:graphic>
      </p:graphicFrame>
      <p:sp>
        <p:nvSpPr>
          <p:cNvPr id="5" name="Rectangle 1"/>
          <p:cNvSpPr>
            <a:spLocks noChangeArrowheads="1"/>
          </p:cNvSpPr>
          <p:nvPr/>
        </p:nvSpPr>
        <p:spPr bwMode="auto">
          <a:xfrm>
            <a:off x="-1840020" y="-86703"/>
            <a:ext cx="12709539" cy="621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051258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very short history of CH</a:t>
            </a:r>
            <a:endParaRPr lang="en-GB" dirty="0"/>
          </a:p>
        </p:txBody>
      </p:sp>
      <p:sp>
        <p:nvSpPr>
          <p:cNvPr id="3" name="Content Placeholder 2"/>
          <p:cNvSpPr>
            <a:spLocks noGrp="1"/>
          </p:cNvSpPr>
          <p:nvPr>
            <p:ph idx="1"/>
          </p:nvPr>
        </p:nvSpPr>
        <p:spPr>
          <a:xfrm>
            <a:off x="457200" y="1417638"/>
            <a:ext cx="8229600" cy="4708525"/>
          </a:xfrm>
        </p:spPr>
        <p:txBody>
          <a:bodyPr>
            <a:normAutofit fontScale="62500" lnSpcReduction="20000"/>
          </a:bodyPr>
          <a:lstStyle/>
          <a:p>
            <a:r>
              <a:rPr lang="en-US" dirty="0"/>
              <a:t>National </a:t>
            </a:r>
            <a:r>
              <a:rPr lang="en-US" dirty="0">
                <a:solidFill>
                  <a:srgbClr val="FF0000"/>
                </a:solidFill>
              </a:rPr>
              <a:t>pre-histories</a:t>
            </a:r>
            <a:r>
              <a:rPr lang="en-US" dirty="0"/>
              <a:t> </a:t>
            </a:r>
          </a:p>
          <a:p>
            <a:pPr lvl="1"/>
            <a:r>
              <a:rPr lang="en-US" dirty="0"/>
              <a:t>The French example: </a:t>
            </a:r>
            <a:r>
              <a:rPr lang="en-US" i="1" dirty="0"/>
              <a:t>le </a:t>
            </a:r>
            <a:r>
              <a:rPr lang="en-US" i="1" dirty="0" err="1"/>
              <a:t>patrimoine</a:t>
            </a:r>
            <a:r>
              <a:rPr lang="en-US" i="1" dirty="0"/>
              <a:t> national </a:t>
            </a:r>
          </a:p>
          <a:p>
            <a:pPr lvl="1"/>
            <a:r>
              <a:rPr lang="en-US" dirty="0"/>
              <a:t>The English example </a:t>
            </a:r>
          </a:p>
          <a:p>
            <a:pPr lvl="1"/>
            <a:r>
              <a:rPr lang="en-US" dirty="0"/>
              <a:t>The German example: </a:t>
            </a:r>
            <a:r>
              <a:rPr lang="en-US" i="1" dirty="0" err="1"/>
              <a:t>Denkmal</a:t>
            </a:r>
            <a:r>
              <a:rPr lang="en-US" dirty="0"/>
              <a:t> and </a:t>
            </a:r>
            <a:r>
              <a:rPr lang="en-US" i="1" dirty="0"/>
              <a:t>Heimat</a:t>
            </a:r>
          </a:p>
          <a:p>
            <a:pPr lvl="1"/>
            <a:r>
              <a:rPr lang="en-US" dirty="0" smtClean="0"/>
              <a:t>Civilization</a:t>
            </a:r>
            <a:r>
              <a:rPr lang="en-US" dirty="0"/>
              <a:t>, Heritage, </a:t>
            </a:r>
            <a:r>
              <a:rPr lang="en-US" i="1" dirty="0" err="1"/>
              <a:t>Kultur</a:t>
            </a:r>
            <a:r>
              <a:rPr lang="en-US" i="1" dirty="0"/>
              <a:t> </a:t>
            </a:r>
          </a:p>
          <a:p>
            <a:r>
              <a:rPr lang="en-US" dirty="0">
                <a:solidFill>
                  <a:srgbClr val="FF0000"/>
                </a:solidFill>
              </a:rPr>
              <a:t>First </a:t>
            </a:r>
            <a:r>
              <a:rPr lang="en-US" dirty="0" smtClean="0">
                <a:solidFill>
                  <a:srgbClr val="FF0000"/>
                </a:solidFill>
              </a:rPr>
              <a:t>Regime </a:t>
            </a:r>
            <a:r>
              <a:rPr lang="en-US" dirty="0" smtClean="0"/>
              <a:t>of </a:t>
            </a:r>
            <a:r>
              <a:rPr lang="en-US" dirty="0"/>
              <a:t>Cultural Heritage (1960s-1980s)</a:t>
            </a:r>
          </a:p>
          <a:p>
            <a:pPr lvl="1"/>
            <a:r>
              <a:rPr lang="en-US" dirty="0"/>
              <a:t>The role of UNESCO</a:t>
            </a:r>
          </a:p>
          <a:p>
            <a:pPr lvl="1"/>
            <a:r>
              <a:rPr lang="en-US" b="1" dirty="0" smtClean="0"/>
              <a:t>Common </a:t>
            </a:r>
            <a:r>
              <a:rPr lang="en-US" b="1" dirty="0"/>
              <a:t>Human Culture </a:t>
            </a:r>
            <a:r>
              <a:rPr lang="en-US" dirty="0"/>
              <a:t>(1940s-50s – C. LÉVI-STRAUSS: </a:t>
            </a:r>
            <a:r>
              <a:rPr lang="en-US" i="1" dirty="0"/>
              <a:t>Race and History</a:t>
            </a:r>
            <a:r>
              <a:rPr lang="en-US" dirty="0"/>
              <a:t>, 1952)</a:t>
            </a:r>
          </a:p>
          <a:p>
            <a:pPr lvl="1"/>
            <a:r>
              <a:rPr lang="en-US" b="1" dirty="0"/>
              <a:t>Realizing Cultural Differences </a:t>
            </a:r>
            <a:r>
              <a:rPr lang="en-US" dirty="0"/>
              <a:t>(1960s-70s - C. LÉVI-STRAUSS: </a:t>
            </a:r>
            <a:r>
              <a:rPr lang="en-US" i="1" dirty="0"/>
              <a:t>Race and Culture</a:t>
            </a:r>
            <a:r>
              <a:rPr lang="en-US" dirty="0"/>
              <a:t>, 1971)</a:t>
            </a:r>
          </a:p>
          <a:p>
            <a:pPr lvl="1"/>
            <a:r>
              <a:rPr lang="en-US" b="1" dirty="0"/>
              <a:t>The growing recognition of Cultural Diversity </a:t>
            </a:r>
            <a:r>
              <a:rPr lang="en-US" dirty="0"/>
              <a:t>(1980s-: Universal Declaration of Cultural Diversity, 2001. Convention, 2005) </a:t>
            </a:r>
            <a:endParaRPr lang="en-US" dirty="0" smtClean="0"/>
          </a:p>
          <a:p>
            <a:r>
              <a:rPr lang="en-US" dirty="0" smtClean="0">
                <a:solidFill>
                  <a:srgbClr val="FF0000"/>
                </a:solidFill>
              </a:rPr>
              <a:t>Second Regime </a:t>
            </a:r>
            <a:r>
              <a:rPr lang="en-US" dirty="0"/>
              <a:t>of Cultural </a:t>
            </a:r>
            <a:r>
              <a:rPr lang="en-US" dirty="0" smtClean="0"/>
              <a:t>Heritage (1990s–)</a:t>
            </a:r>
          </a:p>
          <a:p>
            <a:pPr lvl="1"/>
            <a:r>
              <a:rPr lang="en-US" dirty="0" smtClean="0"/>
              <a:t>New concepts (intangible heritage, cultural diversity, cultural landscape, cultural rights, etc.)</a:t>
            </a:r>
          </a:p>
          <a:p>
            <a:pPr lvl="1"/>
            <a:r>
              <a:rPr lang="en-US" dirty="0" smtClean="0"/>
              <a:t>CH as the first pillar of sustainability</a:t>
            </a:r>
          </a:p>
          <a:p>
            <a:pPr lvl="1"/>
            <a:endParaRPr lang="en-US" dirty="0" smtClean="0"/>
          </a:p>
          <a:p>
            <a:pPr lvl="1"/>
            <a:endParaRPr lang="en-US" dirty="0"/>
          </a:p>
          <a:p>
            <a:endParaRPr lang="en-GB" dirty="0"/>
          </a:p>
        </p:txBody>
      </p:sp>
    </p:spTree>
    <p:extLst>
      <p:ext uri="{BB962C8B-B14F-4D97-AF65-F5344CB8AC3E}">
        <p14:creationId xmlns:p14="http://schemas.microsoft.com/office/powerpoint/2010/main" val="357310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normAutofit fontScale="90000"/>
          </a:bodyPr>
          <a:lstStyle/>
          <a:p>
            <a:r>
              <a:rPr lang="en-GB" dirty="0" smtClean="0"/>
              <a:t>Definition of current </a:t>
            </a:r>
            <a:br>
              <a:rPr lang="en-GB" dirty="0" smtClean="0"/>
            </a:br>
            <a:r>
              <a:rPr lang="en-GB" dirty="0" smtClean="0"/>
              <a:t>Cultural Heritage and SSH</a:t>
            </a:r>
            <a:r>
              <a:rPr lang="en-GB" dirty="0"/>
              <a:t/>
            </a:r>
            <a:br>
              <a:rPr lang="en-GB" dirty="0"/>
            </a:br>
            <a:endParaRPr lang="en-GB" dirty="0"/>
          </a:p>
        </p:txBody>
      </p:sp>
      <p:sp>
        <p:nvSpPr>
          <p:cNvPr id="3" name="Content Placeholder 2"/>
          <p:cNvSpPr>
            <a:spLocks noGrp="1"/>
          </p:cNvSpPr>
          <p:nvPr>
            <p:ph idx="1"/>
          </p:nvPr>
        </p:nvSpPr>
        <p:spPr>
          <a:xfrm>
            <a:off x="457200" y="1628800"/>
            <a:ext cx="8229600" cy="4497363"/>
          </a:xfrm>
        </p:spPr>
        <p:txBody>
          <a:bodyPr>
            <a:normAutofit fontScale="92500"/>
          </a:bodyPr>
          <a:lstStyle/>
          <a:p>
            <a:r>
              <a:rPr lang="en-GB" dirty="0" smtClean="0"/>
              <a:t>The </a:t>
            </a:r>
            <a:r>
              <a:rPr lang="en-GB" dirty="0"/>
              <a:t>“understanding and preservation of European Cultural Heritage” worded in the Work Programme require </a:t>
            </a:r>
            <a:endParaRPr lang="en-GB" dirty="0" smtClean="0"/>
          </a:p>
          <a:p>
            <a:pPr lvl="1"/>
            <a:r>
              <a:rPr lang="en-GB" dirty="0" smtClean="0"/>
              <a:t>the </a:t>
            </a:r>
            <a:r>
              <a:rPr lang="en-GB" dirty="0"/>
              <a:t>appropriate </a:t>
            </a:r>
            <a:r>
              <a:rPr lang="en-GB" dirty="0">
                <a:solidFill>
                  <a:srgbClr val="FF0000"/>
                </a:solidFill>
              </a:rPr>
              <a:t>definition</a:t>
            </a:r>
            <a:r>
              <a:rPr lang="en-GB" dirty="0"/>
              <a:t> of the current concept of Cultural </a:t>
            </a:r>
            <a:r>
              <a:rPr lang="en-GB" dirty="0" smtClean="0"/>
              <a:t>Heritage;</a:t>
            </a:r>
          </a:p>
          <a:p>
            <a:pPr lvl="1"/>
            <a:r>
              <a:rPr lang="en-GB" dirty="0" smtClean="0"/>
              <a:t>the </a:t>
            </a:r>
            <a:r>
              <a:rPr lang="en-GB" dirty="0"/>
              <a:t>identification of “</a:t>
            </a:r>
            <a:r>
              <a:rPr lang="en-GB" dirty="0">
                <a:solidFill>
                  <a:srgbClr val="FF0000"/>
                </a:solidFill>
              </a:rPr>
              <a:t>key issues </a:t>
            </a:r>
            <a:r>
              <a:rPr lang="en-GB" dirty="0"/>
              <a:t>of cultural heritage, identity formation as well as intellectual, artistic, creative and historical legacy of the European </a:t>
            </a:r>
            <a:r>
              <a:rPr lang="en-GB" dirty="0" smtClean="0"/>
              <a:t>Union”;</a:t>
            </a:r>
          </a:p>
          <a:p>
            <a:pPr lvl="1"/>
            <a:r>
              <a:rPr lang="en-GB" dirty="0" smtClean="0"/>
              <a:t>the </a:t>
            </a:r>
            <a:r>
              <a:rPr lang="en-GB" dirty="0"/>
              <a:t>assessment of the </a:t>
            </a:r>
            <a:r>
              <a:rPr lang="en-GB" dirty="0">
                <a:solidFill>
                  <a:srgbClr val="FF0000"/>
                </a:solidFill>
              </a:rPr>
              <a:t>tools, methods and practices</a:t>
            </a:r>
            <a:r>
              <a:rPr lang="en-GB" dirty="0"/>
              <a:t> to understand and manage these </a:t>
            </a:r>
            <a:r>
              <a:rPr lang="en-GB" dirty="0" smtClean="0"/>
              <a:t>challenges</a:t>
            </a:r>
            <a:r>
              <a:rPr lang="en-GB" dirty="0"/>
              <a:t>.</a:t>
            </a:r>
            <a:r>
              <a:rPr lang="en-GB" dirty="0" smtClean="0"/>
              <a:t> </a:t>
            </a:r>
            <a:endParaRPr lang="en-US" dirty="0"/>
          </a:p>
          <a:p>
            <a:endParaRPr lang="en-GB" dirty="0"/>
          </a:p>
        </p:txBody>
      </p:sp>
    </p:spTree>
    <p:extLst>
      <p:ext uri="{BB962C8B-B14F-4D97-AF65-F5344CB8AC3E}">
        <p14:creationId xmlns:p14="http://schemas.microsoft.com/office/powerpoint/2010/main" val="828306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current concept of </a:t>
            </a:r>
            <a:r>
              <a:rPr lang="en-GB" dirty="0" smtClean="0"/>
              <a:t/>
            </a:r>
            <a:br>
              <a:rPr lang="en-GB" dirty="0" smtClean="0"/>
            </a:br>
            <a:r>
              <a:rPr lang="en-GB" dirty="0" smtClean="0"/>
              <a:t>European Cultural Heritage</a:t>
            </a:r>
            <a:r>
              <a:rPr lang="en-US" dirty="0" smtClean="0"/>
              <a:t> </a:t>
            </a:r>
            <a:endParaRPr lang="en-GB" dirty="0"/>
          </a:p>
        </p:txBody>
      </p:sp>
      <p:sp>
        <p:nvSpPr>
          <p:cNvPr id="3" name="Content Placeholder 2"/>
          <p:cNvSpPr>
            <a:spLocks noGrp="1"/>
          </p:cNvSpPr>
          <p:nvPr>
            <p:ph idx="1"/>
          </p:nvPr>
        </p:nvSpPr>
        <p:spPr>
          <a:xfrm>
            <a:off x="-252536" y="1600200"/>
            <a:ext cx="8939336" cy="4525963"/>
          </a:xfrm>
        </p:spPr>
        <p:txBody>
          <a:bodyPr>
            <a:normAutofit fontScale="92500" lnSpcReduction="20000"/>
          </a:bodyPr>
          <a:lstStyle/>
          <a:p>
            <a:pPr lvl="2">
              <a:buFont typeface="Arial" charset="0"/>
              <a:buChar char="•"/>
            </a:pPr>
            <a:r>
              <a:rPr lang="en-GB" dirty="0"/>
              <a:t>Cultural Heritage (CH) has become recurrent as a reference to identity formation and culture in </a:t>
            </a:r>
            <a:r>
              <a:rPr lang="en-GB" dirty="0">
                <a:solidFill>
                  <a:srgbClr val="FF0000"/>
                </a:solidFill>
              </a:rPr>
              <a:t>different levels of administration</a:t>
            </a:r>
            <a:r>
              <a:rPr lang="en-GB" dirty="0"/>
              <a:t> from international organizations through national institutions to local </a:t>
            </a:r>
            <a:r>
              <a:rPr lang="en-GB" dirty="0" smtClean="0"/>
              <a:t>authorities</a:t>
            </a:r>
            <a:r>
              <a:rPr lang="en-GB" dirty="0"/>
              <a:t>;</a:t>
            </a:r>
            <a:endParaRPr lang="en-GB" dirty="0" smtClean="0"/>
          </a:p>
          <a:p>
            <a:pPr lvl="2">
              <a:buFont typeface="Arial" charset="0"/>
              <a:buChar char="•"/>
            </a:pPr>
            <a:r>
              <a:rPr lang="en-GB" dirty="0" smtClean="0"/>
              <a:t>This </a:t>
            </a:r>
            <a:r>
              <a:rPr lang="en-GB" dirty="0"/>
              <a:t>institutionalization has </a:t>
            </a:r>
            <a:r>
              <a:rPr lang="en-GB" dirty="0">
                <a:solidFill>
                  <a:srgbClr val="FF0000"/>
                </a:solidFill>
              </a:rPr>
              <a:t>not been widely recognized in </a:t>
            </a:r>
            <a:r>
              <a:rPr lang="en-GB" dirty="0" smtClean="0">
                <a:solidFill>
                  <a:srgbClr val="FF0000"/>
                </a:solidFill>
              </a:rPr>
              <a:t>SSH</a:t>
            </a:r>
            <a:r>
              <a:rPr lang="en-GB" dirty="0" smtClean="0"/>
              <a:t>, </a:t>
            </a:r>
            <a:r>
              <a:rPr lang="en-GB" dirty="0"/>
              <a:t>which are often reluctant to integrate CH as an academic term or </a:t>
            </a:r>
            <a:r>
              <a:rPr lang="en-GB" dirty="0" smtClean="0"/>
              <a:t>category</a:t>
            </a:r>
            <a:r>
              <a:rPr lang="en-GB" dirty="0"/>
              <a:t>;</a:t>
            </a:r>
            <a:endParaRPr lang="en-US" dirty="0"/>
          </a:p>
          <a:p>
            <a:pPr lvl="2">
              <a:buFont typeface="Arial" charset="0"/>
              <a:buChar char="•"/>
            </a:pPr>
            <a:r>
              <a:rPr lang="en-GB" dirty="0"/>
              <a:t>Current CH is characterized by a </a:t>
            </a:r>
            <a:r>
              <a:rPr lang="en-GB" dirty="0">
                <a:solidFill>
                  <a:srgbClr val="FF0000"/>
                </a:solidFill>
              </a:rPr>
              <a:t>conceptual complexity </a:t>
            </a:r>
            <a:r>
              <a:rPr lang="en-GB" dirty="0"/>
              <a:t>(tangible /built and natural/ heritage, intangible heritage /that is cultural and social practices/, cultural and biodiversity, cultural rights, sustainability, resilience, etc</a:t>
            </a:r>
            <a:r>
              <a:rPr lang="en-GB" dirty="0" smtClean="0"/>
              <a:t>.);</a:t>
            </a:r>
          </a:p>
          <a:p>
            <a:pPr lvl="2">
              <a:buFont typeface="Arial" charset="0"/>
              <a:buChar char="•"/>
            </a:pPr>
            <a:r>
              <a:rPr lang="en-GB" dirty="0"/>
              <a:t>I</a:t>
            </a:r>
            <a:r>
              <a:rPr lang="en-GB" dirty="0" smtClean="0"/>
              <a:t>t is suitable </a:t>
            </a:r>
            <a:r>
              <a:rPr lang="en-GB" dirty="0"/>
              <a:t>to be used as the </a:t>
            </a:r>
            <a:r>
              <a:rPr lang="en-GB" dirty="0">
                <a:solidFill>
                  <a:srgbClr val="FF0000"/>
                </a:solidFill>
              </a:rPr>
              <a:t>institutionalized form of </a:t>
            </a:r>
            <a:r>
              <a:rPr lang="en-GB" dirty="0" smtClean="0">
                <a:solidFill>
                  <a:srgbClr val="FF0000"/>
                </a:solidFill>
              </a:rPr>
              <a:t>Culture </a:t>
            </a:r>
            <a:r>
              <a:rPr lang="en-GB" dirty="0" smtClean="0"/>
              <a:t>and, consequently;</a:t>
            </a:r>
          </a:p>
          <a:p>
            <a:pPr lvl="2">
              <a:buFont typeface="Arial" charset="0"/>
              <a:buChar char="•"/>
            </a:pPr>
            <a:r>
              <a:rPr lang="en-GB" dirty="0"/>
              <a:t>A</a:t>
            </a:r>
            <a:r>
              <a:rPr lang="en-GB" dirty="0" smtClean="0"/>
              <a:t>s </a:t>
            </a:r>
            <a:r>
              <a:rPr lang="en-GB" dirty="0"/>
              <a:t>the medium of the </a:t>
            </a:r>
            <a:r>
              <a:rPr lang="en-GB" dirty="0">
                <a:solidFill>
                  <a:srgbClr val="FF0000"/>
                </a:solidFill>
              </a:rPr>
              <a:t>integration of Culture and Identity into the management </a:t>
            </a:r>
            <a:r>
              <a:rPr lang="en-GB" dirty="0"/>
              <a:t>of economic, ecological and social challenges. </a:t>
            </a:r>
            <a:endParaRPr lang="en-US" dirty="0"/>
          </a:p>
          <a:p>
            <a:pPr marL="0" indent="0">
              <a:buNone/>
            </a:pPr>
            <a:endParaRPr lang="en-GB" dirty="0"/>
          </a:p>
        </p:txBody>
      </p:sp>
    </p:spTree>
    <p:extLst>
      <p:ext uri="{BB962C8B-B14F-4D97-AF65-F5344CB8AC3E}">
        <p14:creationId xmlns:p14="http://schemas.microsoft.com/office/powerpoint/2010/main" val="1332692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current concept of </a:t>
            </a:r>
            <a:br>
              <a:rPr lang="en-GB" dirty="0"/>
            </a:br>
            <a:r>
              <a:rPr lang="en-GB" dirty="0"/>
              <a:t>European Cultural Heritage</a:t>
            </a:r>
            <a:r>
              <a:rPr lang="en-US" dirty="0"/>
              <a:t> </a:t>
            </a:r>
            <a:endParaRPr lang="en-GB" dirty="0"/>
          </a:p>
        </p:txBody>
      </p:sp>
      <p:sp>
        <p:nvSpPr>
          <p:cNvPr id="3" name="Content Placeholder 2"/>
          <p:cNvSpPr>
            <a:spLocks noGrp="1"/>
          </p:cNvSpPr>
          <p:nvPr>
            <p:ph idx="1"/>
          </p:nvPr>
        </p:nvSpPr>
        <p:spPr/>
        <p:txBody>
          <a:bodyPr/>
          <a:lstStyle/>
          <a:p>
            <a:pPr marL="342900" lvl="2" indent="-342900"/>
            <a:r>
              <a:rPr lang="en-GB" dirty="0"/>
              <a:t>Since the conceptual expansion and institutionalisation of CH did not always adhere to the critical standards of SSH, </a:t>
            </a:r>
            <a:r>
              <a:rPr lang="en-GB" dirty="0">
                <a:solidFill>
                  <a:srgbClr val="FF0000"/>
                </a:solidFill>
              </a:rPr>
              <a:t>current populist and xenophobic identity formations </a:t>
            </a:r>
            <a:r>
              <a:rPr lang="en-GB" dirty="0"/>
              <a:t>may apply it to avoid scientific control and interpretations of the </a:t>
            </a:r>
            <a:r>
              <a:rPr lang="en-GB" dirty="0" smtClean="0"/>
              <a:t>past</a:t>
            </a:r>
            <a:r>
              <a:rPr lang="en-GB" dirty="0"/>
              <a:t>;</a:t>
            </a:r>
            <a:endParaRPr lang="en-GB" dirty="0" smtClean="0"/>
          </a:p>
          <a:p>
            <a:pPr marL="342900" lvl="2" indent="-342900"/>
            <a:r>
              <a:rPr lang="en-GB" dirty="0"/>
              <a:t>S</a:t>
            </a:r>
            <a:r>
              <a:rPr lang="en-GB" dirty="0" smtClean="0"/>
              <a:t>ignificant </a:t>
            </a:r>
            <a:r>
              <a:rPr lang="en-GB" dirty="0">
                <a:solidFill>
                  <a:srgbClr val="FF0000"/>
                </a:solidFill>
              </a:rPr>
              <a:t>varieties</a:t>
            </a:r>
            <a:r>
              <a:rPr lang="en-GB" dirty="0"/>
              <a:t> occur in the definition of CH within Europe according to the historical development of different </a:t>
            </a:r>
            <a:r>
              <a:rPr lang="en-GB" dirty="0" smtClean="0"/>
              <a:t>countries;</a:t>
            </a:r>
          </a:p>
          <a:p>
            <a:pPr marL="342900" lvl="2" indent="-342900"/>
            <a:r>
              <a:rPr lang="en-GB" dirty="0" smtClean="0">
                <a:solidFill>
                  <a:srgbClr val="FF0000"/>
                </a:solidFill>
              </a:rPr>
              <a:t>CH </a:t>
            </a:r>
            <a:r>
              <a:rPr lang="en-GB" dirty="0">
                <a:solidFill>
                  <a:srgbClr val="FF0000"/>
                </a:solidFill>
              </a:rPr>
              <a:t>can be the indicator </a:t>
            </a:r>
            <a:r>
              <a:rPr lang="en-GB" dirty="0"/>
              <a:t>of rich bottom-up identity formations in a society of long democratization as well as a means of non-critical use of the past in a society with authoritarian </a:t>
            </a:r>
            <a:r>
              <a:rPr lang="en-GB" dirty="0" smtClean="0"/>
              <a:t>reflexes. </a:t>
            </a:r>
            <a:endParaRPr lang="en-US" dirty="0"/>
          </a:p>
          <a:p>
            <a:endParaRPr lang="en-GB" dirty="0"/>
          </a:p>
        </p:txBody>
      </p:sp>
    </p:spTree>
    <p:extLst>
      <p:ext uri="{BB962C8B-B14F-4D97-AF65-F5344CB8AC3E}">
        <p14:creationId xmlns:p14="http://schemas.microsoft.com/office/powerpoint/2010/main" val="1905365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varieties within European CH</a:t>
            </a:r>
            <a:endParaRPr lang="en-GB" dirty="0"/>
          </a:p>
        </p:txBody>
      </p:sp>
      <p:sp>
        <p:nvSpPr>
          <p:cNvPr id="3" name="Content Placeholder 2"/>
          <p:cNvSpPr>
            <a:spLocks noGrp="1"/>
          </p:cNvSpPr>
          <p:nvPr>
            <p:ph sz="half" idx="1"/>
          </p:nvPr>
        </p:nvSpPr>
        <p:spPr/>
        <p:txBody>
          <a:bodyPr>
            <a:normAutofit fontScale="70000" lnSpcReduction="20000"/>
          </a:bodyPr>
          <a:lstStyle/>
          <a:p>
            <a:r>
              <a:rPr lang="en-US" dirty="0"/>
              <a:t>“</a:t>
            </a:r>
            <a:r>
              <a:rPr lang="en-US" dirty="0">
                <a:solidFill>
                  <a:srgbClr val="FF0000"/>
                </a:solidFill>
              </a:rPr>
              <a:t>Central and Western European specificities</a:t>
            </a:r>
            <a:r>
              <a:rPr lang="en-US" dirty="0"/>
              <a:t>” (</a:t>
            </a:r>
            <a:r>
              <a:rPr lang="en-US" i="1" dirty="0"/>
              <a:t>Cultural Heritage counts for Europe – Full report</a:t>
            </a:r>
            <a:r>
              <a:rPr lang="en-US" dirty="0"/>
              <a:t>, 2015</a:t>
            </a:r>
            <a:r>
              <a:rPr lang="en-US" dirty="0" smtClean="0"/>
              <a:t>); </a:t>
            </a:r>
            <a:endParaRPr lang="en-US" dirty="0"/>
          </a:p>
          <a:p>
            <a:r>
              <a:rPr lang="en-US" dirty="0" smtClean="0">
                <a:solidFill>
                  <a:srgbClr val="FF0000"/>
                </a:solidFill>
              </a:rPr>
              <a:t>Historical </a:t>
            </a:r>
            <a:r>
              <a:rPr lang="en-US" dirty="0">
                <a:solidFill>
                  <a:srgbClr val="FF0000"/>
                </a:solidFill>
              </a:rPr>
              <a:t>differences </a:t>
            </a:r>
            <a:r>
              <a:rPr lang="en-US" dirty="0"/>
              <a:t>(different level of democratization in the 1970s-1980s</a:t>
            </a:r>
            <a:r>
              <a:rPr lang="en-US" dirty="0" smtClean="0"/>
              <a:t>); </a:t>
            </a:r>
            <a:endParaRPr lang="en-US" dirty="0"/>
          </a:p>
          <a:p>
            <a:r>
              <a:rPr lang="en-US" dirty="0">
                <a:solidFill>
                  <a:srgbClr val="FF0000"/>
                </a:solidFill>
              </a:rPr>
              <a:t>Linguistic differences </a:t>
            </a:r>
            <a:r>
              <a:rPr lang="en-US" dirty="0"/>
              <a:t>(“cultural heritage” as a loanword</a:t>
            </a:r>
            <a:r>
              <a:rPr lang="en-US" dirty="0" smtClean="0"/>
              <a:t>); </a:t>
            </a:r>
            <a:endParaRPr lang="en-US" dirty="0"/>
          </a:p>
          <a:p>
            <a:r>
              <a:rPr lang="en-US" dirty="0"/>
              <a:t>Human rights, cultural diversity, cultural rights – </a:t>
            </a:r>
            <a:r>
              <a:rPr lang="en-US" dirty="0">
                <a:solidFill>
                  <a:srgbClr val="FF0000"/>
                </a:solidFill>
              </a:rPr>
              <a:t>legal and conceptual </a:t>
            </a:r>
            <a:r>
              <a:rPr lang="en-US" dirty="0" smtClean="0">
                <a:solidFill>
                  <a:srgbClr val="FF0000"/>
                </a:solidFill>
              </a:rPr>
              <a:t>differences; </a:t>
            </a:r>
            <a:endParaRPr lang="en-US" dirty="0">
              <a:solidFill>
                <a:srgbClr val="FF0000"/>
              </a:solidFill>
            </a:endParaRPr>
          </a:p>
          <a:p>
            <a:r>
              <a:rPr lang="en-US" dirty="0"/>
              <a:t>Current </a:t>
            </a:r>
            <a:r>
              <a:rPr lang="en-US" dirty="0">
                <a:solidFill>
                  <a:srgbClr val="FF0000"/>
                </a:solidFill>
              </a:rPr>
              <a:t>nation-building patterns </a:t>
            </a:r>
            <a:r>
              <a:rPr lang="en-US" dirty="0"/>
              <a:t>revealed by the role of intangible </a:t>
            </a:r>
            <a:r>
              <a:rPr lang="en-US" dirty="0" smtClean="0"/>
              <a:t>heritage. (See map.) </a:t>
            </a:r>
            <a:endParaRPr lang="en-US" dirty="0"/>
          </a:p>
        </p:txBody>
      </p:sp>
      <p:pic>
        <p:nvPicPr>
          <p:cNvPr id="5" name="Content Placeholder 6"/>
          <p:cNvPicPr>
            <a:picLocks noGrp="1" noChangeAspect="1"/>
          </p:cNvPicPr>
          <p:nvPr>
            <p:ph sz="half" idx="2"/>
          </p:nvPr>
        </p:nvPicPr>
        <p:blipFill>
          <a:blip r:embed="rId2"/>
          <a:stretch>
            <a:fillRect/>
          </a:stretch>
        </p:blipFill>
        <p:spPr>
          <a:xfrm>
            <a:off x="4648200" y="1700807"/>
            <a:ext cx="4038600" cy="4425355"/>
          </a:xfrm>
          <a:prstGeom prst="rect">
            <a:avLst/>
          </a:prstGeom>
        </p:spPr>
      </p:pic>
    </p:spTree>
    <p:extLst>
      <p:ext uri="{BB962C8B-B14F-4D97-AF65-F5344CB8AC3E}">
        <p14:creationId xmlns:p14="http://schemas.microsoft.com/office/powerpoint/2010/main" val="376612009"/>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TotalTime>
  <Words>1280</Words>
  <Application>Microsoft Office PowerPoint</Application>
  <PresentationFormat>Prezentácia na obrazovke (4:3)</PresentationFormat>
  <Paragraphs>109</Paragraphs>
  <Slides>14</Slides>
  <Notes>0</Notes>
  <HiddenSlides>0</HiddenSlides>
  <MMClips>0</MMClips>
  <ScaleCrop>false</ScaleCrop>
  <HeadingPairs>
    <vt:vector size="4" baseType="variant">
      <vt:variant>
        <vt:lpstr>Motív</vt:lpstr>
      </vt:variant>
      <vt:variant>
        <vt:i4>1</vt:i4>
      </vt:variant>
      <vt:variant>
        <vt:lpstr>Nadpisy snímok</vt:lpstr>
      </vt:variant>
      <vt:variant>
        <vt:i4>14</vt:i4>
      </vt:variant>
    </vt:vector>
  </HeadingPairs>
  <TitlesOfParts>
    <vt:vector size="15" baseType="lpstr">
      <vt:lpstr>Motív Office</vt:lpstr>
      <vt:lpstr>Cultures, values, beliefs, motivations and citizenship in SSH: paving a road to  European Cultural Heritage</vt:lpstr>
      <vt:lpstr>Contents</vt:lpstr>
      <vt:lpstr>Main values in H2020 Work Programme  from the perspective of SSH  </vt:lpstr>
      <vt:lpstr>The parallel evolution of  History and Cultural Heritage   </vt:lpstr>
      <vt:lpstr>A very short history of CH</vt:lpstr>
      <vt:lpstr>Definition of current  Cultural Heritage and SSH </vt:lpstr>
      <vt:lpstr>The current concept of  European Cultural Heritage </vt:lpstr>
      <vt:lpstr>The current concept of  European Cultural Heritage </vt:lpstr>
      <vt:lpstr>Some varieties within European CH</vt:lpstr>
      <vt:lpstr>Key issues and objectives of the study of European CH </vt:lpstr>
      <vt:lpstr>Methodological toolkit for the management of the European CH </vt:lpstr>
      <vt:lpstr>Methodological toolkit for the management of the European CH </vt:lpstr>
      <vt:lpstr>Concluding remarks</vt:lpstr>
      <vt:lpstr>Prezentácia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Snímka 1</dc:title>
  <dc:creator>mariana.istonova</dc:creator>
  <cp:lastModifiedBy>abitusikova</cp:lastModifiedBy>
  <cp:revision>18</cp:revision>
  <dcterms:created xsi:type="dcterms:W3CDTF">2016-11-09T08:04:30Z</dcterms:created>
  <dcterms:modified xsi:type="dcterms:W3CDTF">2016-11-12T15:50:24Z</dcterms:modified>
</cp:coreProperties>
</file>