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5" r:id="rId4"/>
    <p:sldId id="259" r:id="rId5"/>
    <p:sldId id="258" r:id="rId6"/>
    <p:sldId id="262" r:id="rId7"/>
    <p:sldId id="257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>
        <p:scale>
          <a:sx n="76" d="100"/>
          <a:sy n="76" d="100"/>
        </p:scale>
        <p:origin x="-9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145408294551543E-2"/>
          <c:y val="9.280895888014E-2"/>
          <c:w val="0.86043818052155197"/>
          <c:h val="0.712752545931754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2'!$B$3</c:f>
              <c:strCache>
                <c:ptCount val="1"/>
                <c:pt idx="0">
                  <c:v>1980-1989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49393090569561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01F-408F-A827-0A70104C0991}"/>
                </c:ext>
              </c:extLst>
            </c:dLbl>
            <c:dLbl>
              <c:idx val="3"/>
              <c:layout>
                <c:manualLayout>
                  <c:x val="-1.12044817927172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1F-408F-A827-0A70104C0991}"/>
                </c:ext>
              </c:extLst>
            </c:dLbl>
            <c:dLbl>
              <c:idx val="4"/>
              <c:layout>
                <c:manualLayout>
                  <c:x val="-9.337068160597518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01F-408F-A827-0A70104C0991}"/>
                </c:ext>
              </c:extLst>
            </c:dLbl>
            <c:dLbl>
              <c:idx val="5"/>
              <c:layout>
                <c:manualLayout>
                  <c:x val="-9.337068160597518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1F-408F-A827-0A70104C0991}"/>
                </c:ext>
              </c:extLst>
            </c:dLbl>
            <c:dLbl>
              <c:idx val="6"/>
              <c:layout>
                <c:manualLayout>
                  <c:x val="-1.12044817927172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1F-408F-A827-0A70104C0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>
                    <a:latin typeface="Times New Roman" pitchFamily="18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2'!$A$4:$A$10</c:f>
              <c:strCache>
                <c:ptCount val="7"/>
                <c:pt idx="0">
                  <c:v>North America</c:v>
                </c:pt>
                <c:pt idx="1">
                  <c:v>Europe</c:v>
                </c:pt>
                <c:pt idx="2">
                  <c:v>Asia</c:v>
                </c:pt>
                <c:pt idx="3">
                  <c:v>Oceania</c:v>
                </c:pt>
                <c:pt idx="4">
                  <c:v>Africa</c:v>
                </c:pt>
                <c:pt idx="5">
                  <c:v>Latin America</c:v>
                </c:pt>
                <c:pt idx="6">
                  <c:v>CIS</c:v>
                </c:pt>
              </c:strCache>
            </c:strRef>
          </c:cat>
          <c:val>
            <c:numRef>
              <c:f>'Figure 2'!$C$4:$C$10</c:f>
              <c:numCache>
                <c:formatCode>0.0%</c:formatCode>
                <c:ptCount val="7"/>
                <c:pt idx="0">
                  <c:v>0.62432679605731101</c:v>
                </c:pt>
                <c:pt idx="1">
                  <c:v>0.26979563291630898</c:v>
                </c:pt>
                <c:pt idx="2">
                  <c:v>6.2033389720078734E-2</c:v>
                </c:pt>
                <c:pt idx="3">
                  <c:v>4.1345630824222913E-2</c:v>
                </c:pt>
                <c:pt idx="4">
                  <c:v>1.4973370711967459E-2</c:v>
                </c:pt>
                <c:pt idx="5">
                  <c:v>1.2415046294912607E-2</c:v>
                </c:pt>
                <c:pt idx="6">
                  <c:v>1.0956562281451501E-2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1F-408F-A827-0A70104C0991}"/>
            </c:ext>
          </c:extLst>
        </c:ser>
        <c:ser>
          <c:idx val="1"/>
          <c:order val="1"/>
          <c:tx>
            <c:strRef>
              <c:f>'Figure 2'!$D$3</c:f>
              <c:strCache>
                <c:ptCount val="1"/>
                <c:pt idx="0">
                  <c:v>1990-1999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0224089635853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01F-408F-A827-0A70104C0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>
                    <a:latin typeface="Times New Roman" pitchFamily="18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2'!$A$4:$A$10</c:f>
              <c:strCache>
                <c:ptCount val="7"/>
                <c:pt idx="0">
                  <c:v>North America</c:v>
                </c:pt>
                <c:pt idx="1">
                  <c:v>Europe</c:v>
                </c:pt>
                <c:pt idx="2">
                  <c:v>Asia</c:v>
                </c:pt>
                <c:pt idx="3">
                  <c:v>Oceania</c:v>
                </c:pt>
                <c:pt idx="4">
                  <c:v>Africa</c:v>
                </c:pt>
                <c:pt idx="5">
                  <c:v>Latin America</c:v>
                </c:pt>
                <c:pt idx="6">
                  <c:v>CIS</c:v>
                </c:pt>
              </c:strCache>
            </c:strRef>
          </c:cat>
          <c:val>
            <c:numRef>
              <c:f>'Figure 2'!$E$4:$E$10</c:f>
              <c:numCache>
                <c:formatCode>0.0%</c:formatCode>
                <c:ptCount val="7"/>
                <c:pt idx="0">
                  <c:v>0.59402782351004302</c:v>
                </c:pt>
                <c:pt idx="1">
                  <c:v>0.30772040665130101</c:v>
                </c:pt>
                <c:pt idx="2">
                  <c:v>7.0731807704972005E-2</c:v>
                </c:pt>
                <c:pt idx="3">
                  <c:v>4.3273584129074796E-2</c:v>
                </c:pt>
                <c:pt idx="4">
                  <c:v>1.480181922950285E-2</c:v>
                </c:pt>
                <c:pt idx="5">
                  <c:v>1.1894962133684598E-2</c:v>
                </c:pt>
                <c:pt idx="6">
                  <c:v>1.6273254856766502E-2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01F-408F-A827-0A70104C0991}"/>
            </c:ext>
          </c:extLst>
        </c:ser>
        <c:ser>
          <c:idx val="2"/>
          <c:order val="2"/>
          <c:tx>
            <c:strRef>
              <c:f>'Figure 2'!$F$3</c:f>
              <c:strCache>
                <c:ptCount val="1"/>
                <c:pt idx="0">
                  <c:v>2000-2009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60224089635855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01F-408F-A827-0A70104C0991}"/>
                </c:ext>
              </c:extLst>
            </c:dLbl>
            <c:dLbl>
              <c:idx val="3"/>
              <c:layout>
                <c:manualLayout>
                  <c:x val="1.4939309056956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01F-408F-A827-0A70104C0991}"/>
                </c:ext>
              </c:extLst>
            </c:dLbl>
            <c:dLbl>
              <c:idx val="4"/>
              <c:layout>
                <c:manualLayout>
                  <c:x val="1.12044817927172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01F-408F-A827-0A70104C0991}"/>
                </c:ext>
              </c:extLst>
            </c:dLbl>
            <c:dLbl>
              <c:idx val="5"/>
              <c:layout>
                <c:manualLayout>
                  <c:x val="1.68067226890757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01F-408F-A827-0A70104C0991}"/>
                </c:ext>
              </c:extLst>
            </c:dLbl>
            <c:dLbl>
              <c:idx val="6"/>
              <c:layout>
                <c:manualLayout>
                  <c:x val="9.337068160597518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01F-408F-A827-0A70104C0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>
                    <a:latin typeface="Times New Roman" pitchFamily="18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'Figure 2'!$A$4:$A$10</c:f>
              <c:strCache>
                <c:ptCount val="7"/>
                <c:pt idx="0">
                  <c:v>North America</c:v>
                </c:pt>
                <c:pt idx="1">
                  <c:v>Europe</c:v>
                </c:pt>
                <c:pt idx="2">
                  <c:v>Asia</c:v>
                </c:pt>
                <c:pt idx="3">
                  <c:v>Oceania</c:v>
                </c:pt>
                <c:pt idx="4">
                  <c:v>Africa</c:v>
                </c:pt>
                <c:pt idx="5">
                  <c:v>Latin America</c:v>
                </c:pt>
                <c:pt idx="6">
                  <c:v>CIS</c:v>
                </c:pt>
              </c:strCache>
            </c:strRef>
          </c:cat>
          <c:val>
            <c:numRef>
              <c:f>'Figure 2'!$G$4:$G$10</c:f>
              <c:numCache>
                <c:formatCode>0.0%</c:formatCode>
                <c:ptCount val="7"/>
                <c:pt idx="0">
                  <c:v>0.48972613349443284</c:v>
                </c:pt>
                <c:pt idx="1">
                  <c:v>0.4013004011958452</c:v>
                </c:pt>
                <c:pt idx="2">
                  <c:v>0.10109283269049098</c:v>
                </c:pt>
                <c:pt idx="3">
                  <c:v>5.0091392103102712E-2</c:v>
                </c:pt>
                <c:pt idx="4">
                  <c:v>1.8917390832907405E-2</c:v>
                </c:pt>
                <c:pt idx="5">
                  <c:v>2.2321359418808216E-2</c:v>
                </c:pt>
                <c:pt idx="6">
                  <c:v>1.1160679709404155E-2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201F-408F-A827-0A70104C0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352192"/>
        <c:axId val="145353728"/>
      </c:barChart>
      <c:catAx>
        <c:axId val="14535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sk-SK"/>
          </a:p>
        </c:txPr>
        <c:crossAx val="145353728"/>
        <c:crosses val="autoZero"/>
        <c:auto val="1"/>
        <c:lblAlgn val="ctr"/>
        <c:lblOffset val="100"/>
        <c:noMultiLvlLbl val="0"/>
      </c:catAx>
      <c:valAx>
        <c:axId val="1453537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sk-SK"/>
          </a:p>
        </c:txPr>
        <c:crossAx val="145352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220450384878514"/>
          <c:y val="0.92266890638670263"/>
          <c:w val="0.3858160377011709"/>
          <c:h val="6.4884409448819139E-2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sk-S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Sheet1!$A$1:$A$9</c:f>
              <c:strCache>
                <c:ptCount val="9"/>
                <c:pt idx="0">
                  <c:v>1920-1929</c:v>
                </c:pt>
                <c:pt idx="1">
                  <c:v>1930-1939</c:v>
                </c:pt>
                <c:pt idx="2">
                  <c:v>1940-1949</c:v>
                </c:pt>
                <c:pt idx="3">
                  <c:v>1950-1959</c:v>
                </c:pt>
                <c:pt idx="4">
                  <c:v>1960-1969</c:v>
                </c:pt>
                <c:pt idx="5">
                  <c:v>1970-1979</c:v>
                </c:pt>
                <c:pt idx="6">
                  <c:v>1980-1989</c:v>
                </c:pt>
                <c:pt idx="7">
                  <c:v>1990-1999</c:v>
                </c:pt>
                <c:pt idx="8">
                  <c:v>2000-2013</c:v>
                </c:pt>
              </c:strCache>
            </c:strRef>
          </c:cat>
          <c:val>
            <c:numRef>
              <c:f>Sheet1!$B$1:$B$9</c:f>
              <c:numCache>
                <c:formatCode>General</c:formatCode>
                <c:ptCount val="9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10</c:v>
                </c:pt>
                <c:pt idx="5">
                  <c:v>15</c:v>
                </c:pt>
                <c:pt idx="6">
                  <c:v>21</c:v>
                </c:pt>
                <c:pt idx="7">
                  <c:v>61</c:v>
                </c:pt>
                <c:pt idx="8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61-412C-ADFC-DEAC8705D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912384"/>
        <c:axId val="148918272"/>
        <c:axId val="0"/>
      </c:bar3DChart>
      <c:catAx>
        <c:axId val="148912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sk-SK"/>
          </a:p>
        </c:txPr>
        <c:crossAx val="148918272"/>
        <c:crosses val="autoZero"/>
        <c:auto val="1"/>
        <c:lblAlgn val="ctr"/>
        <c:lblOffset val="100"/>
        <c:noMultiLvlLbl val="0"/>
      </c:catAx>
      <c:valAx>
        <c:axId val="148918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9123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765C7-C526-41EC-A48D-C9CB00FB0721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D9FED-57F4-4538-9E76-E5F38C2AE4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172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204343-AE1B-4BE5-B369-920BC8357E0C}" type="slidenum">
              <a:rPr lang="fr-FR" altLang="fr-FR" smtClean="0">
                <a:solidFill>
                  <a:srgbClr val="000000"/>
                </a:solidFill>
              </a:rPr>
              <a:pPr/>
              <a:t>2</a:t>
            </a:fld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45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064E-D8EC-42C9-877D-61FD88C847E9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48AC-5051-4658-BF45-F8F6ED55B34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87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064E-D8EC-42C9-877D-61FD88C847E9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48AC-5051-4658-BF45-F8F6ED55B34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76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064E-D8EC-42C9-877D-61FD88C847E9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48AC-5051-4658-BF45-F8F6ED55B34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44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064E-D8EC-42C9-877D-61FD88C847E9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48AC-5051-4658-BF45-F8F6ED55B34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2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064E-D8EC-42C9-877D-61FD88C847E9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48AC-5051-4658-BF45-F8F6ED55B34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20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064E-D8EC-42C9-877D-61FD88C847E9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48AC-5051-4658-BF45-F8F6ED55B34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38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064E-D8EC-42C9-877D-61FD88C847E9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48AC-5051-4658-BF45-F8F6ED55B34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24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064E-D8EC-42C9-877D-61FD88C847E9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48AC-5051-4658-BF45-F8F6ED55B34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89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064E-D8EC-42C9-877D-61FD88C847E9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48AC-5051-4658-BF45-F8F6ED55B34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38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064E-D8EC-42C9-877D-61FD88C847E9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48AC-5051-4658-BF45-F8F6ED55B34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72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064E-D8EC-42C9-877D-61FD88C847E9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48AC-5051-4658-BF45-F8F6ED55B34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0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064E-D8EC-42C9-877D-61FD88C847E9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C48AC-5051-4658-BF45-F8F6ED55B34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90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???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???" TargetMode="Externa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6603"/>
            <a:ext cx="9144000" cy="348336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40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Fostering</a:t>
            </a:r>
            <a:r>
              <a:rPr lang="fr-FR" sz="4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fr-FR" sz="40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r>
              <a:rPr lang="fr-FR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SSH : </a:t>
            </a:r>
            <a:r>
              <a:rPr lang="fr-FR" sz="4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4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40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fr-FR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EC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43222" y="3602038"/>
            <a:ext cx="9324778" cy="2357328"/>
          </a:xfrm>
        </p:spPr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r>
              <a:rPr lang="fr-FR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Gisèle Sapiro</a:t>
            </a:r>
          </a:p>
          <a:p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EHESS-CNRS</a:t>
            </a:r>
          </a:p>
          <a:p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 européen de sociologie et de science politique</a:t>
            </a:r>
          </a:p>
          <a:p>
            <a:r>
              <a:rPr lang="fr-FR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Interco</a:t>
            </a: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-SSH (International </a:t>
            </a:r>
            <a:r>
              <a:rPr lang="fr-FR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SSH)</a:t>
            </a:r>
            <a:endParaRPr lang="fr-FR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8377" y="26603"/>
            <a:ext cx="866928" cy="1631929"/>
          </a:xfrm>
          <a:prstGeom prst="rect">
            <a:avLst/>
          </a:prstGeom>
        </p:spPr>
      </p:pic>
      <p:pic>
        <p:nvPicPr>
          <p:cNvPr id="5" name="Image 2" descr="CESSP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2" y="26604"/>
            <a:ext cx="1285590" cy="1063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155601"/>
              </p:ext>
            </p:extLst>
          </p:nvPr>
        </p:nvGraphicFramePr>
        <p:xfrm>
          <a:off x="189915" y="5735616"/>
          <a:ext cx="9429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5" imgW="3200000" imgH="3200000" progId="Word.Document.12">
                  <p:link updateAutomatic="1"/>
                </p:oleObj>
              </mc:Choice>
              <mc:Fallback>
                <p:oleObj name="Document" r:id="rId5" imgW="3200000" imgH="3200000" progId="Word.Document.12">
                  <p:link updateAutomatic="1"/>
                  <p:pic>
                    <p:nvPicPr>
                      <p:cNvPr id="51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915" y="5735616"/>
                        <a:ext cx="9429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663" y="5836603"/>
            <a:ext cx="1092700" cy="102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76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5188" y="836614"/>
            <a:ext cx="7772400" cy="3455987"/>
          </a:xfrm>
        </p:spPr>
        <p:txBody>
          <a:bodyPr/>
          <a:lstStyle/>
          <a:p>
            <a:pPr eaLnBrk="1" hangingPunct="1"/>
            <a:r>
              <a:rPr lang="en-US" altLang="fr-FR" smtClean="0"/>
              <a:t/>
            </a:r>
            <a:br>
              <a:rPr lang="en-US" altLang="fr-FR" smtClean="0"/>
            </a:br>
            <a:endParaRPr lang="en-US" altLang="fr-FR" smtClean="0"/>
          </a:p>
        </p:txBody>
      </p:sp>
      <p:sp>
        <p:nvSpPr>
          <p:cNvPr id="5123" name="ZoneTexte 7"/>
          <p:cNvSpPr txBox="1">
            <a:spLocks noChangeArrowheads="1"/>
          </p:cNvSpPr>
          <p:nvPr/>
        </p:nvSpPr>
        <p:spPr bwMode="auto">
          <a:xfrm>
            <a:off x="2135188" y="5275263"/>
            <a:ext cx="7970838" cy="144715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7623176" y="5275264"/>
          <a:ext cx="9429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4" imgW="3200000" imgH="3200000" progId="Word.Document.12">
                  <p:link updateAutomatic="1"/>
                </p:oleObj>
              </mc:Choice>
              <mc:Fallback>
                <p:oleObj name="Document" r:id="rId4" imgW="3200000" imgH="3200000" progId="Word.Document.12">
                  <p:link updateAutomatic="1"/>
                  <p:pic>
                    <p:nvPicPr>
                      <p:cNvPr id="51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3176" y="5275264"/>
                        <a:ext cx="9429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5" name="Image 2" descr="CESSP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201" y="5275264"/>
            <a:ext cx="11398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8" r="17499" b="9494"/>
          <a:stretch/>
        </p:blipFill>
        <p:spPr bwMode="auto">
          <a:xfrm>
            <a:off x="2039939" y="-13990"/>
            <a:ext cx="8066087" cy="5157192"/>
          </a:xfrm>
          <a:prstGeom prst="rect">
            <a:avLst/>
          </a:prstGeom>
          <a:noFill/>
          <a:ln>
            <a:noFill/>
          </a:ln>
          <a:effectLst>
            <a:glow>
              <a:srgbClr val="4F81BD">
                <a:alpha val="44000"/>
              </a:srgbClr>
            </a:glow>
          </a:effectLst>
        </p:spPr>
      </p:pic>
      <p:pic>
        <p:nvPicPr>
          <p:cNvPr id="5127" name="Imag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9" y="5275264"/>
            <a:ext cx="1208087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17363" y="5275262"/>
            <a:ext cx="722230" cy="135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 </a:t>
            </a:r>
            <a:r>
              <a:rPr lang="fr-FR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Transnational </a:t>
            </a:r>
            <a:r>
              <a:rPr lang="fr-FR" sz="32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Regionalization</a:t>
            </a:r>
            <a:endParaRPr lang="fr-FR" sz="3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</p:spPr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Arab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Council for the Social Sciences 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ACSS)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Asian Social Science Research Councils (AASSREC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Latin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 Council of Social Sciences 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CLASCO)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Council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Development of Social Science Research in Africa (CODESRIA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0227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" panose="02020603050405020304" pitchFamily="18" charset="0"/>
                <a:ea typeface="Calibri" panose="020F0502020204030204" pitchFamily="34" charset="0"/>
              </a:rPr>
              <a:t>Proportion of social sciences publications production by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" panose="02020603050405020304" pitchFamily="18" charset="0"/>
                <a:ea typeface="Calibri" panose="020F0502020204030204" pitchFamily="34" charset="0"/>
              </a:rPr>
              <a:t>region</a:t>
            </a:r>
            <a:b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" panose="02020603050405020304" pitchFamily="18" charset="0"/>
                <a:ea typeface="Calibri" panose="020F0502020204030204" pitchFamily="34" charset="0"/>
              </a:rPr>
            </a:br>
            <a:r>
              <a:rPr lang="en-US" sz="1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</a:t>
            </a:r>
            <a:r>
              <a:rPr lang="en-US" sz="1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Mosbah-Natanson</a:t>
            </a:r>
            <a:r>
              <a:rPr lang="en-US" sz="1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Gingras</a:t>
            </a:r>
            <a:r>
              <a:rPr lang="en-US" sz="1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(2014)</a:t>
            </a: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778224"/>
              </p:ext>
            </p:extLst>
          </p:nvPr>
        </p:nvGraphicFramePr>
        <p:xfrm>
          <a:off x="617482" y="1933903"/>
          <a:ext cx="10786241" cy="482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032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5497" y="147145"/>
            <a:ext cx="10515600" cy="1522523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Geographical origins of social science journals in the WOS / SSCI database </a:t>
            </a:r>
            <a:b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(1980-2009)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fr-FR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fr-FR" sz="16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geographical origin of a journal </a:t>
            </a:r>
            <a:r>
              <a:rPr lang="en-US" altLang="fr-FR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altLang="fr-FR" sz="16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through the location of its publisher using the ISSN database. </a:t>
            </a:r>
            <a:r>
              <a:rPr lang="en-US" altLang="fr-FR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fr-FR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fr-FR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en-US" altLang="fr-FR" sz="16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fr-FR" sz="1600" dirty="0" err="1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Mosbah-Natanson</a:t>
            </a:r>
            <a:r>
              <a:rPr lang="en-US" altLang="fr-FR" sz="16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altLang="fr-FR" sz="1600" dirty="0" err="1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Gingras</a:t>
            </a:r>
            <a:r>
              <a:rPr lang="en-US" altLang="fr-FR" sz="16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2014</a:t>
            </a:r>
            <a:r>
              <a:rPr lang="en-US" altLang="fr-FR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altLang="fr-FR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fr-FR" sz="1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805301"/>
              </p:ext>
            </p:extLst>
          </p:nvPr>
        </p:nvGraphicFramePr>
        <p:xfrm>
          <a:off x="1077312" y="1970687"/>
          <a:ext cx="10499832" cy="4146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9530">
                  <a:extLst>
                    <a:ext uri="{9D8B030D-6E8A-4147-A177-3AD203B41FA5}">
                      <a16:colId xmlns:a16="http://schemas.microsoft.com/office/drawing/2014/main" xmlns="" val="3273945870"/>
                    </a:ext>
                  </a:extLst>
                </a:gridCol>
                <a:gridCol w="1352872">
                  <a:extLst>
                    <a:ext uri="{9D8B030D-6E8A-4147-A177-3AD203B41FA5}">
                      <a16:colId xmlns:a16="http://schemas.microsoft.com/office/drawing/2014/main" xmlns="" val="2403423606"/>
                    </a:ext>
                  </a:extLst>
                </a:gridCol>
                <a:gridCol w="1352872">
                  <a:extLst>
                    <a:ext uri="{9D8B030D-6E8A-4147-A177-3AD203B41FA5}">
                      <a16:colId xmlns:a16="http://schemas.microsoft.com/office/drawing/2014/main" xmlns="" val="3838040177"/>
                    </a:ext>
                  </a:extLst>
                </a:gridCol>
                <a:gridCol w="1523100">
                  <a:extLst>
                    <a:ext uri="{9D8B030D-6E8A-4147-A177-3AD203B41FA5}">
                      <a16:colId xmlns:a16="http://schemas.microsoft.com/office/drawing/2014/main" xmlns="" val="2257388762"/>
                    </a:ext>
                  </a:extLst>
                </a:gridCol>
                <a:gridCol w="1352872">
                  <a:extLst>
                    <a:ext uri="{9D8B030D-6E8A-4147-A177-3AD203B41FA5}">
                      <a16:colId xmlns:a16="http://schemas.microsoft.com/office/drawing/2014/main" xmlns="" val="330589138"/>
                    </a:ext>
                  </a:extLst>
                </a:gridCol>
                <a:gridCol w="1524293">
                  <a:extLst>
                    <a:ext uri="{9D8B030D-6E8A-4147-A177-3AD203B41FA5}">
                      <a16:colId xmlns:a16="http://schemas.microsoft.com/office/drawing/2014/main" xmlns="" val="1654331056"/>
                    </a:ext>
                  </a:extLst>
                </a:gridCol>
                <a:gridCol w="1524293">
                  <a:extLst>
                    <a:ext uri="{9D8B030D-6E8A-4147-A177-3AD203B41FA5}">
                      <a16:colId xmlns:a16="http://schemas.microsoft.com/office/drawing/2014/main" xmlns="" val="1109743706"/>
                    </a:ext>
                  </a:extLst>
                </a:gridCol>
              </a:tblGrid>
              <a:tr h="4607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Journals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1980-1989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1990-1999</a:t>
                      </a:r>
                      <a:endParaRPr lang="fr-FR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2000-2009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7568938"/>
                  </a:ext>
                </a:extLst>
              </a:tr>
              <a:tr h="4607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North America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49.7%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48.5%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36.5%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420769"/>
                  </a:ext>
                </a:extLst>
              </a:tr>
              <a:tr h="4607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Europe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40.8%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44.4%</a:t>
                      </a:r>
                      <a:endParaRPr lang="fr-FR" sz="18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51.5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fr-FR" sz="18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472116688"/>
                  </a:ext>
                </a:extLst>
              </a:tr>
              <a:tr h="4607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Asia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4.1%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2.6%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4.2%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030493159"/>
                  </a:ext>
                </a:extLst>
              </a:tr>
              <a:tr h="4607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Oceania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2.3%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2.1%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2.5%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631959982"/>
                  </a:ext>
                </a:extLst>
              </a:tr>
              <a:tr h="4607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1.6%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1.2%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1.0%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819042558"/>
                  </a:ext>
                </a:extLst>
              </a:tr>
              <a:tr h="4607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Latin America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1.1%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0.6%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2.8%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011287505"/>
                  </a:ext>
                </a:extLst>
              </a:tr>
              <a:tr h="4607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Africa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0.4%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0.5%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1.1%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310839367"/>
                  </a:ext>
                </a:extLst>
              </a:tr>
              <a:tr h="4607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CIS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0.1%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0.1%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0.3%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702651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44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3871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 of main international and European social science organizations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1930-2014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Thibaud</a:t>
            </a:r>
            <a:r>
              <a:rPr lang="en-US" sz="1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Boncourt</a:t>
            </a:r>
            <a:r>
              <a:rPr lang="en-US" sz="1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(Interco-SSH)</a:t>
            </a:r>
            <a:endParaRPr lang="fr-FR" sz="1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994755"/>
              </p:ext>
            </p:extLst>
          </p:nvPr>
        </p:nvGraphicFramePr>
        <p:xfrm>
          <a:off x="1690062" y="1614384"/>
          <a:ext cx="8456628" cy="5319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9438">
                  <a:extLst>
                    <a:ext uri="{9D8B030D-6E8A-4147-A177-3AD203B41FA5}">
                      <a16:colId xmlns:a16="http://schemas.microsoft.com/office/drawing/2014/main" xmlns="" val="3897681721"/>
                    </a:ext>
                  </a:extLst>
                </a:gridCol>
                <a:gridCol w="1409438">
                  <a:extLst>
                    <a:ext uri="{9D8B030D-6E8A-4147-A177-3AD203B41FA5}">
                      <a16:colId xmlns:a16="http://schemas.microsoft.com/office/drawing/2014/main" xmlns="" val="2529571798"/>
                    </a:ext>
                  </a:extLst>
                </a:gridCol>
                <a:gridCol w="1409438">
                  <a:extLst>
                    <a:ext uri="{9D8B030D-6E8A-4147-A177-3AD203B41FA5}">
                      <a16:colId xmlns:a16="http://schemas.microsoft.com/office/drawing/2014/main" xmlns="" val="1959228193"/>
                    </a:ext>
                  </a:extLst>
                </a:gridCol>
                <a:gridCol w="1409438">
                  <a:extLst>
                    <a:ext uri="{9D8B030D-6E8A-4147-A177-3AD203B41FA5}">
                      <a16:colId xmlns:a16="http://schemas.microsoft.com/office/drawing/2014/main" xmlns="" val="2631204703"/>
                    </a:ext>
                  </a:extLst>
                </a:gridCol>
                <a:gridCol w="1409438">
                  <a:extLst>
                    <a:ext uri="{9D8B030D-6E8A-4147-A177-3AD203B41FA5}">
                      <a16:colId xmlns:a16="http://schemas.microsoft.com/office/drawing/2014/main" xmlns="" val="4006561092"/>
                    </a:ext>
                  </a:extLst>
                </a:gridCol>
                <a:gridCol w="1409438">
                  <a:extLst>
                    <a:ext uri="{9D8B030D-6E8A-4147-A177-3AD203B41FA5}">
                      <a16:colId xmlns:a16="http://schemas.microsoft.com/office/drawing/2014/main" xmlns="" val="844258580"/>
                    </a:ext>
                  </a:extLst>
                </a:gridCol>
              </a:tblGrid>
              <a:tr h="273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Pol. sci. 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Socio.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Econ.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Anthrop.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Psycho.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44050353"/>
                  </a:ext>
                </a:extLst>
              </a:tr>
              <a:tr h="2732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1930-1939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ES (30)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773880531"/>
                  </a:ext>
                </a:extLst>
              </a:tr>
              <a:tr h="2732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458774419"/>
                  </a:ext>
                </a:extLst>
              </a:tr>
              <a:tr h="2732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1940-1949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220582043"/>
                  </a:ext>
                </a:extLst>
              </a:tr>
              <a:tr h="2732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IPSA (49)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ISA (49)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IUAES (48)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596906534"/>
                  </a:ext>
                </a:extLst>
              </a:tr>
              <a:tr h="2732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1950-1959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IEA (50)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IUPsyS (50)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807697445"/>
                  </a:ext>
                </a:extLst>
              </a:tr>
              <a:tr h="2732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771462685"/>
                  </a:ext>
                </a:extLst>
              </a:tr>
              <a:tr h="2732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1960-1969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859171706"/>
                  </a:ext>
                </a:extLst>
              </a:tr>
              <a:tr h="2732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</a:rPr>
                        <a:t>EAESP (66)</a:t>
                      </a:r>
                      <a:endParaRPr lang="fr-FR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467856619"/>
                  </a:ext>
                </a:extLst>
              </a:tr>
              <a:tr h="2732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1970-1979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</a:rPr>
                        <a:t>ECPR (70)</a:t>
                      </a:r>
                      <a:endParaRPr lang="fr-FR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335090704"/>
                  </a:ext>
                </a:extLst>
              </a:tr>
              <a:tr h="2732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4167118411"/>
                  </a:ext>
                </a:extLst>
              </a:tr>
              <a:tr h="2732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1980-1989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</a:rPr>
                        <a:t>EEA (84)</a:t>
                      </a:r>
                      <a:endParaRPr lang="fr-FR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90341770"/>
                  </a:ext>
                </a:extLst>
              </a:tr>
              <a:tr h="2732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</a:rPr>
                        <a:t>EASA (89)</a:t>
                      </a:r>
                      <a:endParaRPr lang="fr-FR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731591993"/>
                  </a:ext>
                </a:extLst>
              </a:tr>
              <a:tr h="2732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1990-1999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</a:rPr>
                        <a:t>ECSR (91)</a:t>
                      </a:r>
                      <a:endParaRPr lang="fr-FR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945023379"/>
                  </a:ext>
                </a:extLst>
              </a:tr>
              <a:tr h="2732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7030A0"/>
                          </a:solidFill>
                          <a:effectLst/>
                        </a:rPr>
                        <a:t>EpsNet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</a:rPr>
                        <a:t> (96)</a:t>
                      </a:r>
                      <a:endParaRPr lang="fr-FR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</a:rPr>
                        <a:t>ESA (92)</a:t>
                      </a:r>
                      <a:endParaRPr lang="fr-FR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377797742"/>
                  </a:ext>
                </a:extLst>
              </a:tr>
              <a:tr h="2732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2000-2009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642097145"/>
                  </a:ext>
                </a:extLst>
              </a:tr>
              <a:tr h="2732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692780917"/>
                  </a:ext>
                </a:extLst>
              </a:tr>
              <a:tr h="2732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2010-…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</a:rPr>
                        <a:t>EPSA (10)</a:t>
                      </a:r>
                      <a:endParaRPr lang="fr-FR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WEA (11)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956495005"/>
                  </a:ext>
                </a:extLst>
              </a:tr>
              <a:tr h="2717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513569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12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61" y="1"/>
            <a:ext cx="12278185" cy="1690688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en-US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 </a:t>
            </a: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newly created ‘European’ journals in SSH </a:t>
            </a:r>
            <a:r>
              <a:rPr lang="en-US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English </a:t>
            </a:r>
            <a:r>
              <a:rPr lang="en-US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br>
              <a:rPr lang="en-US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(1920-2013</a:t>
            </a:r>
            <a:r>
              <a:rPr lang="en-US" sz="3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31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</a:t>
            </a:r>
            <a:r>
              <a:rPr lang="en-US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INTERCO-SSH database (</a:t>
            </a:r>
            <a:r>
              <a:rPr lang="en-US" sz="1600" dirty="0" err="1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Bedecarré-Heilbron</a:t>
            </a:r>
            <a:r>
              <a:rPr lang="en-US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fr-FR" sz="4000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4000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18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Grafiek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764275"/>
              </p:ext>
            </p:extLst>
          </p:nvPr>
        </p:nvGraphicFramePr>
        <p:xfrm>
          <a:off x="838200" y="1825624"/>
          <a:ext cx="10896600" cy="4827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559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9369"/>
            <a:ext cx="10515600" cy="162132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31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of international </a:t>
            </a:r>
            <a:r>
              <a:rPr lang="fr-FR" sz="31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co-authorship</a:t>
            </a:r>
            <a:r>
              <a:rPr lang="fr-FR" sz="31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SSH</a:t>
            </a:r>
            <a:br>
              <a:rPr lang="fr-FR" sz="31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1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(1980-2006)</a:t>
            </a:r>
            <a:br>
              <a:rPr lang="fr-FR" sz="31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Gingras &amp; </a:t>
            </a:r>
            <a:r>
              <a:rPr lang="fr-FR" sz="16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Heilbron</a:t>
            </a:r>
            <a:r>
              <a:rPr lang="fr-FR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(2009)</a:t>
            </a:r>
            <a:br>
              <a:rPr lang="fr-FR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 smtClean="0"/>
              <a:t> 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258" y="1825624"/>
            <a:ext cx="904784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204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823" y="1"/>
            <a:ext cx="11540358" cy="126754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countries </a:t>
            </a:r>
            <a:r>
              <a:rPr lang="fr-FR" sz="27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fr-FR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27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intra-European</a:t>
            </a:r>
            <a:r>
              <a:rPr lang="fr-FR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collaboration </a:t>
            </a:r>
            <a:r>
              <a:rPr lang="fr-FR" sz="27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fr-FR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7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co-authorship</a:t>
            </a:r>
            <a:r>
              <a:rPr lang="fr-FR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1980-2006</a:t>
            </a:r>
            <a:r>
              <a:rPr lang="fr-FR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fr-FR" sz="2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fr-FR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Gingras &amp; </a:t>
            </a:r>
            <a:r>
              <a:rPr lang="fr-FR" sz="20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Heilbron</a:t>
            </a:r>
            <a:r>
              <a:rPr lang="fr-FR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(2009</a:t>
            </a:r>
            <a:r>
              <a:rPr lang="fr-FR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fr-FR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0575" y="4083247"/>
            <a:ext cx="10515600" cy="4351338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363" y="1444121"/>
            <a:ext cx="5656323" cy="536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8698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2425</TotalTime>
  <Words>271</Words>
  <Application>Microsoft Office PowerPoint</Application>
  <PresentationFormat>Vlastná</PresentationFormat>
  <Paragraphs>200</Paragraphs>
  <Slides>9</Slides>
  <Notes>1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Prepojenia</vt:lpstr>
      </vt:variant>
      <vt:variant>
        <vt:i4>2</vt:i4>
      </vt:variant>
      <vt:variant>
        <vt:lpstr>Nadpisy snímok</vt:lpstr>
      </vt:variant>
      <vt:variant>
        <vt:i4>9</vt:i4>
      </vt:variant>
    </vt:vector>
  </HeadingPairs>
  <TitlesOfParts>
    <vt:vector size="12" baseType="lpstr">
      <vt:lpstr>Thème Office</vt:lpstr>
      <vt:lpstr>???</vt:lpstr>
      <vt:lpstr>???</vt:lpstr>
      <vt:lpstr>                   Fostering international cooperation in the SSH :  the role of the EC </vt:lpstr>
      <vt:lpstr> </vt:lpstr>
      <vt:lpstr> Transnational Regionalization</vt:lpstr>
      <vt:lpstr>Proportion of social sciences publications production by region  Source: Mosbah-Natanson and Gingras (2014) </vt:lpstr>
      <vt:lpstr> Geographical origins of social science journals in the WOS / SSCI database  (1980-2009)  The geographical origin of a journal is identified through the location of its publisher using the ISSN database.  Source: Mosbah-Natanson and Gingras 2014.  </vt:lpstr>
      <vt:lpstr>Creation of main international and European social science organizations  (1930-2014)  Source: Thibaud Boncourt (Interco-SSH)</vt:lpstr>
      <vt:lpstr> Number of newly created ‘European’ journals in SSH in the English language  (1920-2013)  Source: INTERCO-SSH database (Bedecarré-Heilbron)  </vt:lpstr>
      <vt:lpstr>  Share of international co-authorship in the SSH (1980-2006)  Source: Gingras &amp; Heilbron (2009)   </vt:lpstr>
      <vt:lpstr>    Main countries involved in intra-European collaboration through co-authorship  (1980-2006)  Source: Gingras &amp; Heilbron (2009)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Gisele Sapiro</dc:creator>
  <cp:lastModifiedBy>abitusikova</cp:lastModifiedBy>
  <cp:revision>17</cp:revision>
  <dcterms:created xsi:type="dcterms:W3CDTF">2016-11-11T16:41:54Z</dcterms:created>
  <dcterms:modified xsi:type="dcterms:W3CDTF">2017-03-01T19:51:45Z</dcterms:modified>
</cp:coreProperties>
</file>