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267" r:id="rId4"/>
    <p:sldId id="265" r:id="rId5"/>
    <p:sldId id="262" r:id="rId6"/>
    <p:sldId id="263" r:id="rId7"/>
    <p:sldId id="264" r:id="rId8"/>
    <p:sldId id="268" r:id="rId9"/>
    <p:sldId id="270" r:id="rId10"/>
    <p:sldId id="257" r:id="rId11"/>
    <p:sldId id="271" r:id="rId12"/>
    <p:sldId id="273" r:id="rId13"/>
    <p:sldId id="274" r:id="rId14"/>
    <p:sldId id="275" r:id="rId15"/>
    <p:sldId id="276" r:id="rId16"/>
    <p:sldId id="277" r:id="rId17"/>
    <p:sldId id="279" r:id="rId18"/>
    <p:sldId id="284" r:id="rId19"/>
    <p:sldId id="281" r:id="rId20"/>
    <p:sldId id="269" r:id="rId21"/>
    <p:sldId id="283" r:id="rId22"/>
    <p:sldId id="285" r:id="rId23"/>
    <p:sldId id="258" r:id="rId2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53" autoAdjust="0"/>
  </p:normalViewPr>
  <p:slideViewPr>
    <p:cSldViewPr>
      <p:cViewPr>
        <p:scale>
          <a:sx n="67" d="100"/>
          <a:sy n="67" d="100"/>
        </p:scale>
        <p:origin x="-1244"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6E1AC-63F7-4557-AA36-1DCF5C93EE37}" type="datetimeFigureOut">
              <a:rPr lang="ca-ES" smtClean="0"/>
              <a:t>14/11/2016</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235C7-2A24-48E7-A994-FDA16FA79254}" type="slidenum">
              <a:rPr lang="ca-ES" smtClean="0"/>
              <a:t>‹#›</a:t>
            </a:fld>
            <a:endParaRPr lang="ca-ES"/>
          </a:p>
        </p:txBody>
      </p:sp>
    </p:spTree>
    <p:extLst>
      <p:ext uri="{BB962C8B-B14F-4D97-AF65-F5344CB8AC3E}">
        <p14:creationId xmlns:p14="http://schemas.microsoft.com/office/powerpoint/2010/main" val="100619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err="1"/>
              <a:t>Last</a:t>
            </a:r>
            <a:r>
              <a:rPr lang="ca-ES" baseline="0" dirty="0"/>
              <a:t> </a:t>
            </a:r>
            <a:r>
              <a:rPr lang="ca-ES" baseline="0" dirty="0" err="1"/>
              <a:t>year</a:t>
            </a:r>
            <a:r>
              <a:rPr lang="ca-ES" baseline="0" dirty="0"/>
              <a:t> </a:t>
            </a:r>
            <a:r>
              <a:rPr lang="ca-ES" baseline="0" dirty="0" err="1"/>
              <a:t>Nature</a:t>
            </a:r>
            <a:r>
              <a:rPr lang="ca-ES" baseline="0" dirty="0"/>
              <a:t> </a:t>
            </a:r>
            <a:r>
              <a:rPr lang="ca-ES" baseline="0" dirty="0" err="1"/>
              <a:t>published</a:t>
            </a:r>
            <a:r>
              <a:rPr lang="ca-ES" baseline="0" dirty="0"/>
              <a:t> </a:t>
            </a:r>
            <a:r>
              <a:rPr lang="ca-ES" baseline="0" dirty="0" err="1"/>
              <a:t>that</a:t>
            </a:r>
            <a:r>
              <a:rPr lang="ca-ES" baseline="0" dirty="0"/>
              <a:t> Europe </a:t>
            </a:r>
            <a:r>
              <a:rPr lang="ca-ES" baseline="0" dirty="0" err="1"/>
              <a:t>must</a:t>
            </a:r>
            <a:r>
              <a:rPr lang="ca-ES" baseline="0" dirty="0"/>
              <a:t> </a:t>
            </a:r>
            <a:r>
              <a:rPr lang="ca-ES" baseline="0" dirty="0" err="1"/>
              <a:t>fund</a:t>
            </a:r>
            <a:r>
              <a:rPr lang="ca-ES" baseline="0" dirty="0"/>
              <a:t> social </a:t>
            </a:r>
            <a:r>
              <a:rPr lang="ca-ES" baseline="0" dirty="0" err="1"/>
              <a:t>sciences</a:t>
            </a:r>
            <a:r>
              <a:rPr lang="ca-ES" baseline="0" dirty="0"/>
              <a:t>. </a:t>
            </a:r>
          </a:p>
          <a:p>
            <a:r>
              <a:rPr lang="ca-ES" baseline="0" dirty="0" err="1"/>
              <a:t>The</a:t>
            </a:r>
            <a:r>
              <a:rPr lang="ca-ES" baseline="0" dirty="0"/>
              <a:t> argument </a:t>
            </a:r>
            <a:r>
              <a:rPr lang="ca-ES" baseline="0" dirty="0" err="1"/>
              <a:t>was</a:t>
            </a:r>
            <a:r>
              <a:rPr lang="ca-ES" baseline="0" dirty="0"/>
              <a:t> </a:t>
            </a:r>
            <a:r>
              <a:rPr lang="ca-ES" baseline="0" dirty="0" err="1"/>
              <a:t>that</a:t>
            </a:r>
            <a:r>
              <a:rPr lang="ca-ES" baseline="0" dirty="0"/>
              <a:t> SSH </a:t>
            </a:r>
            <a:r>
              <a:rPr lang="ca-ES" baseline="0" dirty="0" err="1"/>
              <a:t>research</a:t>
            </a:r>
            <a:r>
              <a:rPr lang="ca-ES" baseline="0" dirty="0"/>
              <a:t> is </a:t>
            </a:r>
            <a:r>
              <a:rPr lang="ca-ES" baseline="0" dirty="0" err="1"/>
              <a:t>already</a:t>
            </a:r>
            <a:r>
              <a:rPr lang="ca-ES" baseline="0" dirty="0"/>
              <a:t> </a:t>
            </a:r>
            <a:r>
              <a:rPr lang="ca-ES" baseline="0" dirty="0" err="1"/>
              <a:t>having</a:t>
            </a:r>
            <a:r>
              <a:rPr lang="ca-ES" baseline="0" dirty="0"/>
              <a:t> important social </a:t>
            </a:r>
            <a:r>
              <a:rPr lang="ca-ES" baseline="0" dirty="0" err="1"/>
              <a:t>impacts</a:t>
            </a:r>
            <a:r>
              <a:rPr lang="ca-ES" baseline="0" dirty="0"/>
              <a:t>, </a:t>
            </a:r>
            <a:r>
              <a:rPr lang="ca-ES" baseline="0" dirty="0" err="1"/>
              <a:t>that</a:t>
            </a:r>
            <a:r>
              <a:rPr lang="ca-ES" baseline="0" dirty="0"/>
              <a:t> is, </a:t>
            </a:r>
            <a:r>
              <a:rPr lang="ca-ES" baseline="0" dirty="0" err="1"/>
              <a:t>it</a:t>
            </a:r>
            <a:r>
              <a:rPr lang="ca-ES" baseline="0" dirty="0"/>
              <a:t> is </a:t>
            </a:r>
            <a:r>
              <a:rPr lang="ca-ES" baseline="0" dirty="0" err="1"/>
              <a:t>leading</a:t>
            </a:r>
            <a:r>
              <a:rPr lang="ca-ES" baseline="0" dirty="0"/>
              <a:t> to important social </a:t>
            </a:r>
            <a:r>
              <a:rPr lang="ca-ES" baseline="0" dirty="0" err="1"/>
              <a:t>improvements</a:t>
            </a:r>
            <a:endParaRPr lang="ca-ES" dirty="0"/>
          </a:p>
        </p:txBody>
      </p:sp>
      <p:sp>
        <p:nvSpPr>
          <p:cNvPr id="4" name="Marcador de número de diapositiva 3"/>
          <p:cNvSpPr>
            <a:spLocks noGrp="1"/>
          </p:cNvSpPr>
          <p:nvPr>
            <p:ph type="sldNum" sz="quarter" idx="10"/>
          </p:nvPr>
        </p:nvSpPr>
        <p:spPr/>
        <p:txBody>
          <a:bodyPr/>
          <a:lstStyle/>
          <a:p>
            <a:fld id="{933235C7-2A24-48E7-A994-FDA16FA79254}" type="slidenum">
              <a:rPr lang="ca-ES" smtClean="0"/>
              <a:t>2</a:t>
            </a:fld>
            <a:endParaRPr lang="ca-ES"/>
          </a:p>
        </p:txBody>
      </p:sp>
    </p:spTree>
    <p:extLst>
      <p:ext uri="{BB962C8B-B14F-4D97-AF65-F5344CB8AC3E}">
        <p14:creationId xmlns:p14="http://schemas.microsoft.com/office/powerpoint/2010/main" val="196515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Europe misses a great</a:t>
            </a:r>
            <a:r>
              <a:rPr lang="en-GB" baseline="0" noProof="0" dirty="0"/>
              <a:t> potential of highly qualified researchers and very important research by missing to support SSH research.</a:t>
            </a:r>
            <a:endParaRPr lang="en-GB" noProof="0" dirty="0"/>
          </a:p>
        </p:txBody>
      </p:sp>
      <p:sp>
        <p:nvSpPr>
          <p:cNvPr id="4" name="Marcador de número de diapositiva 3"/>
          <p:cNvSpPr>
            <a:spLocks noGrp="1"/>
          </p:cNvSpPr>
          <p:nvPr>
            <p:ph type="sldNum" sz="quarter" idx="10"/>
          </p:nvPr>
        </p:nvSpPr>
        <p:spPr/>
        <p:txBody>
          <a:bodyPr/>
          <a:lstStyle/>
          <a:p>
            <a:fld id="{933235C7-2A24-48E7-A994-FDA16FA79254}" type="slidenum">
              <a:rPr lang="ca-ES" smtClean="0"/>
              <a:t>8</a:t>
            </a:fld>
            <a:endParaRPr lang="ca-ES"/>
          </a:p>
        </p:txBody>
      </p:sp>
    </p:spTree>
    <p:extLst>
      <p:ext uri="{BB962C8B-B14F-4D97-AF65-F5344CB8AC3E}">
        <p14:creationId xmlns:p14="http://schemas.microsoft.com/office/powerpoint/2010/main" val="200807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Europe misses a great</a:t>
            </a:r>
            <a:r>
              <a:rPr lang="en-GB" baseline="0" noProof="0" dirty="0"/>
              <a:t> potential of highly qualified researchers and very important research by missing to support SSH research.</a:t>
            </a:r>
            <a:endParaRPr lang="en-GB" noProof="0" dirty="0"/>
          </a:p>
        </p:txBody>
      </p:sp>
      <p:sp>
        <p:nvSpPr>
          <p:cNvPr id="4" name="Marcador de número de diapositiva 3"/>
          <p:cNvSpPr>
            <a:spLocks noGrp="1"/>
          </p:cNvSpPr>
          <p:nvPr>
            <p:ph type="sldNum" sz="quarter" idx="10"/>
          </p:nvPr>
        </p:nvSpPr>
        <p:spPr/>
        <p:txBody>
          <a:bodyPr/>
          <a:lstStyle/>
          <a:p>
            <a:fld id="{933235C7-2A24-48E7-A994-FDA16FA79254}" type="slidenum">
              <a:rPr lang="ca-ES" smtClean="0"/>
              <a:t>9</a:t>
            </a:fld>
            <a:endParaRPr lang="ca-ES"/>
          </a:p>
        </p:txBody>
      </p:sp>
    </p:spTree>
    <p:extLst>
      <p:ext uri="{BB962C8B-B14F-4D97-AF65-F5344CB8AC3E}">
        <p14:creationId xmlns:p14="http://schemas.microsoft.com/office/powerpoint/2010/main" val="367393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933235C7-2A24-48E7-A994-FDA16FA79254}" type="slidenum">
              <a:rPr lang="ca-ES" smtClean="0"/>
              <a:t>10</a:t>
            </a:fld>
            <a:endParaRPr lang="ca-ES"/>
          </a:p>
        </p:txBody>
      </p:sp>
    </p:spTree>
    <p:extLst>
      <p:ext uri="{BB962C8B-B14F-4D97-AF65-F5344CB8AC3E}">
        <p14:creationId xmlns:p14="http://schemas.microsoft.com/office/powerpoint/2010/main" val="369018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933235C7-2A24-48E7-A994-FDA16FA79254}" type="slidenum">
              <a:rPr lang="ca-ES" smtClean="0"/>
              <a:t>11</a:t>
            </a:fld>
            <a:endParaRPr lang="ca-ES"/>
          </a:p>
        </p:txBody>
      </p:sp>
    </p:spTree>
    <p:extLst>
      <p:ext uri="{BB962C8B-B14F-4D97-AF65-F5344CB8AC3E}">
        <p14:creationId xmlns:p14="http://schemas.microsoft.com/office/powerpoint/2010/main" val="221202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TextEdit="1"/>
          </p:cNvSpPr>
          <p:nvPr>
            <p:ph type="sldImg"/>
          </p:nvPr>
        </p:nvSpPr>
        <p:spPr>
          <a:ln/>
        </p:spPr>
      </p:sp>
      <p:sp>
        <p:nvSpPr>
          <p:cNvPr id="12595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ca-ES" dirty="0" err="1">
                <a:latin typeface="Helvetica" panose="020B0604020202020204" pitchFamily="34" charset="0"/>
                <a:cs typeface="Helvetica" panose="020B0604020202020204" pitchFamily="34" charset="0"/>
              </a:rPr>
              <a:t>Includ</a:t>
            </a:r>
            <a:r>
              <a:rPr lang="en-GB" altLang="ca-ES" dirty="0">
                <a:latin typeface="Helvetica" panose="020B0604020202020204" pitchFamily="34" charset="0"/>
                <a:cs typeface="Helvetica" panose="020B0604020202020204" pitchFamily="34" charset="0"/>
              </a:rPr>
              <a:t>-Ed</a:t>
            </a:r>
            <a:r>
              <a:rPr lang="en-GB" altLang="ca-ES" baseline="0" dirty="0">
                <a:latin typeface="Helvetica" panose="020B0604020202020204" pitchFamily="34" charset="0"/>
                <a:cs typeface="Helvetica" panose="020B0604020202020204" pitchFamily="34" charset="0"/>
              </a:rPr>
              <a:t> was the only research in SSH selected by the European Commission among the 10 Success Stories. </a:t>
            </a:r>
          </a:p>
          <a:p>
            <a:pPr eaLnBrk="1" hangingPunct="1">
              <a:spcBef>
                <a:spcPct val="0"/>
              </a:spcBef>
            </a:pPr>
            <a:r>
              <a:rPr lang="en-GB" altLang="ca-ES" baseline="0" dirty="0">
                <a:latin typeface="Helvetica" panose="020B0604020202020204" pitchFamily="34" charset="0"/>
                <a:cs typeface="Helvetica" panose="020B0604020202020204" pitchFamily="34" charset="0"/>
              </a:rPr>
              <a:t>Why? Because of the added value for Europe in terms of political and social impact.</a:t>
            </a:r>
            <a:endParaRPr lang="en-GB" altLang="ca-E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5141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933235C7-2A24-48E7-A994-FDA16FA79254}" type="slidenum">
              <a:rPr lang="ca-ES" smtClean="0"/>
              <a:t>13</a:t>
            </a:fld>
            <a:endParaRPr lang="ca-ES"/>
          </a:p>
        </p:txBody>
      </p:sp>
    </p:spTree>
    <p:extLst>
      <p:ext uri="{BB962C8B-B14F-4D97-AF65-F5344CB8AC3E}">
        <p14:creationId xmlns:p14="http://schemas.microsoft.com/office/powerpoint/2010/main" val="56400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933235C7-2A24-48E7-A994-FDA16FA79254}" type="slidenum">
              <a:rPr lang="ca-ES" smtClean="0"/>
              <a:t>14</a:t>
            </a:fld>
            <a:endParaRPr lang="ca-ES"/>
          </a:p>
        </p:txBody>
      </p:sp>
    </p:spTree>
    <p:extLst>
      <p:ext uri="{BB962C8B-B14F-4D97-AF65-F5344CB8AC3E}">
        <p14:creationId xmlns:p14="http://schemas.microsoft.com/office/powerpoint/2010/main" val="416473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p>
        </p:txBody>
      </p:sp>
      <p:sp>
        <p:nvSpPr>
          <p:cNvPr id="4" name="Zástupný symbol dátumu 3"/>
          <p:cNvSpPr>
            <a:spLocks noGrp="1"/>
          </p:cNvSpPr>
          <p:nvPr>
            <p:ph type="dt" sz="half" idx="10"/>
          </p:nvPr>
        </p:nvSpPr>
        <p:spPr/>
        <p:txBody>
          <a:bodyPr/>
          <a:lstStyle/>
          <a:p>
            <a:fld id="{27EDB146-6262-4E81-8ADB-92DE0ACFC657}" type="datetimeFigureOut">
              <a:rPr lang="sk-SK" smtClean="0"/>
              <a:pPr/>
              <a:t>14.11.2016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27EDB146-6262-4E81-8ADB-92DE0ACFC657}" type="datetimeFigureOut">
              <a:rPr lang="sk-SK" smtClean="0"/>
              <a:pPr/>
              <a:t>14.11.2016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27EDB146-6262-4E81-8ADB-92DE0ACFC657}" type="datetimeFigureOut">
              <a:rPr lang="sk-SK" smtClean="0"/>
              <a:pPr/>
              <a:t>14.11.2016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27EDB146-6262-4E81-8ADB-92DE0ACFC657}" type="datetimeFigureOut">
              <a:rPr lang="sk-SK" smtClean="0"/>
              <a:pPr/>
              <a:t>14.11.2016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Zástupný symbol dátumu 3"/>
          <p:cNvSpPr>
            <a:spLocks noGrp="1"/>
          </p:cNvSpPr>
          <p:nvPr>
            <p:ph type="dt" sz="half" idx="10"/>
          </p:nvPr>
        </p:nvSpPr>
        <p:spPr/>
        <p:txBody>
          <a:bodyPr/>
          <a:lstStyle/>
          <a:p>
            <a:fld id="{27EDB146-6262-4E81-8ADB-92DE0ACFC657}" type="datetimeFigureOut">
              <a:rPr lang="sk-SK" smtClean="0"/>
              <a:pPr/>
              <a:t>14.11.2016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27EDB146-6262-4E81-8ADB-92DE0ACFC657}" type="datetimeFigureOut">
              <a:rPr lang="sk-SK" smtClean="0"/>
              <a:pPr/>
              <a:t>14.11.2016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27EDB146-6262-4E81-8ADB-92DE0ACFC657}" type="datetimeFigureOut">
              <a:rPr lang="sk-SK" smtClean="0"/>
              <a:pPr/>
              <a:t>14.11.2016</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dátumu 2"/>
          <p:cNvSpPr>
            <a:spLocks noGrp="1"/>
          </p:cNvSpPr>
          <p:nvPr>
            <p:ph type="dt" sz="half" idx="10"/>
          </p:nvPr>
        </p:nvSpPr>
        <p:spPr/>
        <p:txBody>
          <a:bodyPr/>
          <a:lstStyle/>
          <a:p>
            <a:fld id="{27EDB146-6262-4E81-8ADB-92DE0ACFC657}" type="datetimeFigureOut">
              <a:rPr lang="sk-SK" smtClean="0"/>
              <a:pPr/>
              <a:t>14.11.2016</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27EDB146-6262-4E81-8ADB-92DE0ACFC657}" type="datetimeFigureOut">
              <a:rPr lang="sk-SK" smtClean="0"/>
              <a:pPr/>
              <a:t>14.11.2016</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27EDB146-6262-4E81-8ADB-92DE0ACFC657}" type="datetimeFigureOut">
              <a:rPr lang="sk-SK" smtClean="0"/>
              <a:pPr/>
              <a:t>14.11.2016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27EDB146-6262-4E81-8ADB-92DE0ACFC657}" type="datetimeFigureOut">
              <a:rPr lang="sk-SK" smtClean="0"/>
              <a:pPr/>
              <a:t>14.11.2016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Kliknite sem a upravte štýl predlohy nadpisov.</a:t>
            </a:r>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DB146-6262-4E81-8ADB-92DE0ACFC657}" type="datetimeFigureOut">
              <a:rPr lang="sk-SK" smtClean="0"/>
              <a:pPr/>
              <a:t>14.11.2016</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31F79-BD73-444D-83D9-1724CFDDAD1D}"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3" Type="http://schemas.openxmlformats.org/officeDocument/2006/relationships/image" Target="../media/image3.jpe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3.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ub.edu/sior/" TargetMode="External"/><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ub.edu/sior/index.php" TargetMode="External"/><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ub.edu/sio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4.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10.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10.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27584" y="3140968"/>
            <a:ext cx="7772400" cy="1470025"/>
          </a:xfrm>
        </p:spPr>
        <p:txBody>
          <a:bodyPr>
            <a:normAutofit fontScale="90000"/>
          </a:bodyPr>
          <a:lstStyle/>
          <a:p>
            <a:r>
              <a:rPr lang="en-GB" dirty="0"/>
              <a:t>Prospects of SSH research: impacts, cooperation, </a:t>
            </a:r>
            <a:r>
              <a:rPr lang="en-GB" dirty="0" err="1"/>
              <a:t>interdisciplinarity</a:t>
            </a:r>
            <a:r>
              <a:rPr lang="en-GB" dirty="0"/>
              <a:t> and links to policies</a:t>
            </a:r>
          </a:p>
        </p:txBody>
      </p:sp>
      <p:sp>
        <p:nvSpPr>
          <p:cNvPr id="3" name="Podnadpis 2"/>
          <p:cNvSpPr>
            <a:spLocks noGrp="1"/>
          </p:cNvSpPr>
          <p:nvPr>
            <p:ph type="subTitle" idx="1"/>
          </p:nvPr>
        </p:nvSpPr>
        <p:spPr>
          <a:xfrm>
            <a:off x="1475656" y="5373216"/>
            <a:ext cx="6400800" cy="1057672"/>
          </a:xfrm>
        </p:spPr>
        <p:txBody>
          <a:bodyPr>
            <a:normAutofit fontScale="92500" lnSpcReduction="10000"/>
          </a:bodyPr>
          <a:lstStyle/>
          <a:p>
            <a:r>
              <a:rPr lang="ca-ES" dirty="0"/>
              <a:t>Lídia Puigvert</a:t>
            </a:r>
            <a:endParaRPr lang="sk-SK" dirty="0"/>
          </a:p>
          <a:p>
            <a:r>
              <a:rPr lang="ca-ES" dirty="0"/>
              <a:t>University of Barcelona</a:t>
            </a:r>
            <a:endParaRPr lang="sk-SK" dirty="0"/>
          </a:p>
          <a:p>
            <a:endParaRPr lang="sk-SK" dirty="0"/>
          </a:p>
        </p:txBody>
      </p:sp>
      <p:pic>
        <p:nvPicPr>
          <p:cNvPr id="1026" name="Picture 2" descr="ssh_banner_mail"/>
          <p:cNvPicPr>
            <a:picLocks noChangeAspect="1" noChangeArrowheads="1"/>
          </p:cNvPicPr>
          <p:nvPr/>
        </p:nvPicPr>
        <p:blipFill>
          <a:blip r:embed="rId2" cstate="print"/>
          <a:srcRect/>
          <a:stretch>
            <a:fillRect/>
          </a:stretch>
        </p:blipFill>
        <p:spPr bwMode="auto">
          <a:xfrm>
            <a:off x="0" y="0"/>
            <a:ext cx="9144000" cy="270892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ssh2016_podpis02"/>
          <p:cNvPicPr/>
          <p:nvPr/>
        </p:nvPicPr>
        <p:blipFill>
          <a:blip r:embed="rId3" cstate="print"/>
          <a:srcRect/>
          <a:stretch>
            <a:fillRect/>
          </a:stretch>
        </p:blipFill>
        <p:spPr bwMode="auto">
          <a:xfrm>
            <a:off x="6372200" y="5877272"/>
            <a:ext cx="2531745" cy="723265"/>
          </a:xfrm>
          <a:prstGeom prst="rect">
            <a:avLst/>
          </a:prstGeom>
          <a:noFill/>
          <a:ln w="9525">
            <a:noFill/>
            <a:miter lim="800000"/>
            <a:headEnd/>
            <a:tailEnd/>
          </a:ln>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033" t="7561" r="11417" b="76568"/>
          <a:stretch/>
        </p:blipFill>
        <p:spPr bwMode="auto">
          <a:xfrm>
            <a:off x="179512" y="969260"/>
            <a:ext cx="8569325" cy="108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8 Rectángulo"/>
          <p:cNvSpPr>
            <a:spLocks noChangeArrowheads="1"/>
          </p:cNvSpPr>
          <p:nvPr/>
        </p:nvSpPr>
        <p:spPr bwMode="auto">
          <a:xfrm>
            <a:off x="352128" y="228053"/>
            <a:ext cx="7056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b="1" u="sng" dirty="0">
                <a:solidFill>
                  <a:srgbClr val="000000"/>
                </a:solidFill>
                <a:latin typeface="Helvetica" panose="020B0604020202020204" pitchFamily="34" charset="0"/>
              </a:rPr>
              <a:t>Example 1</a:t>
            </a:r>
            <a:r>
              <a:rPr lang="en-US" altLang="ca-ES" sz="2000" b="1" dirty="0">
                <a:solidFill>
                  <a:srgbClr val="000000"/>
                </a:solidFill>
                <a:latin typeface="Helvetica" panose="020B0604020202020204" pitchFamily="34" charset="0"/>
              </a:rPr>
              <a:t>: The </a:t>
            </a:r>
            <a:r>
              <a:rPr lang="en-US" altLang="ca-ES" sz="2000" b="1" dirty="0" err="1">
                <a:solidFill>
                  <a:srgbClr val="000000"/>
                </a:solidFill>
                <a:latin typeface="Helvetica" panose="020B0604020202020204" pitchFamily="34" charset="0"/>
              </a:rPr>
              <a:t>Atapuerca</a:t>
            </a:r>
            <a:r>
              <a:rPr lang="en-US" altLang="ca-ES" sz="2000" b="1" dirty="0">
                <a:solidFill>
                  <a:srgbClr val="000000"/>
                </a:solidFill>
                <a:latin typeface="Helvetica" panose="020B0604020202020204" pitchFamily="34" charset="0"/>
              </a:rPr>
              <a:t> Project (paleontology)</a:t>
            </a:r>
            <a:endParaRPr lang="en-US" altLang="ca-ES" sz="2000" dirty="0"/>
          </a:p>
        </p:txBody>
      </p:sp>
      <p:pic>
        <p:nvPicPr>
          <p:cNvPr id="11" name="Picture 2" descr="http://waste.ideal.es/fotos2/atapuerca-mandibula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902423"/>
            <a:ext cx="1389479" cy="183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Resultat d'imatges de science atapuer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797152"/>
            <a:ext cx="1389479" cy="1736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t d'imatges de science atapuerca"/>
          <p:cNvPicPr>
            <a:picLocks noChangeAspect="1" noChangeArrowheads="1"/>
          </p:cNvPicPr>
          <p:nvPr/>
        </p:nvPicPr>
        <p:blipFill rotWithShape="1">
          <a:blip r:embed="rId7">
            <a:extLst>
              <a:ext uri="{28A0092B-C50C-407E-A947-70E740481C1C}">
                <a14:useLocalDpi xmlns:a14="http://schemas.microsoft.com/office/drawing/2010/main" val="0"/>
              </a:ext>
            </a:extLst>
          </a:blip>
          <a:srcRect t="1" r="40280" b="68865"/>
          <a:stretch/>
        </p:blipFill>
        <p:spPr bwMode="auto">
          <a:xfrm>
            <a:off x="1747420" y="4815396"/>
            <a:ext cx="2592288" cy="1061876"/>
          </a:xfrm>
          <a:prstGeom prst="rect">
            <a:avLst/>
          </a:prstGeom>
          <a:noFill/>
          <a:extLst>
            <a:ext uri="{909E8E84-426E-40DD-AFC4-6F175D3DCCD1}">
              <a14:hiddenFill xmlns:a14="http://schemas.microsoft.com/office/drawing/2010/main">
                <a:solidFill>
                  <a:srgbClr val="FFFFFF"/>
                </a:solidFill>
              </a14:hiddenFill>
            </a:ext>
          </a:extLst>
        </p:spPr>
      </p:pic>
      <p:sp>
        <p:nvSpPr>
          <p:cNvPr id="14" name="2 CuadroTexto"/>
          <p:cNvSpPr txBox="1"/>
          <p:nvPr/>
        </p:nvSpPr>
        <p:spPr>
          <a:xfrm>
            <a:off x="4492047" y="4078259"/>
            <a:ext cx="4673774" cy="1323439"/>
          </a:xfrm>
          <a:prstGeom prst="rect">
            <a:avLst/>
          </a:prstGeom>
          <a:solidFill>
            <a:schemeClr val="bg1"/>
          </a:solidFill>
        </p:spPr>
        <p:txBody>
          <a:bodyPr wrap="square">
            <a:spAutoFit/>
          </a:bodyPr>
          <a:lstStyle/>
          <a:p>
            <a:pPr>
              <a:defRPr/>
            </a:pPr>
            <a:r>
              <a:rPr lang="en-GB" sz="2000" dirty="0">
                <a:latin typeface="Helvetica" panose="020B0604020202020204" pitchFamily="34" charset="0"/>
                <a:ea typeface="ＭＳ Ｐゴシック" panose="020B0600070205080204" pitchFamily="34" charset="-128"/>
                <a:cs typeface="Helvetica" panose="020B0604020202020204" pitchFamily="34" charset="0"/>
              </a:rPr>
              <a:t>Museum of Human Evolution (2010): </a:t>
            </a:r>
          </a:p>
          <a:p>
            <a:pPr marL="342900" indent="-342900">
              <a:buFont typeface="Arial" panose="020B0604020202020204" pitchFamily="34" charset="0"/>
              <a:buChar char="•"/>
              <a:defRPr/>
            </a:pPr>
            <a:r>
              <a:rPr lang="en-GB" sz="2000" dirty="0">
                <a:latin typeface="Helvetica" panose="020B0604020202020204" pitchFamily="34" charset="0"/>
                <a:ea typeface="ＭＳ Ｐゴシック" panose="020B0600070205080204" pitchFamily="34" charset="-128"/>
                <a:cs typeface="Helvetica" panose="020B0604020202020204" pitchFamily="34" charset="0"/>
              </a:rPr>
              <a:t>500.000 visitors  </a:t>
            </a:r>
          </a:p>
          <a:p>
            <a:pPr marL="342900" indent="-342900">
              <a:buFont typeface="Arial" panose="020B0604020202020204" pitchFamily="34" charset="0"/>
              <a:buChar char="•"/>
              <a:defRPr/>
            </a:pPr>
            <a:r>
              <a:rPr lang="en-GB" sz="2000" dirty="0">
                <a:latin typeface="Helvetica" panose="020B0604020202020204" pitchFamily="34" charset="0"/>
                <a:ea typeface="ＭＳ Ｐゴシック" panose="020B0600070205080204" pitchFamily="34" charset="-128"/>
                <a:cs typeface="Helvetica" panose="020B0604020202020204" pitchFamily="34" charset="0"/>
              </a:rPr>
              <a:t>More than 1130 new jobs</a:t>
            </a:r>
          </a:p>
          <a:p>
            <a:pPr marL="342900" indent="-342900">
              <a:buFont typeface="Arial" panose="020B0604020202020204" pitchFamily="34" charset="0"/>
              <a:buChar char="•"/>
              <a:defRPr/>
            </a:pPr>
            <a:r>
              <a:rPr lang="en-GB" sz="2000" dirty="0">
                <a:latin typeface="Helvetica" panose="020B0604020202020204" pitchFamily="34" charset="0"/>
                <a:ea typeface="ＭＳ Ｐゴシック" panose="020B0600070205080204" pitchFamily="34" charset="-128"/>
                <a:cs typeface="Helvetica" panose="020B0604020202020204" pitchFamily="34" charset="0"/>
              </a:rPr>
              <a:t>Economic impact: 53 million €</a:t>
            </a:r>
          </a:p>
        </p:txBody>
      </p:sp>
      <p:pic>
        <p:nvPicPr>
          <p:cNvPr id="7174" name="Picture 6" descr="Resultat d'imatges de excavaciones atapuer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7864" y="2273802"/>
            <a:ext cx="1584176" cy="160690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sultat d'imatges de museo historia evolucion humana burgo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2713"/>
          <a:stretch/>
        </p:blipFill>
        <p:spPr bwMode="auto">
          <a:xfrm>
            <a:off x="5004048" y="2273803"/>
            <a:ext cx="2664296" cy="16069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ssh2016_podpis02"/>
          <p:cNvPicPr/>
          <p:nvPr/>
        </p:nvPicPr>
        <p:blipFill>
          <a:blip r:embed="rId3" cstate="print"/>
          <a:srcRect/>
          <a:stretch>
            <a:fillRect/>
          </a:stretch>
        </p:blipFill>
        <p:spPr bwMode="auto">
          <a:xfrm>
            <a:off x="6372200" y="5877272"/>
            <a:ext cx="2531745" cy="723265"/>
          </a:xfrm>
          <a:prstGeom prst="rect">
            <a:avLst/>
          </a:prstGeom>
          <a:noFill/>
          <a:ln w="9525">
            <a:noFill/>
            <a:miter lim="800000"/>
            <a:headEnd/>
            <a:tailEnd/>
          </a:ln>
        </p:spPr>
      </p:pic>
      <p:sp>
        <p:nvSpPr>
          <p:cNvPr id="10" name="8 Rectángulo"/>
          <p:cNvSpPr>
            <a:spLocks noChangeArrowheads="1"/>
          </p:cNvSpPr>
          <p:nvPr/>
        </p:nvSpPr>
        <p:spPr bwMode="auto">
          <a:xfrm>
            <a:off x="487474" y="168905"/>
            <a:ext cx="7212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b="1" u="sng" dirty="0">
                <a:solidFill>
                  <a:srgbClr val="000000"/>
                </a:solidFill>
                <a:latin typeface="Helvetica" panose="020B0604020202020204" pitchFamily="34" charset="0"/>
              </a:rPr>
              <a:t>Example 2</a:t>
            </a:r>
            <a:r>
              <a:rPr lang="en-US" altLang="ca-ES" sz="2000" b="1" dirty="0">
                <a:solidFill>
                  <a:srgbClr val="000000"/>
                </a:solidFill>
                <a:latin typeface="Helvetica" panose="020B0604020202020204" pitchFamily="34" charset="0"/>
              </a:rPr>
              <a:t>: INCLUD-ED Project (social inclusion, FP6)</a:t>
            </a:r>
            <a:endParaRPr lang="en-US" altLang="ca-ES" sz="2000" dirty="0"/>
          </a:p>
        </p:txBody>
      </p:sp>
      <p:pic>
        <p:nvPicPr>
          <p:cNvPr id="13" name="Picture 5" descr="fp6-home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943" y="809718"/>
            <a:ext cx="125840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Includ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835192"/>
            <a:ext cx="2233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9 Imagen" descr="ole2.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25574" y="809718"/>
            <a:ext cx="989001" cy="97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11" descr="Captura de pantalla 2015-09-15 a les 19.16.10.png"/>
          <p:cNvPicPr>
            <a:picLocks noChangeAspect="1"/>
          </p:cNvPicPr>
          <p:nvPr/>
        </p:nvPicPr>
        <p:blipFill rotWithShape="1">
          <a:blip r:embed="rId7">
            <a:extLst>
              <a:ext uri="{28A0092B-C50C-407E-A947-70E740481C1C}">
                <a14:useLocalDpi xmlns:a14="http://schemas.microsoft.com/office/drawing/2010/main" val="0"/>
              </a:ext>
            </a:extLst>
          </a:blip>
          <a:srcRect t="3111"/>
          <a:stretch/>
        </p:blipFill>
        <p:spPr bwMode="auto">
          <a:xfrm>
            <a:off x="502145" y="2943367"/>
            <a:ext cx="1306293" cy="168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http://library.bdu.ac.in/images/current%20sociology.jpg"/>
          <p:cNvPicPr>
            <a:picLocks noChangeAspect="1" noChangeArrowheads="1"/>
          </p:cNvPicPr>
          <p:nvPr/>
        </p:nvPicPr>
        <p:blipFill>
          <a:blip r:embed="rId8" cstate="print">
            <a:extLst/>
          </a:blip>
          <a:srcRect/>
          <a:stretch>
            <a:fillRect/>
          </a:stretch>
        </p:blipFill>
        <p:spPr bwMode="auto">
          <a:xfrm>
            <a:off x="502145" y="4653136"/>
            <a:ext cx="1250015" cy="192157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2" name="Grupo 1"/>
          <p:cNvGrpSpPr/>
          <p:nvPr/>
        </p:nvGrpSpPr>
        <p:grpSpPr>
          <a:xfrm>
            <a:off x="1907704" y="4918964"/>
            <a:ext cx="1698463" cy="1767796"/>
            <a:chOff x="2025564" y="4384496"/>
            <a:chExt cx="2258403" cy="2216041"/>
          </a:xfrm>
        </p:grpSpPr>
        <p:pic>
          <p:nvPicPr>
            <p:cNvPr id="19" name="Picture 9"/>
            <p:cNvPicPr>
              <a:picLocks noChangeAspect="1" noChangeArrowheads="1"/>
            </p:cNvPicPr>
            <p:nvPr/>
          </p:nvPicPr>
          <p:blipFill rotWithShape="1">
            <a:blip r:embed="rId9" cstate="print"/>
            <a:srcRect l="11028" r="41618" b="25505"/>
            <a:stretch/>
          </p:blipFill>
          <p:spPr bwMode="auto">
            <a:xfrm>
              <a:off x="2025564" y="4564931"/>
              <a:ext cx="2258403" cy="2035606"/>
            </a:xfrm>
            <a:prstGeom prst="rect">
              <a:avLst/>
            </a:prstGeom>
            <a:noFill/>
            <a:ln>
              <a:noFill/>
            </a:ln>
            <a:effectLst/>
            <a:extLst/>
          </p:spPr>
        </p:pic>
        <p:pic>
          <p:nvPicPr>
            <p:cNvPr id="20" name="Picture 9"/>
            <p:cNvPicPr>
              <a:picLocks noChangeAspect="1" noChangeArrowheads="1"/>
            </p:cNvPicPr>
            <p:nvPr/>
          </p:nvPicPr>
          <p:blipFill rotWithShape="1">
            <a:blip r:embed="rId9" cstate="print"/>
            <a:srcRect l="11027" r="70136" b="91763"/>
            <a:stretch/>
          </p:blipFill>
          <p:spPr bwMode="auto">
            <a:xfrm>
              <a:off x="2025564" y="4384496"/>
              <a:ext cx="2114388" cy="412656"/>
            </a:xfrm>
            <a:prstGeom prst="rect">
              <a:avLst/>
            </a:prstGeom>
            <a:noFill/>
            <a:ln>
              <a:noFill/>
            </a:ln>
            <a:effectLst/>
            <a:extLst/>
          </p:spPr>
        </p:pic>
      </p:grpSp>
      <p:pic>
        <p:nvPicPr>
          <p:cNvPr id="22" name="Picture 5"/>
          <p:cNvPicPr>
            <a:picLocks noChangeAspect="1" noChangeArrowheads="1"/>
          </p:cNvPicPr>
          <p:nvPr/>
        </p:nvPicPr>
        <p:blipFill rotWithShape="1">
          <a:blip r:embed="rId10"/>
          <a:srcRect l="10743" r="11523" b="73204"/>
          <a:stretch/>
        </p:blipFill>
        <p:spPr bwMode="auto">
          <a:xfrm>
            <a:off x="2148738" y="2276872"/>
            <a:ext cx="3700373" cy="747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 name="Picture 4"/>
          <p:cNvPicPr>
            <a:picLocks noChangeAspect="1" noChangeArrowheads="1"/>
          </p:cNvPicPr>
          <p:nvPr/>
        </p:nvPicPr>
        <p:blipFill rotWithShape="1">
          <a:blip r:embed="rId11"/>
          <a:srcRect l="13206" t="1949" r="10036" b="62248"/>
          <a:stretch/>
        </p:blipFill>
        <p:spPr bwMode="auto">
          <a:xfrm>
            <a:off x="2166594" y="3210597"/>
            <a:ext cx="2723944" cy="744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3" name="2 CuadroTexto"/>
          <p:cNvSpPr txBox="1"/>
          <p:nvPr/>
        </p:nvSpPr>
        <p:spPr>
          <a:xfrm>
            <a:off x="4472708" y="4247822"/>
            <a:ext cx="4673774" cy="1538883"/>
          </a:xfrm>
          <a:prstGeom prst="rect">
            <a:avLst/>
          </a:prstGeom>
          <a:solidFill>
            <a:schemeClr val="bg1"/>
          </a:solidFill>
        </p:spPr>
        <p:txBody>
          <a:bodyPr wrap="square">
            <a:spAutoFit/>
          </a:bodyPr>
          <a:lstStyle/>
          <a:p>
            <a:pPr>
              <a:defRPr/>
            </a:pPr>
            <a:r>
              <a:rPr lang="en-GB" sz="2000" dirty="0">
                <a:latin typeface="Helvetica" panose="020B0604020202020204" pitchFamily="34" charset="0"/>
                <a:ea typeface="ＭＳ Ｐゴシック" panose="020B0600070205080204" pitchFamily="34" charset="-128"/>
                <a:cs typeface="Helvetica" panose="020B0604020202020204" pitchFamily="34" charset="0"/>
              </a:rPr>
              <a:t>Increase in school performance and employment in deprived areas:</a:t>
            </a:r>
          </a:p>
          <a:p>
            <a:pPr marL="342900" indent="-342900">
              <a:buFont typeface="Arial" panose="020B0604020202020204" pitchFamily="34" charset="0"/>
              <a:buChar char="•"/>
              <a:defRPr/>
            </a:pPr>
            <a:r>
              <a:rPr lang="en-GB" dirty="0">
                <a:latin typeface="Helvetica" panose="020B0604020202020204" pitchFamily="34" charset="0"/>
                <a:ea typeface="ＭＳ Ｐゴシック" panose="020B0600070205080204" pitchFamily="34" charset="-128"/>
                <a:cs typeface="Helvetica" panose="020B0604020202020204" pitchFamily="34" charset="0"/>
              </a:rPr>
              <a:t>Increase in 68% in reading skills</a:t>
            </a:r>
          </a:p>
          <a:p>
            <a:pPr marL="342900" indent="-342900">
              <a:buFont typeface="Arial" panose="020B0604020202020204" pitchFamily="34" charset="0"/>
              <a:buChar char="•"/>
              <a:defRPr/>
            </a:pPr>
            <a:r>
              <a:rPr lang="en-GB" dirty="0">
                <a:latin typeface="Helvetica" panose="020B0604020202020204" pitchFamily="34" charset="0"/>
                <a:ea typeface="ＭＳ Ｐゴシック" panose="020B0600070205080204" pitchFamily="34" charset="-128"/>
                <a:cs typeface="Helvetica" panose="020B0604020202020204" pitchFamily="34" charset="0"/>
              </a:rPr>
              <a:t>Decrease absenteeism from 30% to 1%</a:t>
            </a:r>
          </a:p>
          <a:p>
            <a:pPr marL="342900" indent="-342900">
              <a:buFont typeface="Arial" panose="020B0604020202020204" pitchFamily="34" charset="0"/>
              <a:buChar char="•"/>
              <a:defRPr/>
            </a:pPr>
            <a:r>
              <a:rPr lang="en-GB" dirty="0">
                <a:latin typeface="Helvetica" panose="020B0604020202020204" pitchFamily="34" charset="0"/>
                <a:ea typeface="ＭＳ Ｐゴシック" panose="020B0600070205080204" pitchFamily="34" charset="-128"/>
                <a:cs typeface="Helvetica" panose="020B0604020202020204" pitchFamily="34" charset="0"/>
              </a:rPr>
              <a:t>Increase employment in 39%</a:t>
            </a:r>
          </a:p>
        </p:txBody>
      </p:sp>
      <p:pic>
        <p:nvPicPr>
          <p:cNvPr id="26" name="Picture 2" descr="100208 Barcelona Social inclusion 0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90428" y="1786426"/>
            <a:ext cx="1638835" cy="115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l="12920" t="55878" r="41291" b="5704"/>
          <a:stretch/>
        </p:blipFill>
        <p:spPr bwMode="auto">
          <a:xfrm>
            <a:off x="5626912" y="2764551"/>
            <a:ext cx="2304951" cy="129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https://fbcdn-sphotos-a-a.akamaihd.net/hphotos-ak-xaf1/t1.0-9/10371680_470750323071585_783954837684072298_n.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35007" y="3024663"/>
            <a:ext cx="1568938" cy="117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4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Imagen 4" descr="Captura de pantalla 2014-01-19 a la(s) 23.32.34.png"/>
          <p:cNvPicPr>
            <a:picLocks noChangeAspect="1"/>
          </p:cNvPicPr>
          <p:nvPr/>
        </p:nvPicPr>
        <p:blipFill>
          <a:blip r:embed="rId3">
            <a:extLst>
              <a:ext uri="{28A0092B-C50C-407E-A947-70E740481C1C}">
                <a14:useLocalDpi xmlns:a14="http://schemas.microsoft.com/office/drawing/2010/main" val="0"/>
              </a:ext>
            </a:extLst>
          </a:blip>
          <a:srcRect r="57916" b="50766"/>
          <a:stretch>
            <a:fillRect/>
          </a:stretch>
        </p:blipFill>
        <p:spPr bwMode="auto">
          <a:xfrm>
            <a:off x="137248" y="692662"/>
            <a:ext cx="4694798" cy="239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2"/>
          <p:cNvPicPr>
            <a:picLocks noChangeAspect="1" noChangeArrowheads="1"/>
          </p:cNvPicPr>
          <p:nvPr/>
        </p:nvPicPr>
        <p:blipFill>
          <a:blip r:embed="rId4">
            <a:extLst>
              <a:ext uri="{28A0092B-C50C-407E-A947-70E740481C1C}">
                <a14:useLocalDpi xmlns:a14="http://schemas.microsoft.com/office/drawing/2010/main" val="0"/>
              </a:ext>
            </a:extLst>
          </a:blip>
          <a:srcRect l="37914" t="8772" r="38229" b="33359"/>
          <a:stretch>
            <a:fillRect/>
          </a:stretch>
        </p:blipFill>
        <p:spPr bwMode="auto">
          <a:xfrm>
            <a:off x="454025" y="3140075"/>
            <a:ext cx="2641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QuadreDeText 13"/>
          <p:cNvSpPr txBox="1">
            <a:spLocks noChangeArrowheads="1"/>
          </p:cNvSpPr>
          <p:nvPr/>
        </p:nvSpPr>
        <p:spPr bwMode="auto">
          <a:xfrm>
            <a:off x="3767138" y="3201988"/>
            <a:ext cx="220027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bg1"/>
                </a:solidFill>
                <a:latin typeface="Helvetica" panose="020B0604020202020204" pitchFamily="34" charset="0"/>
                <a:ea typeface="MS PGothic" panose="020B0600070205080204" pitchFamily="34" charset="-128"/>
              </a:defRPr>
            </a:lvl1pPr>
            <a:lvl2pPr marL="742950" indent="-285750" eaLnBrk="0" hangingPunct="0">
              <a:defRPr sz="4000" b="1">
                <a:solidFill>
                  <a:schemeClr val="bg1"/>
                </a:solidFill>
                <a:latin typeface="Helvetica" panose="020B0604020202020204" pitchFamily="34" charset="0"/>
                <a:ea typeface="MS PGothic" panose="020B0600070205080204" pitchFamily="34" charset="-128"/>
              </a:defRPr>
            </a:lvl2pPr>
            <a:lvl3pPr marL="1143000" indent="-228600" eaLnBrk="0" hangingPunct="0">
              <a:defRPr sz="4000" b="1">
                <a:solidFill>
                  <a:schemeClr val="bg1"/>
                </a:solidFill>
                <a:latin typeface="Helvetica" panose="020B0604020202020204" pitchFamily="34" charset="0"/>
                <a:ea typeface="MS PGothic" panose="020B0600070205080204" pitchFamily="34" charset="-128"/>
              </a:defRPr>
            </a:lvl3pPr>
            <a:lvl4pPr marL="1600200" indent="-228600" eaLnBrk="0" hangingPunct="0">
              <a:defRPr sz="4000" b="1">
                <a:solidFill>
                  <a:schemeClr val="bg1"/>
                </a:solidFill>
                <a:latin typeface="Helvetica" panose="020B0604020202020204" pitchFamily="34" charset="0"/>
                <a:ea typeface="MS PGothic" panose="020B0600070205080204" pitchFamily="34" charset="-128"/>
              </a:defRPr>
            </a:lvl4pPr>
            <a:lvl5pPr marL="2057400" indent="-228600" eaLnBrk="0" hangingPunct="0">
              <a:defRPr sz="4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9pPr>
          </a:lstStyle>
          <a:p>
            <a:pPr eaLnBrk="1" hangingPunct="1">
              <a:buClr>
                <a:srgbClr val="4F81BD"/>
              </a:buClr>
              <a:buSzPct val="65000"/>
              <a:buFont typeface="Wingdings" panose="05000000000000000000" pitchFamily="2" charset="2"/>
              <a:buNone/>
            </a:pPr>
            <a:r>
              <a:rPr lang="en-US" altLang="ca-ES" sz="1700" dirty="0">
                <a:solidFill>
                  <a:srgbClr val="000000"/>
                </a:solidFill>
                <a:cs typeface="Helvetica" panose="020B0604020202020204" pitchFamily="34" charset="0"/>
              </a:rPr>
              <a:t>1. Solar Energy</a:t>
            </a:r>
            <a:endParaRPr lang="ca-ES" altLang="ca-ES" sz="1700" u="sng" dirty="0">
              <a:solidFill>
                <a:srgbClr val="000000"/>
              </a:solidFill>
              <a:cs typeface="Helvetica" panose="020B0604020202020204" pitchFamily="34" charset="0"/>
            </a:endParaRPr>
          </a:p>
        </p:txBody>
      </p:sp>
      <p:sp>
        <p:nvSpPr>
          <p:cNvPr id="124933" name="QuadreDeText 15"/>
          <p:cNvSpPr txBox="1">
            <a:spLocks noChangeArrowheads="1"/>
          </p:cNvSpPr>
          <p:nvPr/>
        </p:nvSpPr>
        <p:spPr bwMode="auto">
          <a:xfrm>
            <a:off x="5500688" y="3552825"/>
            <a:ext cx="364331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bg1"/>
                </a:solidFill>
                <a:latin typeface="Helvetica" panose="020B0604020202020204" pitchFamily="34" charset="0"/>
                <a:ea typeface="MS PGothic" panose="020B0600070205080204" pitchFamily="34" charset="-128"/>
              </a:defRPr>
            </a:lvl1pPr>
            <a:lvl2pPr marL="742950" indent="-285750" eaLnBrk="0" hangingPunct="0">
              <a:defRPr sz="4000" b="1">
                <a:solidFill>
                  <a:schemeClr val="bg1"/>
                </a:solidFill>
                <a:latin typeface="Helvetica" panose="020B0604020202020204" pitchFamily="34" charset="0"/>
                <a:ea typeface="MS PGothic" panose="020B0600070205080204" pitchFamily="34" charset="-128"/>
              </a:defRPr>
            </a:lvl2pPr>
            <a:lvl3pPr marL="1143000" indent="-228600" eaLnBrk="0" hangingPunct="0">
              <a:defRPr sz="4000" b="1">
                <a:solidFill>
                  <a:schemeClr val="bg1"/>
                </a:solidFill>
                <a:latin typeface="Helvetica" panose="020B0604020202020204" pitchFamily="34" charset="0"/>
                <a:ea typeface="MS PGothic" panose="020B0600070205080204" pitchFamily="34" charset="-128"/>
              </a:defRPr>
            </a:lvl3pPr>
            <a:lvl4pPr marL="1600200" indent="-228600" eaLnBrk="0" hangingPunct="0">
              <a:defRPr sz="4000" b="1">
                <a:solidFill>
                  <a:schemeClr val="bg1"/>
                </a:solidFill>
                <a:latin typeface="Helvetica" panose="020B0604020202020204" pitchFamily="34" charset="0"/>
                <a:ea typeface="MS PGothic" panose="020B0600070205080204" pitchFamily="34" charset="-128"/>
              </a:defRPr>
            </a:lvl4pPr>
            <a:lvl5pPr marL="2057400" indent="-228600" eaLnBrk="0" hangingPunct="0">
              <a:defRPr sz="4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9pPr>
          </a:lstStyle>
          <a:p>
            <a:pPr eaLnBrk="1" hangingPunct="1">
              <a:buClr>
                <a:srgbClr val="4F81BD"/>
              </a:buClr>
              <a:buSzPct val="65000"/>
              <a:buFont typeface="Wingdings" panose="05000000000000000000" pitchFamily="2" charset="2"/>
              <a:buNone/>
            </a:pPr>
            <a:r>
              <a:rPr lang="en-US" altLang="ca-ES" sz="1700" dirty="0">
                <a:solidFill>
                  <a:srgbClr val="000000"/>
                </a:solidFill>
                <a:cs typeface="Helvetica" panose="020B0604020202020204" pitchFamily="34" charset="0"/>
              </a:rPr>
              <a:t>2. Coronary Heart disease</a:t>
            </a:r>
            <a:endParaRPr lang="ca-ES" altLang="ca-ES" sz="1700" u="sng" dirty="0">
              <a:solidFill>
                <a:srgbClr val="000000"/>
              </a:solidFill>
              <a:cs typeface="Helvetica" panose="020B0604020202020204" pitchFamily="34" charset="0"/>
            </a:endParaRPr>
          </a:p>
        </p:txBody>
      </p:sp>
      <p:sp>
        <p:nvSpPr>
          <p:cNvPr id="124934" name="QuadreDeText 21"/>
          <p:cNvSpPr txBox="1">
            <a:spLocks noChangeArrowheads="1"/>
          </p:cNvSpPr>
          <p:nvPr/>
        </p:nvSpPr>
        <p:spPr bwMode="auto">
          <a:xfrm>
            <a:off x="3667125" y="3902075"/>
            <a:ext cx="176897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bg1"/>
                </a:solidFill>
                <a:latin typeface="Helvetica" panose="020B0604020202020204" pitchFamily="34" charset="0"/>
                <a:ea typeface="MS PGothic" panose="020B0600070205080204" pitchFamily="34" charset="-128"/>
              </a:defRPr>
            </a:lvl1pPr>
            <a:lvl2pPr marL="742950" indent="-285750" eaLnBrk="0" hangingPunct="0">
              <a:defRPr sz="4000" b="1">
                <a:solidFill>
                  <a:schemeClr val="bg1"/>
                </a:solidFill>
                <a:latin typeface="Helvetica" panose="020B0604020202020204" pitchFamily="34" charset="0"/>
                <a:ea typeface="MS PGothic" panose="020B0600070205080204" pitchFamily="34" charset="-128"/>
              </a:defRPr>
            </a:lvl2pPr>
            <a:lvl3pPr marL="1143000" indent="-228600" eaLnBrk="0" hangingPunct="0">
              <a:defRPr sz="4000" b="1">
                <a:solidFill>
                  <a:schemeClr val="bg1"/>
                </a:solidFill>
                <a:latin typeface="Helvetica" panose="020B0604020202020204" pitchFamily="34" charset="0"/>
                <a:ea typeface="MS PGothic" panose="020B0600070205080204" pitchFamily="34" charset="-128"/>
              </a:defRPr>
            </a:lvl3pPr>
            <a:lvl4pPr marL="1600200" indent="-228600" eaLnBrk="0" hangingPunct="0">
              <a:defRPr sz="4000" b="1">
                <a:solidFill>
                  <a:schemeClr val="bg1"/>
                </a:solidFill>
                <a:latin typeface="Helvetica" panose="020B0604020202020204" pitchFamily="34" charset="0"/>
                <a:ea typeface="MS PGothic" panose="020B0600070205080204" pitchFamily="34" charset="-128"/>
              </a:defRPr>
            </a:lvl4pPr>
            <a:lvl5pPr marL="2057400" indent="-228600" eaLnBrk="0" hangingPunct="0">
              <a:defRPr sz="4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9pPr>
          </a:lstStyle>
          <a:p>
            <a:pPr eaLnBrk="1" hangingPunct="1">
              <a:buClr>
                <a:srgbClr val="4F81BD"/>
              </a:buClr>
              <a:buSzPct val="65000"/>
              <a:buFont typeface="Wingdings" panose="05000000000000000000" pitchFamily="2" charset="2"/>
              <a:buNone/>
            </a:pPr>
            <a:r>
              <a:rPr lang="en-US" altLang="ca-ES" sz="1700" dirty="0">
                <a:solidFill>
                  <a:srgbClr val="000000"/>
                </a:solidFill>
                <a:cs typeface="Helvetica" panose="020B0604020202020204" pitchFamily="34" charset="0"/>
              </a:rPr>
              <a:t>3. Planes</a:t>
            </a:r>
            <a:endParaRPr lang="ca-ES" altLang="ca-ES" sz="1700" u="sng" dirty="0">
              <a:solidFill>
                <a:srgbClr val="000000"/>
              </a:solidFill>
              <a:cs typeface="Helvetica" panose="020B0604020202020204" pitchFamily="34" charset="0"/>
            </a:endParaRPr>
          </a:p>
        </p:txBody>
      </p:sp>
      <p:sp>
        <p:nvSpPr>
          <p:cNvPr id="124935" name="QuadreDeText 23"/>
          <p:cNvSpPr txBox="1">
            <a:spLocks noChangeArrowheads="1"/>
          </p:cNvSpPr>
          <p:nvPr/>
        </p:nvSpPr>
        <p:spPr bwMode="auto">
          <a:xfrm>
            <a:off x="6251574" y="4260850"/>
            <a:ext cx="170480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bg1"/>
                </a:solidFill>
                <a:latin typeface="Helvetica" panose="020B0604020202020204" pitchFamily="34" charset="0"/>
                <a:ea typeface="MS PGothic" panose="020B0600070205080204" pitchFamily="34" charset="-128"/>
              </a:defRPr>
            </a:lvl1pPr>
            <a:lvl2pPr marL="742950" indent="-285750" eaLnBrk="0" hangingPunct="0">
              <a:defRPr sz="4000" b="1">
                <a:solidFill>
                  <a:schemeClr val="bg1"/>
                </a:solidFill>
                <a:latin typeface="Helvetica" panose="020B0604020202020204" pitchFamily="34" charset="0"/>
                <a:ea typeface="MS PGothic" panose="020B0600070205080204" pitchFamily="34" charset="-128"/>
              </a:defRPr>
            </a:lvl2pPr>
            <a:lvl3pPr marL="1143000" indent="-228600" eaLnBrk="0" hangingPunct="0">
              <a:defRPr sz="4000" b="1">
                <a:solidFill>
                  <a:schemeClr val="bg1"/>
                </a:solidFill>
                <a:latin typeface="Helvetica" panose="020B0604020202020204" pitchFamily="34" charset="0"/>
                <a:ea typeface="MS PGothic" panose="020B0600070205080204" pitchFamily="34" charset="-128"/>
              </a:defRPr>
            </a:lvl3pPr>
            <a:lvl4pPr marL="1600200" indent="-228600" eaLnBrk="0" hangingPunct="0">
              <a:defRPr sz="4000" b="1">
                <a:solidFill>
                  <a:schemeClr val="bg1"/>
                </a:solidFill>
                <a:latin typeface="Helvetica" panose="020B0604020202020204" pitchFamily="34" charset="0"/>
                <a:ea typeface="MS PGothic" panose="020B0600070205080204" pitchFamily="34" charset="-128"/>
              </a:defRPr>
            </a:lvl4pPr>
            <a:lvl5pPr marL="2057400" indent="-228600" eaLnBrk="0" hangingPunct="0">
              <a:defRPr sz="4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9pPr>
          </a:lstStyle>
          <a:p>
            <a:pPr eaLnBrk="1" hangingPunct="1">
              <a:buClr>
                <a:srgbClr val="4F81BD"/>
              </a:buClr>
              <a:buSzPct val="65000"/>
              <a:buFont typeface="Wingdings" panose="05000000000000000000" pitchFamily="2" charset="2"/>
              <a:buNone/>
            </a:pPr>
            <a:r>
              <a:rPr lang="en-US" altLang="ca-ES" sz="1700" dirty="0">
                <a:solidFill>
                  <a:srgbClr val="000000"/>
                </a:solidFill>
                <a:cs typeface="Helvetica" panose="020B0604020202020204" pitchFamily="34" charset="0"/>
              </a:rPr>
              <a:t>4. Alzheimer</a:t>
            </a:r>
            <a:endParaRPr lang="ca-ES" altLang="ca-ES" sz="1700" u="sng" dirty="0">
              <a:solidFill>
                <a:srgbClr val="000000"/>
              </a:solidFill>
              <a:cs typeface="Helvetica" panose="020B0604020202020204" pitchFamily="34" charset="0"/>
            </a:endParaRPr>
          </a:p>
        </p:txBody>
      </p:sp>
      <p:sp>
        <p:nvSpPr>
          <p:cNvPr id="124936" name="QuadreDeText 25"/>
          <p:cNvSpPr txBox="1">
            <a:spLocks noChangeArrowheads="1"/>
          </p:cNvSpPr>
          <p:nvPr/>
        </p:nvSpPr>
        <p:spPr bwMode="auto">
          <a:xfrm>
            <a:off x="3635375" y="4652963"/>
            <a:ext cx="23987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bg1"/>
                </a:solidFill>
                <a:latin typeface="Helvetica" panose="020B0604020202020204" pitchFamily="34" charset="0"/>
                <a:ea typeface="MS PGothic" panose="020B0600070205080204" pitchFamily="34" charset="-128"/>
              </a:defRPr>
            </a:lvl1pPr>
            <a:lvl2pPr marL="742950" indent="-285750" eaLnBrk="0" hangingPunct="0">
              <a:defRPr sz="4000" b="1">
                <a:solidFill>
                  <a:schemeClr val="bg1"/>
                </a:solidFill>
                <a:latin typeface="Helvetica" panose="020B0604020202020204" pitchFamily="34" charset="0"/>
                <a:ea typeface="MS PGothic" panose="020B0600070205080204" pitchFamily="34" charset="-128"/>
              </a:defRPr>
            </a:lvl2pPr>
            <a:lvl3pPr marL="1143000" indent="-228600" eaLnBrk="0" hangingPunct="0">
              <a:defRPr sz="4000" b="1">
                <a:solidFill>
                  <a:schemeClr val="bg1"/>
                </a:solidFill>
                <a:latin typeface="Helvetica" panose="020B0604020202020204" pitchFamily="34" charset="0"/>
                <a:ea typeface="MS PGothic" panose="020B0600070205080204" pitchFamily="34" charset="-128"/>
              </a:defRPr>
            </a:lvl3pPr>
            <a:lvl4pPr marL="1600200" indent="-228600" eaLnBrk="0" hangingPunct="0">
              <a:defRPr sz="4000" b="1">
                <a:solidFill>
                  <a:schemeClr val="bg1"/>
                </a:solidFill>
                <a:latin typeface="Helvetica" panose="020B0604020202020204" pitchFamily="34" charset="0"/>
                <a:ea typeface="MS PGothic" panose="020B0600070205080204" pitchFamily="34" charset="-128"/>
              </a:defRPr>
            </a:lvl4pPr>
            <a:lvl5pPr marL="2057400" indent="-228600" eaLnBrk="0" hangingPunct="0">
              <a:defRPr sz="4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9pPr>
          </a:lstStyle>
          <a:p>
            <a:pPr eaLnBrk="1" hangingPunct="1">
              <a:buClr>
                <a:srgbClr val="4F81BD"/>
              </a:buClr>
              <a:buSzPct val="65000"/>
              <a:buFont typeface="Wingdings" panose="05000000000000000000" pitchFamily="2" charset="2"/>
              <a:buNone/>
            </a:pPr>
            <a:r>
              <a:rPr lang="en-US" altLang="ca-ES" sz="1700" dirty="0">
                <a:solidFill>
                  <a:srgbClr val="000000"/>
                </a:solidFill>
                <a:cs typeface="Helvetica" panose="020B0604020202020204" pitchFamily="34" charset="0"/>
              </a:rPr>
              <a:t>5. Electric car</a:t>
            </a:r>
            <a:endParaRPr lang="ca-ES" altLang="ca-ES" sz="1700" u="sng" dirty="0">
              <a:solidFill>
                <a:srgbClr val="000000"/>
              </a:solidFill>
              <a:cs typeface="Helvetica" panose="020B0604020202020204" pitchFamily="34" charset="0"/>
            </a:endParaRPr>
          </a:p>
        </p:txBody>
      </p:sp>
      <p:sp>
        <p:nvSpPr>
          <p:cNvPr id="124937" name="QuadreDeText 27"/>
          <p:cNvSpPr txBox="1">
            <a:spLocks noChangeArrowheads="1"/>
          </p:cNvSpPr>
          <p:nvPr/>
        </p:nvSpPr>
        <p:spPr bwMode="auto">
          <a:xfrm>
            <a:off x="6124575" y="4940300"/>
            <a:ext cx="211983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bg1"/>
                </a:solidFill>
                <a:latin typeface="Helvetica" panose="020B0604020202020204" pitchFamily="34" charset="0"/>
                <a:ea typeface="MS PGothic" panose="020B0600070205080204" pitchFamily="34" charset="-128"/>
              </a:defRPr>
            </a:lvl1pPr>
            <a:lvl2pPr marL="742950" indent="-285750" eaLnBrk="0" hangingPunct="0">
              <a:defRPr sz="4000" b="1">
                <a:solidFill>
                  <a:schemeClr val="bg1"/>
                </a:solidFill>
                <a:latin typeface="Helvetica" panose="020B0604020202020204" pitchFamily="34" charset="0"/>
                <a:ea typeface="MS PGothic" panose="020B0600070205080204" pitchFamily="34" charset="-128"/>
              </a:defRPr>
            </a:lvl2pPr>
            <a:lvl3pPr marL="1143000" indent="-228600" eaLnBrk="0" hangingPunct="0">
              <a:defRPr sz="4000" b="1">
                <a:solidFill>
                  <a:schemeClr val="bg1"/>
                </a:solidFill>
                <a:latin typeface="Helvetica" panose="020B0604020202020204" pitchFamily="34" charset="0"/>
                <a:ea typeface="MS PGothic" panose="020B0600070205080204" pitchFamily="34" charset="-128"/>
              </a:defRPr>
            </a:lvl3pPr>
            <a:lvl4pPr marL="1600200" indent="-228600" eaLnBrk="0" hangingPunct="0">
              <a:defRPr sz="4000" b="1">
                <a:solidFill>
                  <a:schemeClr val="bg1"/>
                </a:solidFill>
                <a:latin typeface="Helvetica" panose="020B0604020202020204" pitchFamily="34" charset="0"/>
                <a:ea typeface="MS PGothic" panose="020B0600070205080204" pitchFamily="34" charset="-128"/>
              </a:defRPr>
            </a:lvl4pPr>
            <a:lvl5pPr marL="2057400" indent="-228600" eaLnBrk="0" hangingPunct="0">
              <a:defRPr sz="4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9pPr>
          </a:lstStyle>
          <a:p>
            <a:pPr eaLnBrk="1" hangingPunct="1">
              <a:buClr>
                <a:srgbClr val="4F81BD"/>
              </a:buClr>
              <a:buSzPct val="65000"/>
              <a:buFont typeface="Wingdings" panose="05000000000000000000" pitchFamily="2" charset="2"/>
              <a:buNone/>
            </a:pPr>
            <a:r>
              <a:rPr lang="en-US" altLang="ca-ES" sz="1700" dirty="0">
                <a:solidFill>
                  <a:srgbClr val="000000"/>
                </a:solidFill>
                <a:cs typeface="Helvetica" panose="020B0604020202020204" pitchFamily="34" charset="0"/>
              </a:rPr>
              <a:t>6. Micro-chip</a:t>
            </a:r>
            <a:endParaRPr lang="ca-ES" altLang="ca-ES" sz="1700" u="sng" dirty="0">
              <a:solidFill>
                <a:srgbClr val="000000"/>
              </a:solidFill>
              <a:cs typeface="Helvetica" panose="020B0604020202020204" pitchFamily="34" charset="0"/>
            </a:endParaRPr>
          </a:p>
        </p:txBody>
      </p:sp>
      <p:sp>
        <p:nvSpPr>
          <p:cNvPr id="124938" name="QuadreDeText 29"/>
          <p:cNvSpPr txBox="1">
            <a:spLocks noChangeArrowheads="1"/>
          </p:cNvSpPr>
          <p:nvPr/>
        </p:nvSpPr>
        <p:spPr bwMode="auto">
          <a:xfrm>
            <a:off x="3562350" y="5249863"/>
            <a:ext cx="374595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bg1"/>
                </a:solidFill>
                <a:latin typeface="Helvetica" panose="020B0604020202020204" pitchFamily="34" charset="0"/>
                <a:ea typeface="MS PGothic" panose="020B0600070205080204" pitchFamily="34" charset="-128"/>
              </a:defRPr>
            </a:lvl1pPr>
            <a:lvl2pPr marL="742950" indent="-285750" eaLnBrk="0" hangingPunct="0">
              <a:defRPr sz="4000" b="1">
                <a:solidFill>
                  <a:schemeClr val="bg1"/>
                </a:solidFill>
                <a:latin typeface="Helvetica" panose="020B0604020202020204" pitchFamily="34" charset="0"/>
                <a:ea typeface="MS PGothic" panose="020B0600070205080204" pitchFamily="34" charset="-128"/>
              </a:defRPr>
            </a:lvl2pPr>
            <a:lvl3pPr marL="1143000" indent="-228600" eaLnBrk="0" hangingPunct="0">
              <a:defRPr sz="4000" b="1">
                <a:solidFill>
                  <a:schemeClr val="bg1"/>
                </a:solidFill>
                <a:latin typeface="Helvetica" panose="020B0604020202020204" pitchFamily="34" charset="0"/>
                <a:ea typeface="MS PGothic" panose="020B0600070205080204" pitchFamily="34" charset="-128"/>
              </a:defRPr>
            </a:lvl3pPr>
            <a:lvl4pPr marL="1600200" indent="-228600" eaLnBrk="0" hangingPunct="0">
              <a:defRPr sz="4000" b="1">
                <a:solidFill>
                  <a:schemeClr val="bg1"/>
                </a:solidFill>
                <a:latin typeface="Helvetica" panose="020B0604020202020204" pitchFamily="34" charset="0"/>
                <a:ea typeface="MS PGothic" panose="020B0600070205080204" pitchFamily="34" charset="-128"/>
              </a:defRPr>
            </a:lvl4pPr>
            <a:lvl5pPr marL="2057400" indent="-228600" eaLnBrk="0" hangingPunct="0">
              <a:defRPr sz="4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9pPr>
          </a:lstStyle>
          <a:p>
            <a:pPr eaLnBrk="1" hangingPunct="1">
              <a:buClr>
                <a:srgbClr val="4F81BD"/>
              </a:buClr>
              <a:buSzPct val="65000"/>
              <a:buFont typeface="Wingdings" panose="05000000000000000000" pitchFamily="2" charset="2"/>
              <a:buNone/>
            </a:pPr>
            <a:r>
              <a:rPr lang="en-GB" altLang="ca-ES" sz="1700" dirty="0">
                <a:solidFill>
                  <a:srgbClr val="000000"/>
                </a:solidFill>
                <a:cs typeface="Helvetica" panose="020B0604020202020204" pitchFamily="34" charset="0"/>
              </a:rPr>
              <a:t>7. Alpha </a:t>
            </a:r>
            <a:r>
              <a:rPr lang="en-GB" altLang="ca-ES" sz="1700" dirty="0" err="1">
                <a:solidFill>
                  <a:srgbClr val="000000"/>
                </a:solidFill>
                <a:cs typeface="Helvetica" panose="020B0604020202020204" pitchFamily="34" charset="0"/>
              </a:rPr>
              <a:t>mannosidosis</a:t>
            </a:r>
            <a:r>
              <a:rPr lang="en-GB" altLang="ca-ES" sz="1700" dirty="0">
                <a:solidFill>
                  <a:srgbClr val="000000"/>
                </a:solidFill>
                <a:cs typeface="Helvetica" panose="020B0604020202020204" pitchFamily="34" charset="0"/>
              </a:rPr>
              <a:t> disease</a:t>
            </a:r>
          </a:p>
        </p:txBody>
      </p:sp>
      <p:cxnSp>
        <p:nvCxnSpPr>
          <p:cNvPr id="26" name="3 Conector recto de flecha"/>
          <p:cNvCxnSpPr/>
          <p:nvPr/>
        </p:nvCxnSpPr>
        <p:spPr bwMode="auto">
          <a:xfrm>
            <a:off x="2976563" y="5732463"/>
            <a:ext cx="3095625" cy="0"/>
          </a:xfrm>
          <a:prstGeom prst="straightConnector1">
            <a:avLst/>
          </a:prstGeom>
          <a:gradFill rotWithShape="1">
            <a:gsLst>
              <a:gs pos="0">
                <a:schemeClr val="accent1"/>
              </a:gs>
              <a:gs pos="50000">
                <a:schemeClr val="bg1"/>
              </a:gs>
              <a:gs pos="100000">
                <a:schemeClr val="accent1"/>
              </a:gs>
            </a:gsLst>
            <a:lin ang="2700000" scaled="1"/>
          </a:gradFill>
          <a:ln w="25400" cap="flat" cmpd="sng" algn="ctr">
            <a:solidFill>
              <a:srgbClr val="112797"/>
            </a:solidFill>
            <a:prstDash val="solid"/>
            <a:round/>
            <a:headEnd type="none" w="med" len="med"/>
            <a:tailEnd type="arrow"/>
          </a:ln>
          <a:effectLst/>
        </p:spPr>
      </p:cxnSp>
      <p:sp>
        <p:nvSpPr>
          <p:cNvPr id="124940" name="QuadreDeText 31"/>
          <p:cNvSpPr txBox="1">
            <a:spLocks noChangeArrowheads="1"/>
          </p:cNvSpPr>
          <p:nvPr/>
        </p:nvSpPr>
        <p:spPr bwMode="auto">
          <a:xfrm>
            <a:off x="6164263" y="5603875"/>
            <a:ext cx="236817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bg1"/>
                </a:solidFill>
                <a:latin typeface="Helvetica" panose="020B0604020202020204" pitchFamily="34" charset="0"/>
                <a:ea typeface="MS PGothic" panose="020B0600070205080204" pitchFamily="34" charset="-128"/>
              </a:defRPr>
            </a:lvl1pPr>
            <a:lvl2pPr marL="742950" indent="-285750" eaLnBrk="0" hangingPunct="0">
              <a:defRPr sz="4000" b="1">
                <a:solidFill>
                  <a:schemeClr val="bg1"/>
                </a:solidFill>
                <a:latin typeface="Helvetica" panose="020B0604020202020204" pitchFamily="34" charset="0"/>
                <a:ea typeface="MS PGothic" panose="020B0600070205080204" pitchFamily="34" charset="-128"/>
              </a:defRPr>
            </a:lvl2pPr>
            <a:lvl3pPr marL="1143000" indent="-228600" eaLnBrk="0" hangingPunct="0">
              <a:defRPr sz="4000" b="1">
                <a:solidFill>
                  <a:schemeClr val="bg1"/>
                </a:solidFill>
                <a:latin typeface="Helvetica" panose="020B0604020202020204" pitchFamily="34" charset="0"/>
                <a:ea typeface="MS PGothic" panose="020B0600070205080204" pitchFamily="34" charset="-128"/>
              </a:defRPr>
            </a:lvl3pPr>
            <a:lvl4pPr marL="1600200" indent="-228600" eaLnBrk="0" hangingPunct="0">
              <a:defRPr sz="4000" b="1">
                <a:solidFill>
                  <a:schemeClr val="bg1"/>
                </a:solidFill>
                <a:latin typeface="Helvetica" panose="020B0604020202020204" pitchFamily="34" charset="0"/>
                <a:ea typeface="MS PGothic" panose="020B0600070205080204" pitchFamily="34" charset="-128"/>
              </a:defRPr>
            </a:lvl4pPr>
            <a:lvl5pPr marL="2057400" indent="-228600" eaLnBrk="0" hangingPunct="0">
              <a:defRPr sz="4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9pPr>
          </a:lstStyle>
          <a:p>
            <a:pPr eaLnBrk="1" hangingPunct="1">
              <a:buClr>
                <a:srgbClr val="4F81BD"/>
              </a:buClr>
              <a:buSzPct val="65000"/>
              <a:buFont typeface="Wingdings" panose="05000000000000000000" pitchFamily="2" charset="2"/>
              <a:buNone/>
            </a:pPr>
            <a:r>
              <a:rPr lang="en-US" altLang="ca-ES" sz="1700">
                <a:solidFill>
                  <a:srgbClr val="000000"/>
                </a:solidFill>
                <a:cs typeface="Helvetica" panose="020B0604020202020204" pitchFamily="34" charset="0"/>
              </a:rPr>
              <a:t>8. Architecture</a:t>
            </a:r>
            <a:endParaRPr lang="ca-ES" altLang="ca-ES" sz="1700" u="sng">
              <a:solidFill>
                <a:srgbClr val="000000"/>
              </a:solidFill>
              <a:cs typeface="Helvetica" panose="020B0604020202020204" pitchFamily="34" charset="0"/>
            </a:endParaRPr>
          </a:p>
        </p:txBody>
      </p:sp>
      <p:sp>
        <p:nvSpPr>
          <p:cNvPr id="124941" name="QuadreDeText 33"/>
          <p:cNvSpPr txBox="1">
            <a:spLocks noChangeArrowheads="1"/>
          </p:cNvSpPr>
          <p:nvPr/>
        </p:nvSpPr>
        <p:spPr bwMode="auto">
          <a:xfrm>
            <a:off x="3562350" y="5951538"/>
            <a:ext cx="302587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bg1"/>
                </a:solidFill>
                <a:latin typeface="Helvetica" panose="020B0604020202020204" pitchFamily="34" charset="0"/>
                <a:ea typeface="MS PGothic" panose="020B0600070205080204" pitchFamily="34" charset="-128"/>
              </a:defRPr>
            </a:lvl1pPr>
            <a:lvl2pPr marL="742950" indent="-285750" eaLnBrk="0" hangingPunct="0">
              <a:defRPr sz="4000" b="1">
                <a:solidFill>
                  <a:schemeClr val="bg1"/>
                </a:solidFill>
                <a:latin typeface="Helvetica" panose="020B0604020202020204" pitchFamily="34" charset="0"/>
                <a:ea typeface="MS PGothic" panose="020B0600070205080204" pitchFamily="34" charset="-128"/>
              </a:defRPr>
            </a:lvl2pPr>
            <a:lvl3pPr marL="1143000" indent="-228600" eaLnBrk="0" hangingPunct="0">
              <a:defRPr sz="4000" b="1">
                <a:solidFill>
                  <a:schemeClr val="bg1"/>
                </a:solidFill>
                <a:latin typeface="Helvetica" panose="020B0604020202020204" pitchFamily="34" charset="0"/>
                <a:ea typeface="MS PGothic" panose="020B0600070205080204" pitchFamily="34" charset="-128"/>
              </a:defRPr>
            </a:lvl3pPr>
            <a:lvl4pPr marL="1600200" indent="-228600" eaLnBrk="0" hangingPunct="0">
              <a:defRPr sz="4000" b="1">
                <a:solidFill>
                  <a:schemeClr val="bg1"/>
                </a:solidFill>
                <a:latin typeface="Helvetica" panose="020B0604020202020204" pitchFamily="34" charset="0"/>
                <a:ea typeface="MS PGothic" panose="020B0600070205080204" pitchFamily="34" charset="-128"/>
              </a:defRPr>
            </a:lvl4pPr>
            <a:lvl5pPr marL="2057400" indent="-228600" eaLnBrk="0" hangingPunct="0">
              <a:defRPr sz="4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9pPr>
          </a:lstStyle>
          <a:p>
            <a:pPr eaLnBrk="1" hangingPunct="1">
              <a:buClr>
                <a:srgbClr val="4F81BD"/>
              </a:buClr>
              <a:buSzPct val="65000"/>
              <a:buFont typeface="Wingdings" panose="05000000000000000000" pitchFamily="2" charset="2"/>
              <a:buNone/>
            </a:pPr>
            <a:r>
              <a:rPr lang="en-US" altLang="ca-ES" sz="1700" dirty="0">
                <a:solidFill>
                  <a:srgbClr val="000000"/>
                </a:solidFill>
                <a:cs typeface="Helvetica" panose="020B0604020202020204" pitchFamily="34" charset="0"/>
              </a:rPr>
              <a:t>9. Clinical partnership</a:t>
            </a:r>
            <a:endParaRPr lang="ca-ES" altLang="ca-ES" sz="1700" u="sng" dirty="0">
              <a:solidFill>
                <a:srgbClr val="000000"/>
              </a:solidFill>
              <a:cs typeface="Helvetica" panose="020B0604020202020204" pitchFamily="34" charset="0"/>
            </a:endParaRPr>
          </a:p>
        </p:txBody>
      </p:sp>
      <p:sp>
        <p:nvSpPr>
          <p:cNvPr id="124942" name="QuadreDeText 35"/>
          <p:cNvSpPr txBox="1">
            <a:spLocks noChangeArrowheads="1"/>
          </p:cNvSpPr>
          <p:nvPr/>
        </p:nvSpPr>
        <p:spPr bwMode="auto">
          <a:xfrm>
            <a:off x="5688012" y="6205726"/>
            <a:ext cx="3455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Helvetica" panose="020B0604020202020204" pitchFamily="34" charset="0"/>
                <a:ea typeface="MS PGothic" panose="020B0600070205080204" pitchFamily="34" charset="-128"/>
              </a:defRPr>
            </a:lvl1pPr>
            <a:lvl2pPr marL="742950" indent="-285750" eaLnBrk="0" hangingPunct="0">
              <a:defRPr sz="4000" b="1">
                <a:solidFill>
                  <a:schemeClr val="bg1"/>
                </a:solidFill>
                <a:latin typeface="Helvetica" panose="020B0604020202020204" pitchFamily="34" charset="0"/>
                <a:ea typeface="MS PGothic" panose="020B0600070205080204" pitchFamily="34" charset="-128"/>
              </a:defRPr>
            </a:lvl2pPr>
            <a:lvl3pPr marL="1143000" indent="-228600" eaLnBrk="0" hangingPunct="0">
              <a:defRPr sz="4000" b="1">
                <a:solidFill>
                  <a:schemeClr val="bg1"/>
                </a:solidFill>
                <a:latin typeface="Helvetica" panose="020B0604020202020204" pitchFamily="34" charset="0"/>
                <a:ea typeface="MS PGothic" panose="020B0600070205080204" pitchFamily="34" charset="-128"/>
              </a:defRPr>
            </a:lvl3pPr>
            <a:lvl4pPr marL="1600200" indent="-228600" eaLnBrk="0" hangingPunct="0">
              <a:defRPr sz="4000" b="1">
                <a:solidFill>
                  <a:schemeClr val="bg1"/>
                </a:solidFill>
                <a:latin typeface="Helvetica" panose="020B0604020202020204" pitchFamily="34" charset="0"/>
                <a:ea typeface="MS PGothic" panose="020B0600070205080204" pitchFamily="34" charset="-128"/>
              </a:defRPr>
            </a:lvl4pPr>
            <a:lvl5pPr marL="2057400" indent="-228600" eaLnBrk="0" hangingPunct="0">
              <a:defRPr sz="4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b="1">
                <a:solidFill>
                  <a:schemeClr val="bg1"/>
                </a:solidFill>
                <a:latin typeface="Helvetica" panose="020B0604020202020204" pitchFamily="34" charset="0"/>
                <a:ea typeface="MS PGothic" panose="020B0600070205080204" pitchFamily="34" charset="-128"/>
              </a:defRPr>
            </a:lvl9pPr>
          </a:lstStyle>
          <a:p>
            <a:pPr eaLnBrk="1" hangingPunct="1">
              <a:buClr>
                <a:srgbClr val="4F81BD"/>
              </a:buClr>
              <a:buSzPct val="65000"/>
              <a:buFont typeface="Wingdings" panose="05000000000000000000" pitchFamily="2" charset="2"/>
              <a:buNone/>
            </a:pPr>
            <a:r>
              <a:rPr lang="en-US" altLang="ca-ES" sz="2800" dirty="0">
                <a:solidFill>
                  <a:srgbClr val="000000"/>
                </a:solidFill>
                <a:cs typeface="Helvetica" panose="020B0604020202020204" pitchFamily="34" charset="0"/>
              </a:rPr>
              <a:t>10. </a:t>
            </a:r>
            <a:r>
              <a:rPr lang="en-US" altLang="ca-ES" sz="2800" dirty="0" err="1">
                <a:solidFill>
                  <a:srgbClr val="000000"/>
                </a:solidFill>
                <a:cs typeface="Helvetica" panose="020B0604020202020204" pitchFamily="34" charset="0"/>
              </a:rPr>
              <a:t>Includ-ed</a:t>
            </a:r>
            <a:r>
              <a:rPr lang="en-US" altLang="ca-ES" sz="2800" dirty="0">
                <a:solidFill>
                  <a:srgbClr val="000000"/>
                </a:solidFill>
                <a:cs typeface="Helvetica" panose="020B0604020202020204" pitchFamily="34" charset="0"/>
              </a:rPr>
              <a:t> (SSH)</a:t>
            </a:r>
            <a:endParaRPr lang="ca-ES" altLang="ca-ES" sz="2800" u="sng" dirty="0">
              <a:solidFill>
                <a:srgbClr val="000000"/>
              </a:solidFill>
              <a:cs typeface="Helvetica" panose="020B0604020202020204" pitchFamily="34" charset="0"/>
            </a:endParaRPr>
          </a:p>
        </p:txBody>
      </p:sp>
      <p:cxnSp>
        <p:nvCxnSpPr>
          <p:cNvPr id="48" name="3 Conector recto de flecha"/>
          <p:cNvCxnSpPr/>
          <p:nvPr/>
        </p:nvCxnSpPr>
        <p:spPr bwMode="auto">
          <a:xfrm>
            <a:off x="2960688" y="5445125"/>
            <a:ext cx="504825" cy="0"/>
          </a:xfrm>
          <a:prstGeom prst="straightConnector1">
            <a:avLst/>
          </a:prstGeom>
          <a:gradFill rotWithShape="1">
            <a:gsLst>
              <a:gs pos="0">
                <a:schemeClr val="accent1"/>
              </a:gs>
              <a:gs pos="50000">
                <a:schemeClr val="bg1"/>
              </a:gs>
              <a:gs pos="100000">
                <a:schemeClr val="accent1"/>
              </a:gs>
            </a:gsLst>
            <a:lin ang="2700000" scaled="1"/>
          </a:gradFill>
          <a:ln w="25400" cap="flat" cmpd="sng" algn="ctr">
            <a:solidFill>
              <a:srgbClr val="112797"/>
            </a:solidFill>
            <a:prstDash val="solid"/>
            <a:round/>
            <a:headEnd type="none" w="med" len="med"/>
            <a:tailEnd type="arrow"/>
          </a:ln>
          <a:effectLst/>
        </p:spPr>
      </p:cxnSp>
      <p:cxnSp>
        <p:nvCxnSpPr>
          <p:cNvPr id="54" name="3 Conector recto de flecha"/>
          <p:cNvCxnSpPr/>
          <p:nvPr/>
        </p:nvCxnSpPr>
        <p:spPr bwMode="auto">
          <a:xfrm>
            <a:off x="2936875" y="6092825"/>
            <a:ext cx="504825" cy="0"/>
          </a:xfrm>
          <a:prstGeom prst="straightConnector1">
            <a:avLst/>
          </a:prstGeom>
          <a:gradFill rotWithShape="1">
            <a:gsLst>
              <a:gs pos="0">
                <a:schemeClr val="accent1"/>
              </a:gs>
              <a:gs pos="50000">
                <a:schemeClr val="bg1"/>
              </a:gs>
              <a:gs pos="100000">
                <a:schemeClr val="accent1"/>
              </a:gs>
            </a:gsLst>
            <a:lin ang="2700000" scaled="1"/>
          </a:gradFill>
          <a:ln w="25400" cap="flat" cmpd="sng" algn="ctr">
            <a:solidFill>
              <a:srgbClr val="112797"/>
            </a:solidFill>
            <a:prstDash val="solid"/>
            <a:round/>
            <a:headEnd type="none" w="med" len="med"/>
            <a:tailEnd type="arrow"/>
          </a:ln>
          <a:effectLst/>
        </p:spPr>
      </p:cxnSp>
      <p:cxnSp>
        <p:nvCxnSpPr>
          <p:cNvPr id="55" name="3 Conector recto de flecha"/>
          <p:cNvCxnSpPr/>
          <p:nvPr/>
        </p:nvCxnSpPr>
        <p:spPr bwMode="auto">
          <a:xfrm>
            <a:off x="2960688" y="4937125"/>
            <a:ext cx="504825" cy="0"/>
          </a:xfrm>
          <a:prstGeom prst="straightConnector1">
            <a:avLst/>
          </a:prstGeom>
          <a:gradFill rotWithShape="1">
            <a:gsLst>
              <a:gs pos="0">
                <a:schemeClr val="accent1"/>
              </a:gs>
              <a:gs pos="50000">
                <a:schemeClr val="bg1"/>
              </a:gs>
              <a:gs pos="100000">
                <a:schemeClr val="accent1"/>
              </a:gs>
            </a:gsLst>
            <a:lin ang="2700000" scaled="1"/>
          </a:gradFill>
          <a:ln w="25400" cap="flat" cmpd="sng" algn="ctr">
            <a:solidFill>
              <a:srgbClr val="112797"/>
            </a:solidFill>
            <a:prstDash val="solid"/>
            <a:round/>
            <a:headEnd type="none" w="med" len="med"/>
            <a:tailEnd type="arrow"/>
          </a:ln>
          <a:effectLst/>
        </p:spPr>
      </p:cxnSp>
      <p:cxnSp>
        <p:nvCxnSpPr>
          <p:cNvPr id="56" name="3 Conector recto de flecha"/>
          <p:cNvCxnSpPr/>
          <p:nvPr/>
        </p:nvCxnSpPr>
        <p:spPr bwMode="auto">
          <a:xfrm>
            <a:off x="3046413" y="4076700"/>
            <a:ext cx="504825" cy="0"/>
          </a:xfrm>
          <a:prstGeom prst="straightConnector1">
            <a:avLst/>
          </a:prstGeom>
          <a:gradFill rotWithShape="1">
            <a:gsLst>
              <a:gs pos="0">
                <a:schemeClr val="accent1"/>
              </a:gs>
              <a:gs pos="50000">
                <a:schemeClr val="bg1"/>
              </a:gs>
              <a:gs pos="100000">
                <a:schemeClr val="accent1"/>
              </a:gs>
            </a:gsLst>
            <a:lin ang="2700000" scaled="1"/>
          </a:gradFill>
          <a:ln w="25400" cap="flat" cmpd="sng" algn="ctr">
            <a:solidFill>
              <a:srgbClr val="112797"/>
            </a:solidFill>
            <a:prstDash val="solid"/>
            <a:round/>
            <a:headEnd type="none" w="med" len="med"/>
            <a:tailEnd type="arrow"/>
          </a:ln>
          <a:effectLst/>
        </p:spPr>
      </p:cxnSp>
      <p:cxnSp>
        <p:nvCxnSpPr>
          <p:cNvPr id="57" name="3 Conector recto de flecha"/>
          <p:cNvCxnSpPr/>
          <p:nvPr/>
        </p:nvCxnSpPr>
        <p:spPr bwMode="auto">
          <a:xfrm>
            <a:off x="3057525" y="3429000"/>
            <a:ext cx="504825" cy="0"/>
          </a:xfrm>
          <a:prstGeom prst="straightConnector1">
            <a:avLst/>
          </a:prstGeom>
          <a:gradFill rotWithShape="1">
            <a:gsLst>
              <a:gs pos="0">
                <a:schemeClr val="accent1"/>
              </a:gs>
              <a:gs pos="50000">
                <a:schemeClr val="bg1"/>
              </a:gs>
              <a:gs pos="100000">
                <a:schemeClr val="accent1"/>
              </a:gs>
            </a:gsLst>
            <a:lin ang="2700000" scaled="1"/>
          </a:gradFill>
          <a:ln w="25400" cap="flat" cmpd="sng" algn="ctr">
            <a:solidFill>
              <a:srgbClr val="112797"/>
            </a:solidFill>
            <a:prstDash val="solid"/>
            <a:round/>
            <a:headEnd type="none" w="med" len="med"/>
            <a:tailEnd type="arrow"/>
          </a:ln>
          <a:effectLst/>
        </p:spPr>
      </p:cxnSp>
      <p:cxnSp>
        <p:nvCxnSpPr>
          <p:cNvPr id="58" name="3 Conector recto de flecha"/>
          <p:cNvCxnSpPr/>
          <p:nvPr/>
        </p:nvCxnSpPr>
        <p:spPr bwMode="auto">
          <a:xfrm>
            <a:off x="2936875" y="5157788"/>
            <a:ext cx="3097213" cy="0"/>
          </a:xfrm>
          <a:prstGeom prst="straightConnector1">
            <a:avLst/>
          </a:prstGeom>
          <a:gradFill rotWithShape="1">
            <a:gsLst>
              <a:gs pos="0">
                <a:schemeClr val="accent1"/>
              </a:gs>
              <a:gs pos="50000">
                <a:schemeClr val="bg1"/>
              </a:gs>
              <a:gs pos="100000">
                <a:schemeClr val="accent1"/>
              </a:gs>
            </a:gsLst>
            <a:lin ang="2700000" scaled="1"/>
          </a:gradFill>
          <a:ln w="25400" cap="flat" cmpd="sng" algn="ctr">
            <a:solidFill>
              <a:srgbClr val="112797"/>
            </a:solidFill>
            <a:prstDash val="solid"/>
            <a:round/>
            <a:headEnd type="none" w="med" len="med"/>
            <a:tailEnd type="arrow"/>
          </a:ln>
          <a:effectLst/>
        </p:spPr>
      </p:cxnSp>
      <p:cxnSp>
        <p:nvCxnSpPr>
          <p:cNvPr id="59" name="3 Conector recto de flecha"/>
          <p:cNvCxnSpPr/>
          <p:nvPr/>
        </p:nvCxnSpPr>
        <p:spPr bwMode="auto">
          <a:xfrm>
            <a:off x="3008313" y="4437063"/>
            <a:ext cx="3095625" cy="0"/>
          </a:xfrm>
          <a:prstGeom prst="straightConnector1">
            <a:avLst/>
          </a:prstGeom>
          <a:gradFill rotWithShape="1">
            <a:gsLst>
              <a:gs pos="0">
                <a:schemeClr val="accent1"/>
              </a:gs>
              <a:gs pos="50000">
                <a:schemeClr val="bg1"/>
              </a:gs>
              <a:gs pos="100000">
                <a:schemeClr val="accent1"/>
              </a:gs>
            </a:gsLst>
            <a:lin ang="2700000" scaled="1"/>
          </a:gradFill>
          <a:ln w="25400" cap="flat" cmpd="sng" algn="ctr">
            <a:solidFill>
              <a:srgbClr val="112797"/>
            </a:solidFill>
            <a:prstDash val="solid"/>
            <a:round/>
            <a:headEnd type="none" w="med" len="med"/>
            <a:tailEnd type="arrow"/>
          </a:ln>
          <a:effectLst/>
        </p:spPr>
      </p:cxnSp>
      <p:cxnSp>
        <p:nvCxnSpPr>
          <p:cNvPr id="60" name="3 Conector recto de flecha"/>
          <p:cNvCxnSpPr/>
          <p:nvPr/>
        </p:nvCxnSpPr>
        <p:spPr bwMode="auto">
          <a:xfrm>
            <a:off x="2960688" y="3716338"/>
            <a:ext cx="2376487" cy="0"/>
          </a:xfrm>
          <a:prstGeom prst="straightConnector1">
            <a:avLst/>
          </a:prstGeom>
          <a:gradFill rotWithShape="1">
            <a:gsLst>
              <a:gs pos="0">
                <a:schemeClr val="accent1"/>
              </a:gs>
              <a:gs pos="50000">
                <a:schemeClr val="bg1"/>
              </a:gs>
              <a:gs pos="100000">
                <a:schemeClr val="accent1"/>
              </a:gs>
            </a:gsLst>
            <a:lin ang="2700000" scaled="1"/>
          </a:gradFill>
          <a:ln w="25400" cap="flat" cmpd="sng" algn="ctr">
            <a:solidFill>
              <a:srgbClr val="112797"/>
            </a:solidFill>
            <a:prstDash val="solid"/>
            <a:round/>
            <a:headEnd type="none" w="med" len="med"/>
            <a:tailEnd type="arrow"/>
          </a:ln>
          <a:effectLst/>
        </p:spPr>
      </p:cxnSp>
      <p:pic>
        <p:nvPicPr>
          <p:cNvPr id="124951" name="Imagen 1" descr="Captura de pantalla 2014-01-19 a la(s) 23.33.32.png"/>
          <p:cNvPicPr>
            <a:picLocks noChangeAspect="1"/>
          </p:cNvPicPr>
          <p:nvPr/>
        </p:nvPicPr>
        <p:blipFill rotWithShape="1">
          <a:blip r:embed="rId5">
            <a:extLst>
              <a:ext uri="{28A0092B-C50C-407E-A947-70E740481C1C}">
                <a14:useLocalDpi xmlns:a14="http://schemas.microsoft.com/office/drawing/2010/main" val="0"/>
              </a:ext>
            </a:extLst>
          </a:blip>
          <a:srcRect t="723" r="757" b="26037"/>
          <a:stretch/>
        </p:blipFill>
        <p:spPr bwMode="auto">
          <a:xfrm>
            <a:off x="107950" y="2643536"/>
            <a:ext cx="9036050" cy="47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3 Conector recto de flecha"/>
          <p:cNvCxnSpPr>
            <a:endCxn id="124942" idx="1"/>
          </p:cNvCxnSpPr>
          <p:nvPr/>
        </p:nvCxnSpPr>
        <p:spPr bwMode="auto">
          <a:xfrm>
            <a:off x="2879725" y="6421626"/>
            <a:ext cx="2808287" cy="45710"/>
          </a:xfrm>
          <a:prstGeom prst="straightConnector1">
            <a:avLst/>
          </a:prstGeom>
          <a:gradFill rotWithShape="1">
            <a:gsLst>
              <a:gs pos="0">
                <a:schemeClr val="accent1"/>
              </a:gs>
              <a:gs pos="50000">
                <a:schemeClr val="bg1"/>
              </a:gs>
              <a:gs pos="100000">
                <a:schemeClr val="accent1"/>
              </a:gs>
            </a:gsLst>
            <a:lin ang="2700000" scaled="1"/>
          </a:gradFill>
          <a:ln w="25400" cap="flat" cmpd="sng" algn="ctr">
            <a:solidFill>
              <a:srgbClr val="112797"/>
            </a:solidFill>
            <a:prstDash val="solid"/>
            <a:round/>
            <a:headEnd type="none" w="med" len="med"/>
            <a:tailEnd type="arrow"/>
          </a:ln>
          <a:effectLst/>
        </p:spPr>
      </p:cxnSp>
      <p:pic>
        <p:nvPicPr>
          <p:cNvPr id="31" name="Obrázok 3" descr="ssh2016_podpis02"/>
          <p:cNvPicPr/>
          <p:nvPr/>
        </p:nvPicPr>
        <p:blipFill>
          <a:blip r:embed="rId6" cstate="print"/>
          <a:srcRect/>
          <a:stretch>
            <a:fillRect/>
          </a:stretch>
        </p:blipFill>
        <p:spPr bwMode="auto">
          <a:xfrm>
            <a:off x="6444208" y="223164"/>
            <a:ext cx="2531745" cy="723265"/>
          </a:xfrm>
          <a:prstGeom prst="rect">
            <a:avLst/>
          </a:prstGeom>
          <a:noFill/>
          <a:ln w="9525">
            <a:noFill/>
            <a:miter lim="800000"/>
            <a:headEnd/>
            <a:tailEnd/>
          </a:ln>
        </p:spPr>
      </p:pic>
      <p:pic>
        <p:nvPicPr>
          <p:cNvPr id="32" name="Picture 5" descr="fp6-home_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223164"/>
            <a:ext cx="731262" cy="41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 descr="Includ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2570" y="230070"/>
            <a:ext cx="1297955" cy="48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9 Imagen" descr="ole2.bmp"/>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74940" y="204596"/>
            <a:ext cx="574710" cy="56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6694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827584" y="2693511"/>
            <a:ext cx="7560840" cy="31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50625" tIns="26325" rIns="50625" bIns="26325" anchor="ctr">
            <a:spAutoFit/>
          </a:bodyPr>
          <a:lstStyle>
            <a:lvl1pPr defTabSz="449263">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ea typeface="MS PGothic" panose="020B0600070205080204" pitchFamily="34" charset="-128"/>
              </a:defRPr>
            </a:lvl1pPr>
            <a:lvl2pPr marL="742950" indent="-28575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ea typeface="MS PGothic" panose="020B0600070205080204" pitchFamily="34" charset="-128"/>
              </a:defRPr>
            </a:lvl2pPr>
            <a:lvl3pPr marL="11430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3pPr>
            <a:lvl4pPr marL="16002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4pPr>
            <a:lvl5pPr marL="20574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 typeface="Arial" panose="020B0604020202020204" pitchFamily="34" charset="0"/>
              <a:buNone/>
            </a:pPr>
            <a:r>
              <a:rPr lang="en-GB" altLang="ca-ES" sz="2000" b="1" dirty="0">
                <a:solidFill>
                  <a:srgbClr val="FF6600"/>
                </a:solidFill>
                <a:latin typeface="Helvetica" panose="020B0604020202020204" pitchFamily="34" charset="0"/>
                <a:cs typeface="Helvetica" panose="020B0604020202020204" pitchFamily="34" charset="0"/>
              </a:rPr>
              <a:t>Non-profit initiative</a:t>
            </a:r>
            <a:r>
              <a:rPr lang="en-GB" altLang="ca-ES" sz="2000" b="1" dirty="0">
                <a:solidFill>
                  <a:srgbClr val="000000"/>
                </a:solidFill>
                <a:latin typeface="Helvetica" panose="020B0604020202020204" pitchFamily="34" charset="0"/>
                <a:cs typeface="Helvetica" panose="020B0604020202020204" pitchFamily="34" charset="0"/>
              </a:rPr>
              <a:t> </a:t>
            </a:r>
            <a:r>
              <a:rPr lang="en-GB" altLang="ca-ES" sz="2000" dirty="0">
                <a:solidFill>
                  <a:srgbClr val="000000"/>
                </a:solidFill>
                <a:latin typeface="Helvetica" panose="020B0604020202020204" pitchFamily="34" charset="0"/>
                <a:cs typeface="Helvetica" panose="020B0604020202020204" pitchFamily="34" charset="0"/>
              </a:rPr>
              <a:t>launched by the IMPACT-EV consortium (FP7, European Commission</a:t>
            </a:r>
            <a:r>
              <a:rPr lang="es-ES" altLang="ca-ES" sz="2000" dirty="0">
                <a:solidFill>
                  <a:srgbClr val="000000"/>
                </a:solidFill>
                <a:latin typeface="Helvetica" panose="020B0604020202020204" pitchFamily="34" charset="0"/>
                <a:cs typeface="Helvetica" panose="020B0604020202020204" pitchFamily="34" charset="0"/>
              </a:rPr>
              <a:t>) </a:t>
            </a:r>
            <a:r>
              <a:rPr lang="es-ES" altLang="ca-ES" sz="2000" dirty="0">
                <a:solidFill>
                  <a:srgbClr val="0000FF"/>
                </a:solidFill>
                <a:latin typeface="Helvetica" panose="020B0604020202020204" pitchFamily="34" charset="0"/>
                <a:cs typeface="Helvetica" panose="020B0604020202020204" pitchFamily="34" charset="0"/>
                <a:hlinkClick r:id="rId3"/>
              </a:rPr>
              <a:t>http://www.ub.edu/sior/</a:t>
            </a:r>
            <a:endParaRPr lang="es-ES" altLang="ca-ES" sz="2000" dirty="0">
              <a:solidFill>
                <a:srgbClr val="0000FF"/>
              </a:solidFill>
              <a:latin typeface="Helvetica" panose="020B0604020202020204" pitchFamily="34" charset="0"/>
              <a:cs typeface="Helvetica" panose="020B0604020202020204" pitchFamily="34" charset="0"/>
            </a:endParaRPr>
          </a:p>
          <a:p>
            <a:pPr>
              <a:lnSpc>
                <a:spcPct val="100000"/>
              </a:lnSpc>
              <a:spcBef>
                <a:spcPct val="0"/>
              </a:spcBef>
              <a:buFont typeface="Arial" panose="020B0604020202020204" pitchFamily="34" charset="0"/>
              <a:buNone/>
            </a:pPr>
            <a:endParaRPr lang="en-GB" altLang="ca-ES" sz="2000" dirty="0">
              <a:latin typeface="Helvetica" panose="020B0604020202020204" pitchFamily="34" charset="0"/>
              <a:cs typeface="Helvetica" panose="020B0604020202020204" pitchFamily="34" charset="0"/>
            </a:endParaRPr>
          </a:p>
          <a:p>
            <a:pPr>
              <a:lnSpc>
                <a:spcPct val="100000"/>
              </a:lnSpc>
              <a:spcBef>
                <a:spcPct val="0"/>
              </a:spcBef>
              <a:buFont typeface="Arial" panose="020B0604020202020204" pitchFamily="34" charset="0"/>
              <a:buNone/>
            </a:pPr>
            <a:r>
              <a:rPr lang="en-GB" altLang="ca-ES" sz="2000" b="1" dirty="0">
                <a:solidFill>
                  <a:srgbClr val="FF6600"/>
                </a:solidFill>
                <a:latin typeface="Helvetica" panose="020B0604020202020204" pitchFamily="34" charset="0"/>
                <a:cs typeface="Helvetica" panose="020B0604020202020204" pitchFamily="34" charset="0"/>
              </a:rPr>
              <a:t>Open source repository </a:t>
            </a:r>
            <a:r>
              <a:rPr lang="en-GB" altLang="ca-ES" sz="2000" dirty="0">
                <a:latin typeface="Helvetica" panose="020B0604020202020204" pitchFamily="34" charset="0"/>
                <a:cs typeface="Helvetica" panose="020B0604020202020204" pitchFamily="34" charset="0"/>
              </a:rPr>
              <a:t>to store evidence of social impact</a:t>
            </a:r>
          </a:p>
          <a:p>
            <a:pPr>
              <a:lnSpc>
                <a:spcPct val="100000"/>
              </a:lnSpc>
              <a:spcBef>
                <a:spcPct val="0"/>
              </a:spcBef>
              <a:buFont typeface="Arial" panose="020B0604020202020204" pitchFamily="34" charset="0"/>
              <a:buNone/>
            </a:pPr>
            <a:endParaRPr lang="es-ES" altLang="ca-ES" sz="2000" dirty="0">
              <a:solidFill>
                <a:srgbClr val="0000FF"/>
              </a:solidFill>
              <a:latin typeface="Helvetica" panose="020B0604020202020204" pitchFamily="34" charset="0"/>
              <a:cs typeface="Helvetica" panose="020B0604020202020204" pitchFamily="34" charset="0"/>
            </a:endParaRPr>
          </a:p>
          <a:p>
            <a:pPr>
              <a:lnSpc>
                <a:spcPct val="100000"/>
              </a:lnSpc>
              <a:spcBef>
                <a:spcPct val="0"/>
              </a:spcBef>
              <a:buNone/>
            </a:pPr>
            <a:r>
              <a:rPr lang="en-GB" altLang="ca-ES" sz="2000" dirty="0">
                <a:solidFill>
                  <a:srgbClr val="000000"/>
                </a:solidFill>
                <a:latin typeface="Helvetica" panose="020B0604020202020204" pitchFamily="34" charset="0"/>
                <a:cs typeface="Helvetica" panose="020B0604020202020204" pitchFamily="34" charset="0"/>
              </a:rPr>
              <a:t>SIOR responds to the </a:t>
            </a:r>
            <a:r>
              <a:rPr lang="en-GB" altLang="ca-ES" sz="2000" b="1" dirty="0">
                <a:solidFill>
                  <a:srgbClr val="FF6600"/>
                </a:solidFill>
                <a:latin typeface="Helvetica" panose="020B0604020202020204" pitchFamily="34" charset="0"/>
                <a:cs typeface="Helvetica" panose="020B0604020202020204" pitchFamily="34" charset="0"/>
              </a:rPr>
              <a:t>open demand of measurable parameters of social improvements </a:t>
            </a:r>
            <a:r>
              <a:rPr lang="en-GB" altLang="ca-ES" sz="2000" dirty="0">
                <a:solidFill>
                  <a:srgbClr val="000000"/>
                </a:solidFill>
                <a:latin typeface="Helvetica" panose="020B0604020202020204" pitchFamily="34" charset="0"/>
                <a:cs typeface="Helvetica" panose="020B0604020202020204" pitchFamily="34" charset="0"/>
              </a:rPr>
              <a:t>generated by scientific projects, thus promoting </a:t>
            </a:r>
            <a:r>
              <a:rPr lang="en-GB" altLang="ca-ES" sz="2000" b="1" dirty="0">
                <a:solidFill>
                  <a:srgbClr val="FF6600"/>
                </a:solidFill>
                <a:latin typeface="Helvetica" panose="020B0604020202020204" pitchFamily="34" charset="0"/>
                <a:cs typeface="Helvetica" panose="020B0604020202020204" pitchFamily="34" charset="0"/>
              </a:rPr>
              <a:t>a necessary alternative</a:t>
            </a:r>
            <a:r>
              <a:rPr lang="en-GB" altLang="ca-ES" sz="2000" dirty="0">
                <a:solidFill>
                  <a:srgbClr val="000000"/>
                </a:solidFill>
                <a:latin typeface="Helvetica" panose="020B0604020202020204" pitchFamily="34" charset="0"/>
                <a:cs typeface="Helvetica" panose="020B0604020202020204" pitchFamily="34" charset="0"/>
              </a:rPr>
              <a:t> to the stagnation of scientific results and </a:t>
            </a:r>
            <a:r>
              <a:rPr lang="en-GB" altLang="ca-ES" sz="2000" b="1" dirty="0">
                <a:solidFill>
                  <a:srgbClr val="FF6600"/>
                </a:solidFill>
                <a:latin typeface="Helvetica" panose="020B0604020202020204" pitchFamily="34" charset="0"/>
                <a:cs typeface="Helvetica" panose="020B0604020202020204" pitchFamily="34" charset="0"/>
              </a:rPr>
              <a:t>enabling real social impact. </a:t>
            </a:r>
          </a:p>
          <a:p>
            <a:pPr>
              <a:lnSpc>
                <a:spcPct val="100000"/>
              </a:lnSpc>
              <a:spcBef>
                <a:spcPct val="0"/>
              </a:spcBef>
              <a:buFont typeface="Arial" panose="020B0604020202020204" pitchFamily="34" charset="0"/>
              <a:buNone/>
            </a:pPr>
            <a:endParaRPr lang="es-ES" altLang="ca-ES" sz="2000" dirty="0">
              <a:solidFill>
                <a:srgbClr val="0000FF"/>
              </a:solidFill>
              <a:latin typeface="Helvetica" panose="020B0604020202020204" pitchFamily="34" charset="0"/>
              <a:cs typeface="Helvetica" panose="020B0604020202020204" pitchFamily="34" charset="0"/>
            </a:endParaRPr>
          </a:p>
        </p:txBody>
      </p:sp>
      <p:grpSp>
        <p:nvGrpSpPr>
          <p:cNvPr id="28676" name="Group 1"/>
          <p:cNvGrpSpPr>
            <a:grpSpLocks/>
          </p:cNvGrpSpPr>
          <p:nvPr/>
        </p:nvGrpSpPr>
        <p:grpSpPr bwMode="auto">
          <a:xfrm>
            <a:off x="683568" y="1628800"/>
            <a:ext cx="7384256" cy="757238"/>
            <a:chOff x="385" y="210"/>
            <a:chExt cx="5079" cy="645"/>
          </a:xfrm>
        </p:grpSpPr>
        <p:pic>
          <p:nvPicPr>
            <p:cNvPr id="2867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 y="210"/>
              <a:ext cx="1502"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867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1" y="258"/>
              <a:ext cx="3563"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9" name="Obrázok 3" descr="ssh2016_podpis02"/>
          <p:cNvPicPr/>
          <p:nvPr/>
        </p:nvPicPr>
        <p:blipFill>
          <a:blip r:embed="rId6" cstate="print"/>
          <a:srcRect/>
          <a:stretch>
            <a:fillRect/>
          </a:stretch>
        </p:blipFill>
        <p:spPr bwMode="auto">
          <a:xfrm>
            <a:off x="6372200" y="5877272"/>
            <a:ext cx="2531745" cy="723265"/>
          </a:xfrm>
          <a:prstGeom prst="rect">
            <a:avLst/>
          </a:prstGeom>
          <a:noFill/>
          <a:ln w="9525">
            <a:noFill/>
            <a:miter lim="800000"/>
            <a:headEnd/>
            <a:tailEnd/>
          </a:ln>
        </p:spPr>
      </p:pic>
      <p:sp>
        <p:nvSpPr>
          <p:cNvPr id="10" name="8 Rectángulo"/>
          <p:cNvSpPr>
            <a:spLocks noChangeArrowheads="1"/>
          </p:cNvSpPr>
          <p:nvPr/>
        </p:nvSpPr>
        <p:spPr bwMode="auto">
          <a:xfrm>
            <a:off x="827584" y="452036"/>
            <a:ext cx="6552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b="1" dirty="0">
                <a:solidFill>
                  <a:srgbClr val="000000"/>
                </a:solidFill>
                <a:latin typeface="Helvetica" panose="020B0604020202020204" pitchFamily="34" charset="0"/>
              </a:rPr>
              <a:t>How do we gather and evaluate social impact? </a:t>
            </a:r>
            <a:endParaRPr lang="en-US" altLang="ca-ES" sz="2000" dirty="0"/>
          </a:p>
        </p:txBody>
      </p:sp>
      <p:grpSp>
        <p:nvGrpSpPr>
          <p:cNvPr id="11" name="Grupo 13"/>
          <p:cNvGrpSpPr>
            <a:grpSpLocks/>
          </p:cNvGrpSpPr>
          <p:nvPr/>
        </p:nvGrpSpPr>
        <p:grpSpPr bwMode="auto">
          <a:xfrm>
            <a:off x="817102" y="5800975"/>
            <a:ext cx="1629965" cy="402431"/>
            <a:chOff x="2172260" y="4343334"/>
            <a:chExt cx="2172606" cy="536906"/>
          </a:xfrm>
        </p:grpSpPr>
        <p:pic>
          <p:nvPicPr>
            <p:cNvPr id="12" name="Imagen 12" descr="EU and 7th programme logo.jpg"/>
            <p:cNvPicPr>
              <a:picLocks noChangeAspect="1"/>
            </p:cNvPicPr>
            <p:nvPr/>
          </p:nvPicPr>
          <p:blipFill>
            <a:blip r:embed="rId7" cstate="print">
              <a:extLst>
                <a:ext uri="{28A0092B-C50C-407E-A947-70E740481C1C}">
                  <a14:useLocalDpi xmlns:a14="http://schemas.microsoft.com/office/drawing/2010/main" val="0"/>
                </a:ext>
              </a:extLst>
            </a:blip>
            <a:srcRect l="56491" t="-4482" r="-2"/>
            <a:stretch>
              <a:fillRect/>
            </a:stretch>
          </p:blipFill>
          <p:spPr bwMode="auto">
            <a:xfrm>
              <a:off x="3826412" y="4383095"/>
              <a:ext cx="518454" cy="4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0 Imagen" descr="ole2.bmp"/>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7959" y="4343334"/>
              <a:ext cx="518453" cy="5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IMPACT-EV"/>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2260" y="4383095"/>
              <a:ext cx="1107563" cy="3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537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827584" y="3001288"/>
            <a:ext cx="7560840" cy="251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50625" tIns="26325" rIns="50625" bIns="26325" anchor="ctr">
            <a:spAutoFit/>
          </a:bodyPr>
          <a:lstStyle>
            <a:lvl1pPr defTabSz="449263">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ea typeface="MS PGothic" panose="020B0600070205080204" pitchFamily="34" charset="-128"/>
              </a:defRPr>
            </a:lvl1pPr>
            <a:lvl2pPr marL="742950" indent="-28575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ea typeface="MS PGothic" panose="020B0600070205080204" pitchFamily="34" charset="-128"/>
              </a:defRPr>
            </a:lvl2pPr>
            <a:lvl3pPr marL="11430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3pPr>
            <a:lvl4pPr marL="16002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4pPr>
            <a:lvl5pPr marL="20574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ca-ES" sz="2000" b="1" dirty="0">
                <a:solidFill>
                  <a:srgbClr val="FF6600"/>
                </a:solidFill>
                <a:latin typeface="Helvetica" panose="020B0604020202020204" pitchFamily="34" charset="0"/>
              </a:rPr>
              <a:t>Any researcher </a:t>
            </a:r>
            <a:r>
              <a:rPr lang="en-US" altLang="ca-ES" sz="2000" dirty="0">
                <a:latin typeface="Helvetica" panose="020B0604020202020204" pitchFamily="34" charset="0"/>
              </a:rPr>
              <a:t>or research group worldwide can </a:t>
            </a:r>
            <a:r>
              <a:rPr lang="en-US" altLang="ca-ES" sz="2000" b="1" dirty="0">
                <a:solidFill>
                  <a:srgbClr val="FF6600"/>
                </a:solidFill>
                <a:latin typeface="Helvetica" panose="020B0604020202020204" pitchFamily="34" charset="0"/>
              </a:rPr>
              <a:t>freely upload</a:t>
            </a:r>
            <a:r>
              <a:rPr lang="en-US" altLang="ca-ES" sz="2000" dirty="0">
                <a:latin typeface="Helvetica" panose="020B0604020202020204" pitchFamily="34" charset="0"/>
              </a:rPr>
              <a:t> evidence of their research social impact </a:t>
            </a:r>
            <a:r>
              <a:rPr lang="en-US" altLang="ca-ES" sz="2000" b="1" dirty="0">
                <a:solidFill>
                  <a:srgbClr val="FF6600"/>
                </a:solidFill>
                <a:latin typeface="Helvetica" panose="020B0604020202020204" pitchFamily="34" charset="0"/>
              </a:rPr>
              <a:t>through registering to SIOR with an ORCID id</a:t>
            </a:r>
          </a:p>
          <a:p>
            <a:pPr>
              <a:lnSpc>
                <a:spcPct val="100000"/>
              </a:lnSpc>
              <a:spcBef>
                <a:spcPct val="0"/>
              </a:spcBef>
              <a:buFontTx/>
              <a:buNone/>
            </a:pPr>
            <a:endParaRPr lang="en-US" altLang="ca-ES" sz="2000" dirty="0">
              <a:latin typeface="Helvetica" panose="020B0604020202020204" pitchFamily="34" charset="0"/>
            </a:endParaRPr>
          </a:p>
          <a:p>
            <a:pPr>
              <a:lnSpc>
                <a:spcPct val="100000"/>
              </a:lnSpc>
              <a:spcBef>
                <a:spcPct val="0"/>
              </a:spcBef>
              <a:buFontTx/>
              <a:buNone/>
            </a:pPr>
            <a:r>
              <a:rPr lang="en-US" altLang="ca-ES" sz="2000" b="1" dirty="0">
                <a:solidFill>
                  <a:srgbClr val="FF6600"/>
                </a:solidFill>
                <a:latin typeface="Helvetica" panose="020B0604020202020204" pitchFamily="34" charset="0"/>
              </a:rPr>
              <a:t>Any institution or citizen </a:t>
            </a:r>
            <a:r>
              <a:rPr lang="en-US" altLang="ca-ES" sz="2000" dirty="0">
                <a:latin typeface="Helvetica" panose="020B0604020202020204" pitchFamily="34" charset="0"/>
              </a:rPr>
              <a:t>around the world </a:t>
            </a:r>
            <a:r>
              <a:rPr lang="en-US" altLang="ca-ES" sz="2000" b="1" dirty="0">
                <a:solidFill>
                  <a:srgbClr val="FF6600"/>
                </a:solidFill>
                <a:latin typeface="Helvetica" panose="020B0604020202020204" pitchFamily="34" charset="0"/>
              </a:rPr>
              <a:t>can freely see </a:t>
            </a:r>
            <a:r>
              <a:rPr lang="en-US" altLang="ca-ES" sz="2000" dirty="0">
                <a:latin typeface="Helvetica" panose="020B0604020202020204" pitchFamily="34" charset="0"/>
              </a:rPr>
              <a:t>the evidences of the studies, researchers and research groups with social impact</a:t>
            </a:r>
            <a:endParaRPr lang="es-ES" altLang="ca-ES" sz="2000" b="1" dirty="0">
              <a:solidFill>
                <a:schemeClr val="accent2"/>
              </a:solidFill>
              <a:latin typeface="Helvetica" panose="020B0604020202020204" pitchFamily="34" charset="0"/>
              <a:hlinkClick r:id="rId3"/>
            </a:endParaRPr>
          </a:p>
          <a:p>
            <a:pPr>
              <a:lnSpc>
                <a:spcPct val="100000"/>
              </a:lnSpc>
              <a:spcBef>
                <a:spcPct val="0"/>
              </a:spcBef>
              <a:buFont typeface="Arial" panose="020B0604020202020204" pitchFamily="34" charset="0"/>
              <a:buNone/>
            </a:pPr>
            <a:endParaRPr lang="es-ES" altLang="ca-ES" sz="2000" dirty="0">
              <a:solidFill>
                <a:srgbClr val="0000FF"/>
              </a:solidFill>
              <a:latin typeface="Helvetica" panose="020B0604020202020204" pitchFamily="34" charset="0"/>
              <a:cs typeface="Helvetica" panose="020B0604020202020204" pitchFamily="34" charset="0"/>
            </a:endParaRPr>
          </a:p>
        </p:txBody>
      </p:sp>
      <p:grpSp>
        <p:nvGrpSpPr>
          <p:cNvPr id="28676" name="Group 1"/>
          <p:cNvGrpSpPr>
            <a:grpSpLocks/>
          </p:cNvGrpSpPr>
          <p:nvPr/>
        </p:nvGrpSpPr>
        <p:grpSpPr bwMode="auto">
          <a:xfrm>
            <a:off x="683568" y="1628800"/>
            <a:ext cx="7384256" cy="757238"/>
            <a:chOff x="385" y="210"/>
            <a:chExt cx="5079" cy="645"/>
          </a:xfrm>
        </p:grpSpPr>
        <p:pic>
          <p:nvPicPr>
            <p:cNvPr id="2867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 y="210"/>
              <a:ext cx="1502"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867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1" y="258"/>
              <a:ext cx="3563"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9" name="Obrázok 3" descr="ssh2016_podpis02"/>
          <p:cNvPicPr/>
          <p:nvPr/>
        </p:nvPicPr>
        <p:blipFill>
          <a:blip r:embed="rId6" cstate="print"/>
          <a:srcRect/>
          <a:stretch>
            <a:fillRect/>
          </a:stretch>
        </p:blipFill>
        <p:spPr bwMode="auto">
          <a:xfrm>
            <a:off x="6372200" y="5877272"/>
            <a:ext cx="2531745" cy="723265"/>
          </a:xfrm>
          <a:prstGeom prst="rect">
            <a:avLst/>
          </a:prstGeom>
          <a:noFill/>
          <a:ln w="9525">
            <a:noFill/>
            <a:miter lim="800000"/>
            <a:headEnd/>
            <a:tailEnd/>
          </a:ln>
        </p:spPr>
      </p:pic>
      <p:sp>
        <p:nvSpPr>
          <p:cNvPr id="10" name="8 Rectángulo"/>
          <p:cNvSpPr>
            <a:spLocks noChangeArrowheads="1"/>
          </p:cNvSpPr>
          <p:nvPr/>
        </p:nvSpPr>
        <p:spPr bwMode="auto">
          <a:xfrm>
            <a:off x="827584" y="452036"/>
            <a:ext cx="6552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b="1" dirty="0">
                <a:solidFill>
                  <a:srgbClr val="000000"/>
                </a:solidFill>
                <a:latin typeface="Helvetica" panose="020B0604020202020204" pitchFamily="34" charset="0"/>
              </a:rPr>
              <a:t>How do we gather and evaluate social impact? </a:t>
            </a:r>
            <a:endParaRPr lang="en-US" altLang="ca-ES" sz="2000" dirty="0"/>
          </a:p>
        </p:txBody>
      </p:sp>
      <p:grpSp>
        <p:nvGrpSpPr>
          <p:cNvPr id="8" name="Grupo 13"/>
          <p:cNvGrpSpPr>
            <a:grpSpLocks/>
          </p:cNvGrpSpPr>
          <p:nvPr/>
        </p:nvGrpSpPr>
        <p:grpSpPr bwMode="auto">
          <a:xfrm>
            <a:off x="817102" y="5800975"/>
            <a:ext cx="1629965" cy="402431"/>
            <a:chOff x="2172260" y="4343334"/>
            <a:chExt cx="2172606" cy="536906"/>
          </a:xfrm>
        </p:grpSpPr>
        <p:pic>
          <p:nvPicPr>
            <p:cNvPr id="11" name="Imagen 12" descr="EU and 7th programme logo.jpg"/>
            <p:cNvPicPr>
              <a:picLocks noChangeAspect="1"/>
            </p:cNvPicPr>
            <p:nvPr/>
          </p:nvPicPr>
          <p:blipFill>
            <a:blip r:embed="rId7" cstate="print">
              <a:extLst>
                <a:ext uri="{28A0092B-C50C-407E-A947-70E740481C1C}">
                  <a14:useLocalDpi xmlns:a14="http://schemas.microsoft.com/office/drawing/2010/main" val="0"/>
                </a:ext>
              </a:extLst>
            </a:blip>
            <a:srcRect l="56491" t="-4482" r="-2"/>
            <a:stretch>
              <a:fillRect/>
            </a:stretch>
          </p:blipFill>
          <p:spPr bwMode="auto">
            <a:xfrm>
              <a:off x="3826412" y="4383095"/>
              <a:ext cx="518454" cy="4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0 Imagen" descr="ole2.bmp"/>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7959" y="4343334"/>
              <a:ext cx="518453" cy="5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IMPACT-EV"/>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2260" y="4383095"/>
              <a:ext cx="1107563" cy="3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96082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91557"/>
            <a:ext cx="1204913"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CuadroTexto 5"/>
          <p:cNvSpPr txBox="1">
            <a:spLocks noChangeArrowheads="1"/>
          </p:cNvSpPr>
          <p:nvPr/>
        </p:nvSpPr>
        <p:spPr bwMode="auto">
          <a:xfrm>
            <a:off x="706042" y="2874963"/>
            <a:ext cx="22788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GB" altLang="ca-ES" sz="1350">
                <a:solidFill>
                  <a:schemeClr val="accent2"/>
                </a:solidFill>
              </a:rPr>
              <a:t>Social Impact Open Repository</a:t>
            </a:r>
          </a:p>
        </p:txBody>
      </p:sp>
      <p:pic>
        <p:nvPicPr>
          <p:cNvPr id="33796" name="Imagen 8"/>
          <p:cNvPicPr>
            <a:picLocks noChangeAspect="1"/>
          </p:cNvPicPr>
          <p:nvPr/>
        </p:nvPicPr>
        <p:blipFill>
          <a:blip r:embed="rId3">
            <a:extLst>
              <a:ext uri="{28A0092B-C50C-407E-A947-70E740481C1C}">
                <a14:useLocalDpi xmlns:a14="http://schemas.microsoft.com/office/drawing/2010/main" val="0"/>
              </a:ext>
            </a:extLst>
          </a:blip>
          <a:srcRect l="426" t="4964" r="75592" b="82329"/>
          <a:stretch>
            <a:fillRect/>
          </a:stretch>
        </p:blipFill>
        <p:spPr bwMode="auto">
          <a:xfrm>
            <a:off x="2546747" y="2180829"/>
            <a:ext cx="1876425" cy="72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ector recto de flecha 10"/>
          <p:cNvCxnSpPr/>
          <p:nvPr/>
        </p:nvCxnSpPr>
        <p:spPr>
          <a:xfrm>
            <a:off x="2126456" y="2677320"/>
            <a:ext cx="567929" cy="714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379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9594" y="2677319"/>
            <a:ext cx="45053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ector recto de flecha 14"/>
          <p:cNvCxnSpPr/>
          <p:nvPr/>
        </p:nvCxnSpPr>
        <p:spPr>
          <a:xfrm>
            <a:off x="3211117" y="2964260"/>
            <a:ext cx="964406" cy="72390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3800" name="Imagen 1"/>
          <p:cNvPicPr>
            <a:picLocks noChangeAspect="1"/>
          </p:cNvPicPr>
          <p:nvPr/>
        </p:nvPicPr>
        <p:blipFill>
          <a:blip r:embed="rId5">
            <a:extLst>
              <a:ext uri="{28A0092B-C50C-407E-A947-70E740481C1C}">
                <a14:useLocalDpi xmlns:a14="http://schemas.microsoft.com/office/drawing/2010/main" val="0"/>
              </a:ext>
            </a:extLst>
          </a:blip>
          <a:srcRect r="35536" b="88354"/>
          <a:stretch>
            <a:fillRect/>
          </a:stretch>
        </p:blipFill>
        <p:spPr bwMode="auto">
          <a:xfrm>
            <a:off x="4631532" y="1124744"/>
            <a:ext cx="3132535" cy="56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ángulo 25"/>
          <p:cNvSpPr>
            <a:spLocks noChangeArrowheads="1"/>
          </p:cNvSpPr>
          <p:nvPr/>
        </p:nvSpPr>
        <p:spPr bwMode="auto">
          <a:xfrm>
            <a:off x="4631532" y="1781970"/>
            <a:ext cx="2946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Char char="-"/>
            </a:pPr>
            <a:r>
              <a:rPr lang="en-US" altLang="ca-ES" sz="1200">
                <a:solidFill>
                  <a:srgbClr val="000000"/>
                </a:solidFill>
                <a:latin typeface="Helvetica" panose="020B0604020202020204" pitchFamily="34" charset="0"/>
              </a:rPr>
              <a:t>Collaboration to link the social impact of the research published in Nature</a:t>
            </a:r>
          </a:p>
        </p:txBody>
      </p:sp>
      <p:sp>
        <p:nvSpPr>
          <p:cNvPr id="33802" name="Rectángulo 25"/>
          <p:cNvSpPr>
            <a:spLocks noChangeArrowheads="1"/>
          </p:cNvSpPr>
          <p:nvPr/>
        </p:nvSpPr>
        <p:spPr bwMode="auto">
          <a:xfrm>
            <a:off x="492919" y="3300017"/>
            <a:ext cx="24300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Char char="-"/>
            </a:pPr>
            <a:r>
              <a:rPr lang="en-US" altLang="ca-ES" sz="1200">
                <a:solidFill>
                  <a:srgbClr val="000000"/>
                </a:solidFill>
                <a:latin typeface="Helvetica" panose="020B0604020202020204" pitchFamily="34" charset="0"/>
              </a:rPr>
              <a:t>Link between social impacts of researchers to their individual profiles</a:t>
            </a:r>
          </a:p>
        </p:txBody>
      </p:sp>
      <p:cxnSp>
        <p:nvCxnSpPr>
          <p:cNvPr id="19" name="Conector recto de flecha 18"/>
          <p:cNvCxnSpPr/>
          <p:nvPr/>
        </p:nvCxnSpPr>
        <p:spPr>
          <a:xfrm flipH="1">
            <a:off x="1701404" y="1508126"/>
            <a:ext cx="2764631" cy="641747"/>
          </a:xfrm>
          <a:prstGeom prst="straightConnector1">
            <a:avLst/>
          </a:prstGeom>
          <a:ln w="38100">
            <a:solidFill>
              <a:srgbClr val="80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upo 13"/>
          <p:cNvGrpSpPr>
            <a:grpSpLocks/>
          </p:cNvGrpSpPr>
          <p:nvPr/>
        </p:nvGrpSpPr>
        <p:grpSpPr bwMode="auto">
          <a:xfrm>
            <a:off x="817102" y="5800975"/>
            <a:ext cx="1629965" cy="402431"/>
            <a:chOff x="2172260" y="4343334"/>
            <a:chExt cx="2172606" cy="536906"/>
          </a:xfrm>
        </p:grpSpPr>
        <p:pic>
          <p:nvPicPr>
            <p:cNvPr id="17" name="Imagen 12" descr="EU and 7th programme logo.jpg"/>
            <p:cNvPicPr>
              <a:picLocks noChangeAspect="1"/>
            </p:cNvPicPr>
            <p:nvPr/>
          </p:nvPicPr>
          <p:blipFill>
            <a:blip r:embed="rId6" cstate="print">
              <a:extLst>
                <a:ext uri="{28A0092B-C50C-407E-A947-70E740481C1C}">
                  <a14:useLocalDpi xmlns:a14="http://schemas.microsoft.com/office/drawing/2010/main" val="0"/>
                </a:ext>
              </a:extLst>
            </a:blip>
            <a:srcRect l="56491" t="-4482" r="-2"/>
            <a:stretch>
              <a:fillRect/>
            </a:stretch>
          </p:blipFill>
          <p:spPr bwMode="auto">
            <a:xfrm>
              <a:off x="3826412" y="4383095"/>
              <a:ext cx="518454" cy="4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10 Imagen" descr="ole2.bmp"/>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7959" y="4343334"/>
              <a:ext cx="518453" cy="5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IMPACT-EV"/>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2260" y="4383095"/>
              <a:ext cx="1107563" cy="3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Obrázok 3" descr="ssh2016_podpis02"/>
          <p:cNvPicPr/>
          <p:nvPr/>
        </p:nvPicPr>
        <p:blipFill>
          <a:blip r:embed="rId9" cstate="print"/>
          <a:srcRect/>
          <a:stretch>
            <a:fillRect/>
          </a:stretch>
        </p:blipFill>
        <p:spPr bwMode="auto">
          <a:xfrm>
            <a:off x="6372200" y="5877272"/>
            <a:ext cx="2531745" cy="723265"/>
          </a:xfrm>
          <a:prstGeom prst="rect">
            <a:avLst/>
          </a:prstGeom>
          <a:noFill/>
          <a:ln w="9525">
            <a:noFill/>
            <a:miter lim="800000"/>
            <a:headEnd/>
            <a:tailEnd/>
          </a:ln>
        </p:spPr>
      </p:pic>
      <p:sp>
        <p:nvSpPr>
          <p:cNvPr id="22" name="8 Rectángulo"/>
          <p:cNvSpPr>
            <a:spLocks noChangeArrowheads="1"/>
          </p:cNvSpPr>
          <p:nvPr/>
        </p:nvSpPr>
        <p:spPr bwMode="auto">
          <a:xfrm>
            <a:off x="827584" y="452036"/>
            <a:ext cx="6552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b="1" dirty="0">
                <a:solidFill>
                  <a:srgbClr val="000000"/>
                </a:solidFill>
                <a:latin typeface="Helvetica" panose="020B0604020202020204" pitchFamily="34" charset="0"/>
              </a:rPr>
              <a:t>How do we gather and evaluate social impact? </a:t>
            </a:r>
            <a:endParaRPr lang="en-US" altLang="ca-ES" sz="2000" dirty="0"/>
          </a:p>
        </p:txBody>
      </p:sp>
    </p:spTree>
    <p:extLst>
      <p:ext uri="{BB962C8B-B14F-4D97-AF65-F5344CB8AC3E}">
        <p14:creationId xmlns:p14="http://schemas.microsoft.com/office/powerpoint/2010/main" val="23721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t="6996" b="10272"/>
          <a:stretch/>
        </p:blipFill>
        <p:spPr>
          <a:xfrm>
            <a:off x="611560" y="1988840"/>
            <a:ext cx="8046156" cy="3744416"/>
          </a:xfrm>
          <a:prstGeom prst="rect">
            <a:avLst/>
          </a:prstGeom>
        </p:spPr>
      </p:pic>
      <p:sp>
        <p:nvSpPr>
          <p:cNvPr id="5" name="8 Rectángulo"/>
          <p:cNvSpPr>
            <a:spLocks noChangeArrowheads="1"/>
          </p:cNvSpPr>
          <p:nvPr/>
        </p:nvSpPr>
        <p:spPr bwMode="auto">
          <a:xfrm>
            <a:off x="827584" y="452036"/>
            <a:ext cx="6552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b="1" dirty="0">
                <a:solidFill>
                  <a:srgbClr val="000000"/>
                </a:solidFill>
                <a:latin typeface="Helvetica" panose="020B0604020202020204" pitchFamily="34" charset="0"/>
              </a:rPr>
              <a:t>How do we gather and evaluate social impact? </a:t>
            </a:r>
            <a:endParaRPr lang="en-US" altLang="ca-ES" sz="2000" dirty="0"/>
          </a:p>
        </p:txBody>
      </p:sp>
      <p:pic>
        <p:nvPicPr>
          <p:cNvPr id="6" name="Obrázok 3" descr="ssh2016_podpis02"/>
          <p:cNvPicPr/>
          <p:nvPr/>
        </p:nvPicPr>
        <p:blipFill>
          <a:blip r:embed="rId3" cstate="print"/>
          <a:srcRect/>
          <a:stretch>
            <a:fillRect/>
          </a:stretch>
        </p:blipFill>
        <p:spPr bwMode="auto">
          <a:xfrm>
            <a:off x="6372200" y="5877272"/>
            <a:ext cx="2531745" cy="723265"/>
          </a:xfrm>
          <a:prstGeom prst="rect">
            <a:avLst/>
          </a:prstGeom>
          <a:noFill/>
          <a:ln w="9525">
            <a:noFill/>
            <a:miter lim="800000"/>
            <a:headEnd/>
            <a:tailEnd/>
          </a:ln>
        </p:spPr>
      </p:pic>
      <p:sp>
        <p:nvSpPr>
          <p:cNvPr id="7" name="Rectangle 4"/>
          <p:cNvSpPr>
            <a:spLocks noChangeArrowheads="1"/>
          </p:cNvSpPr>
          <p:nvPr/>
        </p:nvSpPr>
        <p:spPr bwMode="auto">
          <a:xfrm>
            <a:off x="854218" y="997703"/>
            <a:ext cx="7560840" cy="66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50625" tIns="26325" rIns="50625" bIns="26325" anchor="ctr">
            <a:spAutoFit/>
          </a:bodyPr>
          <a:lstStyle>
            <a:lvl1pPr defTabSz="449263">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ea typeface="MS PGothic" panose="020B0600070205080204" pitchFamily="34" charset="-128"/>
              </a:defRPr>
            </a:lvl1pPr>
            <a:lvl2pPr marL="742950" indent="-28575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ea typeface="MS PGothic" panose="020B0600070205080204" pitchFamily="34" charset="-128"/>
              </a:defRPr>
            </a:lvl2pPr>
            <a:lvl3pPr marL="11430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3pPr>
            <a:lvl4pPr marL="16002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4pPr>
            <a:lvl5pPr marL="20574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ca-ES" sz="2000" b="1" dirty="0">
                <a:solidFill>
                  <a:srgbClr val="FF6600"/>
                </a:solidFill>
                <a:latin typeface="Helvetica" panose="020B0604020202020204" pitchFamily="34" charset="0"/>
              </a:rPr>
              <a:t>SIOR </a:t>
            </a:r>
            <a:r>
              <a:rPr lang="en-US" altLang="ca-ES" sz="2000" dirty="0">
                <a:latin typeface="Helvetica" panose="020B0604020202020204" pitchFamily="34" charset="0"/>
              </a:rPr>
              <a:t>provides scores (through peer review process) according to concrete </a:t>
            </a:r>
            <a:r>
              <a:rPr lang="en-US" altLang="ca-ES" sz="2000" b="1" dirty="0">
                <a:latin typeface="Helvetica" panose="020B0604020202020204" pitchFamily="34" charset="0"/>
              </a:rPr>
              <a:t>social impact criteria:</a:t>
            </a:r>
            <a:endParaRPr lang="es-ES" altLang="ca-ES" sz="2000" b="1" dirty="0">
              <a:solidFill>
                <a:srgbClr val="0000FF"/>
              </a:solidFill>
              <a:latin typeface="Helvetica" panose="020B0604020202020204" pitchFamily="34" charset="0"/>
              <a:cs typeface="Helvetica" panose="020B0604020202020204" pitchFamily="34" charset="0"/>
            </a:endParaRPr>
          </a:p>
        </p:txBody>
      </p:sp>
      <p:sp>
        <p:nvSpPr>
          <p:cNvPr id="8" name="Rectángulo 7"/>
          <p:cNvSpPr/>
          <p:nvPr/>
        </p:nvSpPr>
        <p:spPr>
          <a:xfrm>
            <a:off x="2419570" y="5834073"/>
            <a:ext cx="2518703" cy="369332"/>
          </a:xfrm>
          <a:prstGeom prst="rect">
            <a:avLst/>
          </a:prstGeom>
        </p:spPr>
        <p:txBody>
          <a:bodyPr wrap="none">
            <a:spAutoFit/>
          </a:bodyPr>
          <a:lstStyle/>
          <a:p>
            <a:pPr>
              <a:lnSpc>
                <a:spcPct val="100000"/>
              </a:lnSpc>
              <a:spcBef>
                <a:spcPct val="0"/>
              </a:spcBef>
              <a:buFont typeface="Arial" panose="020B0604020202020204" pitchFamily="34" charset="0"/>
              <a:buNone/>
            </a:pPr>
            <a:r>
              <a:rPr lang="es-ES" altLang="ca-ES" dirty="0">
                <a:solidFill>
                  <a:srgbClr val="0000FF"/>
                </a:solidFill>
                <a:latin typeface="Helvetica" panose="020B0604020202020204" pitchFamily="34" charset="0"/>
                <a:cs typeface="Helvetica" panose="020B0604020202020204" pitchFamily="34" charset="0"/>
                <a:hlinkClick r:id="rId4"/>
              </a:rPr>
              <a:t>http://www.ub.edu/sior/</a:t>
            </a:r>
            <a:endParaRPr lang="es-ES" altLang="ca-ES" dirty="0">
              <a:solidFill>
                <a:srgbClr val="0000FF"/>
              </a:solidFill>
              <a:latin typeface="Helvetica" panose="020B0604020202020204" pitchFamily="34" charset="0"/>
              <a:cs typeface="Helvetica" panose="020B0604020202020204" pitchFamily="34" charset="0"/>
            </a:endParaRPr>
          </a:p>
        </p:txBody>
      </p:sp>
      <p:grpSp>
        <p:nvGrpSpPr>
          <p:cNvPr id="9" name="Grupo 13"/>
          <p:cNvGrpSpPr>
            <a:grpSpLocks/>
          </p:cNvGrpSpPr>
          <p:nvPr/>
        </p:nvGrpSpPr>
        <p:grpSpPr bwMode="auto">
          <a:xfrm>
            <a:off x="817102" y="5800975"/>
            <a:ext cx="1629965" cy="402431"/>
            <a:chOff x="2172260" y="4343334"/>
            <a:chExt cx="2172606" cy="536906"/>
          </a:xfrm>
        </p:grpSpPr>
        <p:pic>
          <p:nvPicPr>
            <p:cNvPr id="10" name="Imagen 12" descr="EU and 7th programme logo.jpg"/>
            <p:cNvPicPr>
              <a:picLocks noChangeAspect="1"/>
            </p:cNvPicPr>
            <p:nvPr/>
          </p:nvPicPr>
          <p:blipFill>
            <a:blip r:embed="rId5" cstate="print">
              <a:extLst>
                <a:ext uri="{28A0092B-C50C-407E-A947-70E740481C1C}">
                  <a14:useLocalDpi xmlns:a14="http://schemas.microsoft.com/office/drawing/2010/main" val="0"/>
                </a:ext>
              </a:extLst>
            </a:blip>
            <a:srcRect l="56491" t="-4482" r="-2"/>
            <a:stretch>
              <a:fillRect/>
            </a:stretch>
          </p:blipFill>
          <p:spPr bwMode="auto">
            <a:xfrm>
              <a:off x="3826412" y="4383095"/>
              <a:ext cx="518454" cy="4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0 Imagen" descr="ole2.bmp"/>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7959" y="4343334"/>
              <a:ext cx="518453" cy="5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IMPACT-EV"/>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2260" y="4383095"/>
              <a:ext cx="1107563" cy="3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87661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Rectángulo"/>
          <p:cNvSpPr>
            <a:spLocks noChangeArrowheads="1"/>
          </p:cNvSpPr>
          <p:nvPr/>
        </p:nvSpPr>
        <p:spPr bwMode="auto">
          <a:xfrm>
            <a:off x="827584" y="452036"/>
            <a:ext cx="6552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b="1" dirty="0">
                <a:solidFill>
                  <a:srgbClr val="000000"/>
                </a:solidFill>
                <a:latin typeface="Helvetica" panose="020B0604020202020204" pitchFamily="34" charset="0"/>
              </a:rPr>
              <a:t>How do we gather and evaluate social impact? </a:t>
            </a:r>
            <a:endParaRPr lang="en-US" altLang="ca-ES" sz="2000" dirty="0"/>
          </a:p>
        </p:txBody>
      </p:sp>
      <p:pic>
        <p:nvPicPr>
          <p:cNvPr id="6" name="Obrázok 3" descr="ssh2016_podpis02"/>
          <p:cNvPicPr/>
          <p:nvPr/>
        </p:nvPicPr>
        <p:blipFill>
          <a:blip r:embed="rId2" cstate="print"/>
          <a:srcRect/>
          <a:stretch>
            <a:fillRect/>
          </a:stretch>
        </p:blipFill>
        <p:spPr bwMode="auto">
          <a:xfrm>
            <a:off x="6372200" y="5877272"/>
            <a:ext cx="2531745" cy="723265"/>
          </a:xfrm>
          <a:prstGeom prst="rect">
            <a:avLst/>
          </a:prstGeom>
          <a:noFill/>
          <a:ln w="9525">
            <a:noFill/>
            <a:miter lim="800000"/>
            <a:headEnd/>
            <a:tailEnd/>
          </a:ln>
        </p:spPr>
      </p:pic>
      <p:sp>
        <p:nvSpPr>
          <p:cNvPr id="7" name="Rectangle 4"/>
          <p:cNvSpPr>
            <a:spLocks noChangeArrowheads="1"/>
          </p:cNvSpPr>
          <p:nvPr/>
        </p:nvSpPr>
        <p:spPr bwMode="auto">
          <a:xfrm>
            <a:off x="854217" y="997703"/>
            <a:ext cx="7534207" cy="66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50625" tIns="26325" rIns="50625" bIns="26325" anchor="ctr">
            <a:spAutoFit/>
          </a:bodyPr>
          <a:lstStyle>
            <a:lvl1pPr defTabSz="449263">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ea typeface="MS PGothic" panose="020B0600070205080204" pitchFamily="34" charset="-128"/>
              </a:defRPr>
            </a:lvl1pPr>
            <a:lvl2pPr marL="742950" indent="-28575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ea typeface="MS PGothic" panose="020B0600070205080204" pitchFamily="34" charset="-128"/>
              </a:defRPr>
            </a:lvl2pPr>
            <a:lvl3pPr marL="11430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3pPr>
            <a:lvl4pPr marL="16002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4pPr>
            <a:lvl5pPr marL="20574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ct val="0"/>
              </a:spcBef>
              <a:buFontTx/>
              <a:buNone/>
            </a:pPr>
            <a:r>
              <a:rPr lang="en-US" altLang="ca-ES" sz="2000" b="1" dirty="0">
                <a:solidFill>
                  <a:srgbClr val="FF6600"/>
                </a:solidFill>
                <a:latin typeface="Helvetica" panose="020B0604020202020204" pitchFamily="34" charset="0"/>
              </a:rPr>
              <a:t>SIOR </a:t>
            </a:r>
            <a:r>
              <a:rPr lang="en-US" altLang="ca-ES" sz="2000" dirty="0">
                <a:latin typeface="Helvetica" panose="020B0604020202020204" pitchFamily="34" charset="0"/>
              </a:rPr>
              <a:t>provides scores (through peer review process) according to concrete </a:t>
            </a:r>
            <a:r>
              <a:rPr lang="en-US" altLang="ca-ES" sz="2000" b="1" dirty="0">
                <a:latin typeface="Helvetica" panose="020B0604020202020204" pitchFamily="34" charset="0"/>
              </a:rPr>
              <a:t>social impact criteria:</a:t>
            </a:r>
            <a:endParaRPr lang="es-ES" altLang="ca-ES" sz="2000" b="1" dirty="0">
              <a:solidFill>
                <a:srgbClr val="0000FF"/>
              </a:solidFill>
              <a:latin typeface="Helvetica" panose="020B0604020202020204" pitchFamily="34" charset="0"/>
              <a:cs typeface="Helvetica" panose="020B0604020202020204" pitchFamily="34" charset="0"/>
            </a:endParaRPr>
          </a:p>
        </p:txBody>
      </p:sp>
      <p:grpSp>
        <p:nvGrpSpPr>
          <p:cNvPr id="9" name="Grupo 13"/>
          <p:cNvGrpSpPr>
            <a:grpSpLocks/>
          </p:cNvGrpSpPr>
          <p:nvPr/>
        </p:nvGrpSpPr>
        <p:grpSpPr bwMode="auto">
          <a:xfrm>
            <a:off x="827584" y="6021288"/>
            <a:ext cx="1629965" cy="402431"/>
            <a:chOff x="2172260" y="4343334"/>
            <a:chExt cx="2172606" cy="536906"/>
          </a:xfrm>
        </p:grpSpPr>
        <p:pic>
          <p:nvPicPr>
            <p:cNvPr id="10" name="Imagen 12" descr="EU and 7th programme logo.jpg"/>
            <p:cNvPicPr>
              <a:picLocks noChangeAspect="1"/>
            </p:cNvPicPr>
            <p:nvPr/>
          </p:nvPicPr>
          <p:blipFill>
            <a:blip r:embed="rId3" cstate="print">
              <a:extLst>
                <a:ext uri="{28A0092B-C50C-407E-A947-70E740481C1C}">
                  <a14:useLocalDpi xmlns:a14="http://schemas.microsoft.com/office/drawing/2010/main" val="0"/>
                </a:ext>
              </a:extLst>
            </a:blip>
            <a:srcRect l="56491" t="-4482" r="-2"/>
            <a:stretch>
              <a:fillRect/>
            </a:stretch>
          </p:blipFill>
          <p:spPr bwMode="auto">
            <a:xfrm>
              <a:off x="3826412" y="4383095"/>
              <a:ext cx="518454" cy="4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0 Imagen" descr="ole2.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7959" y="4343334"/>
              <a:ext cx="518453" cy="5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IMPACT-E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2260" y="4382725"/>
              <a:ext cx="1107562" cy="3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3"/>
          <p:cNvSpPr txBox="1">
            <a:spLocks noChangeArrowheads="1"/>
          </p:cNvSpPr>
          <p:nvPr/>
        </p:nvSpPr>
        <p:spPr bwMode="auto">
          <a:xfrm>
            <a:off x="883257" y="1811977"/>
            <a:ext cx="7289143" cy="3726278"/>
          </a:xfrm>
          <a:prstGeom prst="rect">
            <a:avLst/>
          </a:prstGeom>
          <a:noFill/>
          <a:ln>
            <a:noFill/>
          </a:ln>
        </p:spPr>
        <p:txBody>
          <a:bodyPr wrap="square" lIns="90000" tIns="46800" rIns="90000" bIns="46800">
            <a:spAutoFit/>
          </a:bodyPr>
          <a:lstStyle>
            <a:lvl1pPr marL="339725" indent="-339725">
              <a:lnSpc>
                <a:spcPct val="90000"/>
              </a:lnSpc>
              <a:spcBef>
                <a:spcPts val="1000"/>
              </a:spcBef>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ct val="0"/>
              </a:spcBef>
              <a:spcAft>
                <a:spcPts val="600"/>
              </a:spcAft>
            </a:pPr>
            <a:r>
              <a:rPr lang="en-US" altLang="ca-ES" sz="1800" b="1" dirty="0">
                <a:solidFill>
                  <a:srgbClr val="FF6600"/>
                </a:solidFill>
                <a:latin typeface="Helvetica" panose="020B0604020202020204" pitchFamily="34" charset="0"/>
              </a:rPr>
              <a:t>Connection</a:t>
            </a:r>
            <a:r>
              <a:rPr lang="en-US" altLang="ca-ES" sz="1800" dirty="0">
                <a:solidFill>
                  <a:srgbClr val="000000"/>
                </a:solidFill>
                <a:latin typeface="Helvetica" panose="020B0604020202020204" pitchFamily="34" charset="0"/>
              </a:rPr>
              <a:t> to UN S</a:t>
            </a:r>
            <a:r>
              <a:rPr lang="en-US" altLang="ca-ES" sz="1800" dirty="0">
                <a:latin typeface="Helvetica" panose="020B0604020202020204" pitchFamily="34" charset="0"/>
              </a:rPr>
              <a:t>ustainable development </a:t>
            </a:r>
            <a:r>
              <a:rPr lang="en-US" altLang="ca-ES" sz="1800" dirty="0">
                <a:solidFill>
                  <a:srgbClr val="000000"/>
                </a:solidFill>
                <a:latin typeface="Helvetica" panose="020B0604020202020204" pitchFamily="34" charset="0"/>
              </a:rPr>
              <a:t>Goals, EU2020 targets or other similar official targets</a:t>
            </a:r>
          </a:p>
          <a:p>
            <a:pPr algn="just">
              <a:lnSpc>
                <a:spcPct val="100000"/>
              </a:lnSpc>
              <a:spcBef>
                <a:spcPct val="0"/>
              </a:spcBef>
              <a:spcAft>
                <a:spcPts val="600"/>
              </a:spcAft>
            </a:pPr>
            <a:r>
              <a:rPr lang="en-US" altLang="ca-ES" sz="1800" b="1" dirty="0">
                <a:solidFill>
                  <a:srgbClr val="FF6600"/>
                </a:solidFill>
                <a:latin typeface="Helvetica" panose="020B0604020202020204" pitchFamily="34" charset="0"/>
              </a:rPr>
              <a:t>Percentage of improvement achieved</a:t>
            </a:r>
            <a:r>
              <a:rPr lang="en-US" altLang="ca-ES" sz="1800" dirty="0">
                <a:solidFill>
                  <a:srgbClr val="000000"/>
                </a:solidFill>
                <a:latin typeface="Helvetica" panose="020B0604020202020204" pitchFamily="34" charset="0"/>
              </a:rPr>
              <a:t> in relation to the starting situation</a:t>
            </a:r>
          </a:p>
          <a:p>
            <a:pPr algn="just">
              <a:lnSpc>
                <a:spcPct val="100000"/>
              </a:lnSpc>
              <a:spcBef>
                <a:spcPct val="0"/>
              </a:spcBef>
              <a:spcAft>
                <a:spcPts val="600"/>
              </a:spcAft>
            </a:pPr>
            <a:r>
              <a:rPr lang="en-US" altLang="ca-ES" sz="1800" b="1" dirty="0">
                <a:solidFill>
                  <a:srgbClr val="FF6600"/>
                </a:solidFill>
                <a:latin typeface="Helvetica" panose="020B0604020202020204" pitchFamily="34" charset="0"/>
              </a:rPr>
              <a:t>Transferability of the impact</a:t>
            </a:r>
            <a:r>
              <a:rPr lang="en-US" altLang="ca-ES" sz="1800" dirty="0">
                <a:solidFill>
                  <a:srgbClr val="000000"/>
                </a:solidFill>
                <a:latin typeface="Helvetica" panose="020B0604020202020204" pitchFamily="34" charset="0"/>
              </a:rPr>
              <a:t>, the actions developed based on the project</a:t>
            </a:r>
            <a:r>
              <a:rPr lang="es-ES" altLang="es-ES" sz="1800" dirty="0">
                <a:solidFill>
                  <a:srgbClr val="000000"/>
                </a:solidFill>
                <a:latin typeface="Helvetica" panose="020B0604020202020204" pitchFamily="34" charset="0"/>
              </a:rPr>
              <a:t>’</a:t>
            </a:r>
            <a:r>
              <a:rPr lang="en-US" altLang="ja-JP" sz="1800" dirty="0">
                <a:solidFill>
                  <a:srgbClr val="000000"/>
                </a:solidFill>
                <a:latin typeface="Helvetica" panose="020B0604020202020204" pitchFamily="34" charset="0"/>
              </a:rPr>
              <a:t>s findings have been transferred to other contexts besides the original one</a:t>
            </a:r>
          </a:p>
          <a:p>
            <a:pPr algn="just">
              <a:lnSpc>
                <a:spcPct val="100000"/>
              </a:lnSpc>
              <a:spcBef>
                <a:spcPct val="0"/>
              </a:spcBef>
              <a:spcAft>
                <a:spcPts val="600"/>
              </a:spcAft>
            </a:pPr>
            <a:r>
              <a:rPr lang="en-US" altLang="ca-ES" sz="1800" b="1" dirty="0">
                <a:solidFill>
                  <a:srgbClr val="FF6600"/>
                </a:solidFill>
                <a:latin typeface="Helvetica" panose="020B0604020202020204" pitchFamily="34" charset="0"/>
              </a:rPr>
              <a:t>Publication in scientific journals</a:t>
            </a:r>
            <a:r>
              <a:rPr lang="en-US" altLang="ca-ES" sz="1800" b="1" dirty="0">
                <a:solidFill>
                  <a:srgbClr val="000000"/>
                </a:solidFill>
                <a:latin typeface="Helvetica" panose="020B0604020202020204" pitchFamily="34" charset="0"/>
              </a:rPr>
              <a:t> </a:t>
            </a:r>
            <a:r>
              <a:rPr lang="en-US" altLang="ca-ES" sz="1800" dirty="0">
                <a:solidFill>
                  <a:srgbClr val="000000"/>
                </a:solidFill>
                <a:latin typeface="Helvetica" panose="020B0604020202020204" pitchFamily="34" charset="0"/>
              </a:rPr>
              <a:t>(with a recognized impact), or in governmental or non-governmental </a:t>
            </a:r>
            <a:r>
              <a:rPr lang="en-US" altLang="ca-ES" sz="1800" b="1" dirty="0">
                <a:solidFill>
                  <a:srgbClr val="FF6600"/>
                </a:solidFill>
                <a:latin typeface="Helvetica" panose="020B0604020202020204" pitchFamily="34" charset="0"/>
              </a:rPr>
              <a:t>official reports</a:t>
            </a:r>
          </a:p>
          <a:p>
            <a:pPr algn="just">
              <a:lnSpc>
                <a:spcPct val="100000"/>
              </a:lnSpc>
              <a:spcBef>
                <a:spcPct val="0"/>
              </a:spcBef>
              <a:spcAft>
                <a:spcPts val="600"/>
              </a:spcAft>
            </a:pPr>
            <a:r>
              <a:rPr lang="en-US" altLang="ca-ES" sz="1800" b="1" dirty="0">
                <a:solidFill>
                  <a:srgbClr val="FF6600"/>
                </a:solidFill>
                <a:latin typeface="Helvetica" panose="020B0604020202020204" pitchFamily="34" charset="0"/>
              </a:rPr>
              <a:t>Sustainability</a:t>
            </a:r>
            <a:r>
              <a:rPr lang="en-US" altLang="ca-ES" sz="1800" dirty="0">
                <a:solidFill>
                  <a:srgbClr val="000000"/>
                </a:solidFill>
                <a:latin typeface="Helvetica" panose="020B0604020202020204" pitchFamily="34" charset="0"/>
              </a:rPr>
              <a:t>, the impact achieved by the action developed based on the project</a:t>
            </a:r>
            <a:r>
              <a:rPr lang="es-ES" altLang="es-ES" sz="1800" dirty="0">
                <a:solidFill>
                  <a:srgbClr val="000000"/>
                </a:solidFill>
                <a:latin typeface="Helvetica" panose="020B0604020202020204" pitchFamily="34" charset="0"/>
              </a:rPr>
              <a:t>’</a:t>
            </a:r>
            <a:r>
              <a:rPr lang="en-US" altLang="ja-JP" sz="1800" dirty="0">
                <a:solidFill>
                  <a:srgbClr val="000000"/>
                </a:solidFill>
                <a:latin typeface="Helvetica" panose="020B0604020202020204" pitchFamily="34" charset="0"/>
              </a:rPr>
              <a:t>s findings has showed to be sustainable throughout time</a:t>
            </a:r>
            <a:endParaRPr lang="en-US" altLang="ca-ES" sz="1800" dirty="0">
              <a:solidFill>
                <a:srgbClr val="000000"/>
              </a:solidFill>
              <a:latin typeface="Helvetica" panose="020B0604020202020204" pitchFamily="34" charset="0"/>
            </a:endParaRPr>
          </a:p>
        </p:txBody>
      </p:sp>
    </p:spTree>
    <p:extLst>
      <p:ext uri="{BB962C8B-B14F-4D97-AF65-F5344CB8AC3E}">
        <p14:creationId xmlns:p14="http://schemas.microsoft.com/office/powerpoint/2010/main" val="3500850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t="6996" r="32101" b="37319"/>
          <a:stretch/>
        </p:blipFill>
        <p:spPr>
          <a:xfrm>
            <a:off x="467544" y="260648"/>
            <a:ext cx="7960716" cy="3672407"/>
          </a:xfrm>
          <a:prstGeom prst="rect">
            <a:avLst/>
          </a:prstGeom>
        </p:spPr>
      </p:pic>
      <p:sp>
        <p:nvSpPr>
          <p:cNvPr id="5" name="CuadroTexto 4"/>
          <p:cNvSpPr txBox="1"/>
          <p:nvPr/>
        </p:nvSpPr>
        <p:spPr>
          <a:xfrm>
            <a:off x="1331640" y="1340768"/>
            <a:ext cx="1584176" cy="461665"/>
          </a:xfrm>
          <a:prstGeom prst="rect">
            <a:avLst/>
          </a:prstGeom>
          <a:noFill/>
        </p:spPr>
        <p:txBody>
          <a:bodyPr wrap="square" rtlCol="0">
            <a:spAutoFit/>
          </a:bodyPr>
          <a:lstStyle/>
          <a:p>
            <a:r>
              <a:rPr lang="ca-ES" sz="2400" b="1" dirty="0" err="1">
                <a:solidFill>
                  <a:schemeClr val="tx1">
                    <a:lumMod val="75000"/>
                    <a:lumOff val="25000"/>
                  </a:schemeClr>
                </a:solidFill>
              </a:rPr>
              <a:t>Includ</a:t>
            </a:r>
            <a:r>
              <a:rPr lang="ca-ES" sz="2400" b="1" dirty="0">
                <a:solidFill>
                  <a:schemeClr val="tx1">
                    <a:lumMod val="75000"/>
                    <a:lumOff val="25000"/>
                  </a:schemeClr>
                </a:solidFill>
              </a:rPr>
              <a:t>-Ed</a:t>
            </a:r>
          </a:p>
        </p:txBody>
      </p:sp>
      <p:sp>
        <p:nvSpPr>
          <p:cNvPr id="6" name="Elipse 5"/>
          <p:cNvSpPr/>
          <p:nvPr/>
        </p:nvSpPr>
        <p:spPr>
          <a:xfrm>
            <a:off x="2411760" y="2492896"/>
            <a:ext cx="5328592" cy="1008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7" name="Imagen 6"/>
          <p:cNvPicPr>
            <a:picLocks noChangeAspect="1"/>
          </p:cNvPicPr>
          <p:nvPr/>
        </p:nvPicPr>
        <p:blipFill rotWithShape="1">
          <a:blip r:embed="rId3"/>
          <a:srcRect l="18104" t="18068" r="18109" b="11933"/>
          <a:stretch/>
        </p:blipFill>
        <p:spPr>
          <a:xfrm>
            <a:off x="467544" y="3933055"/>
            <a:ext cx="6336704" cy="3600401"/>
          </a:xfrm>
          <a:prstGeom prst="rect">
            <a:avLst/>
          </a:prstGeom>
        </p:spPr>
      </p:pic>
      <p:cxnSp>
        <p:nvCxnSpPr>
          <p:cNvPr id="9" name="Conector recto de flecha 8"/>
          <p:cNvCxnSpPr/>
          <p:nvPr/>
        </p:nvCxnSpPr>
        <p:spPr>
          <a:xfrm flipH="1">
            <a:off x="1979712" y="3140968"/>
            <a:ext cx="2016224" cy="792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Obrázok 3" descr="ssh2016_podpis02"/>
          <p:cNvPicPr/>
          <p:nvPr/>
        </p:nvPicPr>
        <p:blipFill>
          <a:blip r:embed="rId4" cstate="print"/>
          <a:srcRect/>
          <a:stretch>
            <a:fillRect/>
          </a:stretch>
        </p:blipFill>
        <p:spPr bwMode="auto">
          <a:xfrm>
            <a:off x="6372200" y="5877272"/>
            <a:ext cx="2531745" cy="723265"/>
          </a:xfrm>
          <a:prstGeom prst="rect">
            <a:avLst/>
          </a:prstGeom>
          <a:noFill/>
          <a:ln w="9525">
            <a:noFill/>
            <a:miter lim="800000"/>
            <a:headEnd/>
            <a:tailEnd/>
          </a:ln>
        </p:spPr>
      </p:pic>
    </p:spTree>
    <p:extLst>
      <p:ext uri="{BB962C8B-B14F-4D97-AF65-F5344CB8AC3E}">
        <p14:creationId xmlns:p14="http://schemas.microsoft.com/office/powerpoint/2010/main" val="281794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8 Rectángulo"/>
          <p:cNvSpPr>
            <a:spLocks noChangeArrowheads="1"/>
          </p:cNvSpPr>
          <p:nvPr/>
        </p:nvSpPr>
        <p:spPr bwMode="auto">
          <a:xfrm>
            <a:off x="4283968" y="1772816"/>
            <a:ext cx="4464496" cy="354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defRPr/>
            </a:pPr>
            <a:r>
              <a:rPr lang="en-US" sz="2000" b="1" dirty="0">
                <a:solidFill>
                  <a:srgbClr val="000000"/>
                </a:solidFill>
                <a:latin typeface="Helvetica" panose="020B0604020202020204" pitchFamily="34" charset="0"/>
                <a:cs typeface="Helvetica" panose="020B0604020202020204" pitchFamily="34" charset="0"/>
              </a:rPr>
              <a:t>Research Enabling Social Impact (RESI) </a:t>
            </a:r>
            <a:r>
              <a:rPr lang="en-US" sz="2000" dirty="0">
                <a:solidFill>
                  <a:srgbClr val="000000"/>
                </a:solidFill>
                <a:latin typeface="Helvetica" panose="020B0604020202020204" pitchFamily="34" charset="0"/>
                <a:cs typeface="Helvetica" panose="020B0604020202020204" pitchFamily="34" charset="0"/>
              </a:rPr>
              <a:t>is the cumulative impact of the many research that has contributed to further research which in turn has achieved social impact.</a:t>
            </a:r>
          </a:p>
          <a:p>
            <a:pPr algn="just">
              <a:spcBef>
                <a:spcPts val="450"/>
              </a:spcBef>
              <a:defRPr/>
            </a:pPr>
            <a:r>
              <a:rPr lang="en-US" sz="2000" dirty="0">
                <a:solidFill>
                  <a:srgbClr val="000000"/>
                </a:solidFill>
                <a:latin typeface="Helvetica" panose="020B0604020202020204" pitchFamily="34" charset="0"/>
                <a:cs typeface="Helvetica" panose="020B0604020202020204" pitchFamily="34" charset="0"/>
              </a:rPr>
              <a:t>In order to find a solution there are many research projects and teams exploring different avenues. They have all been necessary to find the solution, facing both failures and successes on the way</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31" y="1844824"/>
            <a:ext cx="3640017" cy="330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8 Rectángulo"/>
          <p:cNvSpPr>
            <a:spLocks noChangeArrowheads="1"/>
          </p:cNvSpPr>
          <p:nvPr/>
        </p:nvSpPr>
        <p:spPr bwMode="auto">
          <a:xfrm>
            <a:off x="827584" y="452036"/>
            <a:ext cx="66967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b="1" dirty="0">
                <a:solidFill>
                  <a:srgbClr val="000000"/>
                </a:solidFill>
                <a:latin typeface="Helvetica" panose="020B0604020202020204" pitchFamily="34" charset="0"/>
              </a:rPr>
              <a:t>There are many scientific contributions that enable social impact in the future</a:t>
            </a:r>
            <a:endParaRPr lang="en-US" altLang="ca-ES" sz="2000" dirty="0"/>
          </a:p>
        </p:txBody>
      </p:sp>
      <p:pic>
        <p:nvPicPr>
          <p:cNvPr id="9" name="Obrázok 3" descr="ssh2016_podpis02"/>
          <p:cNvPicPr/>
          <p:nvPr/>
        </p:nvPicPr>
        <p:blipFill>
          <a:blip r:embed="rId3" cstate="print"/>
          <a:srcRect/>
          <a:stretch>
            <a:fillRect/>
          </a:stretch>
        </p:blipFill>
        <p:spPr bwMode="auto">
          <a:xfrm>
            <a:off x="6372200" y="5877272"/>
            <a:ext cx="2531745" cy="723265"/>
          </a:xfrm>
          <a:prstGeom prst="rect">
            <a:avLst/>
          </a:prstGeom>
          <a:noFill/>
          <a:ln w="9525">
            <a:noFill/>
            <a:miter lim="800000"/>
            <a:headEnd/>
            <a:tailEnd/>
          </a:ln>
        </p:spPr>
      </p:pic>
    </p:spTree>
    <p:extLst>
      <p:ext uri="{BB962C8B-B14F-4D97-AF65-F5344CB8AC3E}">
        <p14:creationId xmlns:p14="http://schemas.microsoft.com/office/powerpoint/2010/main" val="279522992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3"/>
          <a:srcRect l="17782" t="8587" r="38872" b="5499"/>
          <a:stretch/>
        </p:blipFill>
        <p:spPr>
          <a:xfrm>
            <a:off x="566803" y="260648"/>
            <a:ext cx="5805397" cy="6472599"/>
          </a:xfrm>
          <a:prstGeom prst="rect">
            <a:avLst/>
          </a:prstGeom>
          <a:noFill/>
        </p:spPr>
      </p:pic>
      <p:pic>
        <p:nvPicPr>
          <p:cNvPr id="5" name="Obrázok 3" descr="ssh2016_podpis02"/>
          <p:cNvPicPr/>
          <p:nvPr/>
        </p:nvPicPr>
        <p:blipFill>
          <a:blip r:embed="rId4" cstate="print"/>
          <a:srcRect/>
          <a:stretch>
            <a:fillRect/>
          </a:stretch>
        </p:blipFill>
        <p:spPr bwMode="auto">
          <a:xfrm>
            <a:off x="6372200" y="5877272"/>
            <a:ext cx="2531745" cy="723265"/>
          </a:xfrm>
          <a:prstGeom prst="rect">
            <a:avLst/>
          </a:prstGeom>
          <a:noFill/>
          <a:ln w="9525">
            <a:noFill/>
            <a:miter lim="800000"/>
            <a:headEnd/>
            <a:tailEnd/>
          </a:ln>
        </p:spPr>
      </p:pic>
      <p:grpSp>
        <p:nvGrpSpPr>
          <p:cNvPr id="10" name="Grupo 9"/>
          <p:cNvGrpSpPr/>
          <p:nvPr/>
        </p:nvGrpSpPr>
        <p:grpSpPr>
          <a:xfrm>
            <a:off x="323528" y="1700808"/>
            <a:ext cx="7005047" cy="1008112"/>
            <a:chOff x="323528" y="1700808"/>
            <a:chExt cx="7005047" cy="1008112"/>
          </a:xfrm>
        </p:grpSpPr>
        <p:sp>
          <p:nvSpPr>
            <p:cNvPr id="6" name="Elipse 5"/>
            <p:cNvSpPr/>
            <p:nvPr/>
          </p:nvSpPr>
          <p:spPr>
            <a:xfrm>
              <a:off x="323528" y="1700808"/>
              <a:ext cx="5733389" cy="1008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8" name="Conector recto de flecha 7"/>
            <p:cNvCxnSpPr/>
            <p:nvPr/>
          </p:nvCxnSpPr>
          <p:spPr>
            <a:xfrm flipH="1">
              <a:off x="6320463" y="1844824"/>
              <a:ext cx="1008112" cy="2880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831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ssh2016_podpis02"/>
          <p:cNvPicPr/>
          <p:nvPr/>
        </p:nvPicPr>
        <p:blipFill>
          <a:blip r:embed="rId2" cstate="print"/>
          <a:srcRect/>
          <a:stretch>
            <a:fillRect/>
          </a:stretch>
        </p:blipFill>
        <p:spPr bwMode="auto">
          <a:xfrm>
            <a:off x="6372200" y="5877272"/>
            <a:ext cx="2531745" cy="723265"/>
          </a:xfrm>
          <a:prstGeom prst="rect">
            <a:avLst/>
          </a:prstGeom>
          <a:noFill/>
          <a:ln w="9525">
            <a:noFill/>
            <a:miter lim="800000"/>
            <a:headEnd/>
            <a:tailEnd/>
          </a:ln>
        </p:spPr>
      </p:pic>
      <p:sp>
        <p:nvSpPr>
          <p:cNvPr id="6" name="3 CuadroTexto"/>
          <p:cNvSpPr txBox="1">
            <a:spLocks noChangeArrowheads="1"/>
          </p:cNvSpPr>
          <p:nvPr/>
        </p:nvSpPr>
        <p:spPr bwMode="auto">
          <a:xfrm>
            <a:off x="323529" y="200025"/>
            <a:ext cx="835292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just" eaLnBrk="1" hangingPunct="1">
              <a:defRPr/>
            </a:pPr>
            <a:r>
              <a:rPr lang="en-US" sz="2000" b="1" dirty="0">
                <a:solidFill>
                  <a:schemeClr val="accent1"/>
                </a:solidFill>
                <a:latin typeface="Helvetica" panose="020B0604020202020204" pitchFamily="34" charset="0"/>
                <a:cs typeface="Helvetica" panose="020B0604020202020204" pitchFamily="34" charset="0"/>
              </a:rPr>
              <a:t>Example in cancer research:</a:t>
            </a:r>
          </a:p>
          <a:p>
            <a:pPr algn="just" eaLnBrk="1" hangingPunct="1">
              <a:defRPr/>
            </a:pPr>
            <a:r>
              <a:rPr lang="en-US" sz="2000" b="1" dirty="0">
                <a:solidFill>
                  <a:srgbClr val="000000"/>
                </a:solidFill>
                <a:latin typeface="Helvetica" panose="020B0604020202020204" pitchFamily="34" charset="0"/>
                <a:cs typeface="Helvetica" panose="020B0604020202020204" pitchFamily="34" charset="0"/>
              </a:rPr>
              <a:t>Social Impact of Research: </a:t>
            </a:r>
            <a:r>
              <a:rPr lang="en-US" sz="2000" dirty="0">
                <a:solidFill>
                  <a:srgbClr val="000000"/>
                </a:solidFill>
                <a:latin typeface="Helvetica" panose="020B0604020202020204" pitchFamily="34" charset="0"/>
                <a:cs typeface="Helvetica" panose="020B0604020202020204" pitchFamily="34" charset="0"/>
              </a:rPr>
              <a:t>combating cancer disease</a:t>
            </a:r>
          </a:p>
          <a:p>
            <a:pPr algn="just" eaLnBrk="1" hangingPunct="1">
              <a:defRPr/>
            </a:pPr>
            <a:r>
              <a:rPr lang="en-US" sz="2000" b="1" dirty="0">
                <a:solidFill>
                  <a:srgbClr val="000000"/>
                </a:solidFill>
                <a:latin typeface="Helvetica" panose="020B0604020202020204" pitchFamily="34" charset="0"/>
                <a:cs typeface="Helvetica" panose="020B0604020202020204" pitchFamily="34" charset="0"/>
              </a:rPr>
              <a:t>Research Enabling Social Impact: </a:t>
            </a:r>
            <a:r>
              <a:rPr lang="en-US" sz="2000" dirty="0">
                <a:solidFill>
                  <a:srgbClr val="000000"/>
                </a:solidFill>
                <a:latin typeface="Helvetica" panose="020B0604020202020204" pitchFamily="34" charset="0"/>
                <a:cs typeface="Helvetica" panose="020B0604020202020204" pitchFamily="34" charset="0"/>
              </a:rPr>
              <a:t>research about the possible connection between infection agents and human cancer. </a:t>
            </a:r>
          </a:p>
          <a:p>
            <a:pPr eaLnBrk="1" hangingPunct="1">
              <a:defRPr/>
            </a:pPr>
            <a:endParaRPr lang="en-US" sz="1800" dirty="0">
              <a:solidFill>
                <a:srgbClr val="000000"/>
              </a:solidFill>
              <a:latin typeface="Helvetica" panose="020B0604020202020204" pitchFamily="34" charset="0"/>
              <a:cs typeface="Helvetica" panose="020B0604020202020204" pitchFamily="34" charset="0"/>
            </a:endParaRPr>
          </a:p>
          <a:p>
            <a:pPr eaLnBrk="1" hangingPunct="1">
              <a:defRPr/>
            </a:pPr>
            <a:r>
              <a:rPr lang="en-US" sz="1800" dirty="0">
                <a:solidFill>
                  <a:srgbClr val="000000"/>
                </a:solidFill>
                <a:latin typeface="Helvetica" panose="020B0604020202020204" pitchFamily="34" charset="0"/>
                <a:cs typeface="Helvetica" panose="020B0604020202020204" pitchFamily="34" charset="0"/>
              </a:rPr>
              <a:t> </a:t>
            </a:r>
          </a:p>
        </p:txBody>
      </p:sp>
      <p:pic>
        <p:nvPicPr>
          <p:cNvPr id="7" name="Picture 2" descr="Harald zur Hausen in 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09666"/>
            <a:ext cx="1638300"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 CuadroTexto"/>
          <p:cNvSpPr txBox="1">
            <a:spLocks noChangeArrowheads="1"/>
          </p:cNvSpPr>
          <p:nvPr/>
        </p:nvSpPr>
        <p:spPr bwMode="auto">
          <a:xfrm>
            <a:off x="344944" y="4285736"/>
            <a:ext cx="248361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800" b="1" dirty="0" err="1">
                <a:solidFill>
                  <a:srgbClr val="000000"/>
                </a:solidFill>
                <a:latin typeface="+mn-lt"/>
                <a:cs typeface="Arial" charset="0"/>
              </a:rPr>
              <a:t>Harald</a:t>
            </a:r>
            <a:r>
              <a:rPr lang="en-US" sz="1800" b="1" dirty="0">
                <a:solidFill>
                  <a:srgbClr val="000000"/>
                </a:solidFill>
                <a:latin typeface="+mn-lt"/>
                <a:cs typeface="Arial" charset="0"/>
              </a:rPr>
              <a:t> </a:t>
            </a:r>
            <a:r>
              <a:rPr lang="en-US" sz="1800" b="1" dirty="0" err="1">
                <a:solidFill>
                  <a:srgbClr val="000000"/>
                </a:solidFill>
                <a:latin typeface="+mn-lt"/>
                <a:cs typeface="Arial" charset="0"/>
              </a:rPr>
              <a:t>zur</a:t>
            </a:r>
            <a:r>
              <a:rPr lang="en-US" sz="1800" b="1" dirty="0">
                <a:solidFill>
                  <a:srgbClr val="000000"/>
                </a:solidFill>
                <a:latin typeface="+mn-lt"/>
                <a:cs typeface="Arial" charset="0"/>
              </a:rPr>
              <a:t> </a:t>
            </a:r>
            <a:r>
              <a:rPr lang="en-US" sz="1800" b="1" dirty="0" err="1">
                <a:solidFill>
                  <a:srgbClr val="000000"/>
                </a:solidFill>
                <a:latin typeface="+mn-lt"/>
                <a:cs typeface="Arial" charset="0"/>
              </a:rPr>
              <a:t>Hausen</a:t>
            </a:r>
            <a:endParaRPr lang="en-US" sz="1800" b="1" dirty="0">
              <a:solidFill>
                <a:srgbClr val="000000"/>
              </a:solidFill>
              <a:latin typeface="+mn-lt"/>
              <a:cs typeface="Arial" charset="0"/>
            </a:endParaRPr>
          </a:p>
          <a:p>
            <a:pPr eaLnBrk="1" hangingPunct="1">
              <a:defRPr/>
            </a:pPr>
            <a:r>
              <a:rPr lang="en-US" sz="1800" b="1" dirty="0">
                <a:solidFill>
                  <a:srgbClr val="000000"/>
                </a:solidFill>
                <a:latin typeface="+mn-lt"/>
                <a:cs typeface="Arial" charset="0"/>
              </a:rPr>
              <a:t>Nobel Prize in Medicine 2008</a:t>
            </a:r>
            <a:endParaRPr lang="en-US" sz="1800" dirty="0">
              <a:solidFill>
                <a:srgbClr val="000000"/>
              </a:solidFill>
              <a:latin typeface="+mn-lt"/>
              <a:cs typeface="Arial" charset="0"/>
            </a:endParaRPr>
          </a:p>
        </p:txBody>
      </p:sp>
      <p:sp>
        <p:nvSpPr>
          <p:cNvPr id="9" name="Marcador de contenido 9"/>
          <p:cNvSpPr txBox="1">
            <a:spLocks/>
          </p:cNvSpPr>
          <p:nvPr/>
        </p:nvSpPr>
        <p:spPr>
          <a:xfrm>
            <a:off x="2771801" y="1837163"/>
            <a:ext cx="6132144" cy="367823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altLang="ca-ES" sz="1800" dirty="0">
                <a:solidFill>
                  <a:srgbClr val="000000"/>
                </a:solidFill>
                <a:cs typeface="Arial" panose="020B0604020202020204" pitchFamily="34" charset="0"/>
              </a:rPr>
              <a:t>“In the late 1960s Herpes simplex type 2 (HSV-2) emerged as the prime suspect based on some </a:t>
            </a:r>
            <a:r>
              <a:rPr lang="en-US" altLang="ca-ES" sz="1800" dirty="0" err="1">
                <a:solidFill>
                  <a:srgbClr val="000000"/>
                </a:solidFill>
                <a:cs typeface="Arial" panose="020B0604020202020204" pitchFamily="34" charset="0"/>
              </a:rPr>
              <a:t>seroepidemiological</a:t>
            </a:r>
            <a:r>
              <a:rPr lang="en-US" altLang="ca-ES" sz="1800" dirty="0">
                <a:solidFill>
                  <a:srgbClr val="000000"/>
                </a:solidFill>
                <a:cs typeface="Arial" panose="020B0604020202020204" pitchFamily="34" charset="0"/>
              </a:rPr>
              <a:t> observations. I had asked my colleague Heinrich Schulte-</a:t>
            </a:r>
            <a:r>
              <a:rPr lang="en-US" altLang="ca-ES" sz="1800" dirty="0" err="1">
                <a:solidFill>
                  <a:srgbClr val="000000"/>
                </a:solidFill>
                <a:cs typeface="Arial" panose="020B0604020202020204" pitchFamily="34" charset="0"/>
              </a:rPr>
              <a:t>Holthausen</a:t>
            </a:r>
            <a:r>
              <a:rPr lang="en-US" altLang="ca-ES" sz="1800" dirty="0">
                <a:solidFill>
                  <a:srgbClr val="000000"/>
                </a:solidFill>
                <a:cs typeface="Arial" panose="020B0604020202020204" pitchFamily="34" charset="0"/>
              </a:rPr>
              <a:t> to use the same technique to search for HSV-2 sequences in cervical cancer biopsies. </a:t>
            </a:r>
            <a:r>
              <a:rPr lang="en-US" altLang="ca-ES" sz="1800" b="1" dirty="0">
                <a:solidFill>
                  <a:srgbClr val="0070C0"/>
                </a:solidFill>
                <a:cs typeface="Arial" panose="020B0604020202020204" pitchFamily="34" charset="0"/>
              </a:rPr>
              <a:t>All attempts, however, failed.</a:t>
            </a:r>
            <a:r>
              <a:rPr lang="en-US" altLang="ca-ES" sz="1800" dirty="0">
                <a:solidFill>
                  <a:srgbClr val="000000"/>
                </a:solidFill>
                <a:cs typeface="Arial" panose="020B0604020202020204" pitchFamily="34" charset="0"/>
              </a:rPr>
              <a:t>”</a:t>
            </a:r>
          </a:p>
          <a:p>
            <a:pPr marL="0" indent="0" algn="just">
              <a:buFont typeface="Arial" panose="020B0604020202020204" pitchFamily="34" charset="0"/>
              <a:buNone/>
            </a:pPr>
            <a:r>
              <a:rPr lang="en-US" altLang="ca-ES" sz="1800" dirty="0">
                <a:solidFill>
                  <a:srgbClr val="000000"/>
                </a:solidFill>
                <a:cs typeface="Arial" panose="020B0604020202020204" pitchFamily="34" charset="0"/>
              </a:rPr>
              <a:t>Later “Up to 20% of sera from human adults also revealed </a:t>
            </a:r>
            <a:r>
              <a:rPr lang="en-US" altLang="ca-ES" sz="1800" dirty="0" err="1">
                <a:solidFill>
                  <a:srgbClr val="000000"/>
                </a:solidFill>
                <a:cs typeface="Arial" panose="020B0604020202020204" pitchFamily="34" charset="0"/>
              </a:rPr>
              <a:t>neutralising</a:t>
            </a:r>
            <a:r>
              <a:rPr lang="en-US" altLang="ca-ES" sz="1800" dirty="0">
                <a:solidFill>
                  <a:srgbClr val="000000"/>
                </a:solidFill>
                <a:cs typeface="Arial" panose="020B0604020202020204" pitchFamily="34" charset="0"/>
              </a:rPr>
              <a:t> antibodies to this virus. </a:t>
            </a:r>
            <a:r>
              <a:rPr lang="en-US" altLang="ca-ES" sz="1800" b="1" dirty="0">
                <a:solidFill>
                  <a:srgbClr val="0070C0"/>
                </a:solidFill>
                <a:cs typeface="Arial" panose="020B0604020202020204" pitchFamily="34" charset="0"/>
              </a:rPr>
              <a:t>Our attempts </a:t>
            </a:r>
            <a:r>
              <a:rPr lang="en-US" altLang="ca-ES" sz="1800" dirty="0">
                <a:solidFill>
                  <a:srgbClr val="000000"/>
                </a:solidFill>
                <a:cs typeface="Arial" panose="020B0604020202020204" pitchFamily="34" charset="0"/>
              </a:rPr>
              <a:t>to isolate a human correlate, </a:t>
            </a:r>
            <a:r>
              <a:rPr lang="en-US" altLang="ca-ES" sz="1800" b="1" dirty="0">
                <a:solidFill>
                  <a:srgbClr val="0070C0"/>
                </a:solidFill>
                <a:cs typeface="Arial" panose="020B0604020202020204" pitchFamily="34" charset="0"/>
              </a:rPr>
              <a:t>however, failed</a:t>
            </a:r>
            <a:r>
              <a:rPr lang="en-US" altLang="ca-ES" sz="1800" dirty="0">
                <a:solidFill>
                  <a:srgbClr val="000000"/>
                </a:solidFill>
                <a:cs typeface="Arial" panose="020B0604020202020204" pitchFamily="34" charset="0"/>
              </a:rPr>
              <a:t>.”</a:t>
            </a:r>
          </a:p>
          <a:p>
            <a:pPr marL="0" indent="0" algn="just">
              <a:buFont typeface="Arial" panose="020B0604020202020204" pitchFamily="34" charset="0"/>
              <a:buNone/>
            </a:pPr>
            <a:r>
              <a:rPr lang="en-US" altLang="ca-ES" sz="1800" dirty="0">
                <a:solidFill>
                  <a:srgbClr val="000000"/>
                </a:solidFill>
                <a:cs typeface="Arial" panose="020B0604020202020204" pitchFamily="34" charset="0"/>
              </a:rPr>
              <a:t>“I have devoted my scientific life to the question to what extent infectious agents contribute to human cancer, trusting that this will contribute to novel modes of cancer prevention, diagnosis and hopefully later on also to cancer therapy. I am of course pleased to see that </a:t>
            </a:r>
            <a:r>
              <a:rPr lang="en-US" altLang="ca-ES" sz="1800" b="1" dirty="0">
                <a:solidFill>
                  <a:srgbClr val="0070C0"/>
                </a:solidFill>
                <a:cs typeface="Arial" panose="020B0604020202020204" pitchFamily="34" charset="0"/>
              </a:rPr>
              <a:t>at least part of this </a:t>
            </a:r>
            <a:r>
              <a:rPr lang="en-US" altLang="ca-ES" sz="1800" b="1" dirty="0" err="1">
                <a:solidFill>
                  <a:srgbClr val="0070C0"/>
                </a:solidFill>
                <a:cs typeface="Arial" panose="020B0604020202020204" pitchFamily="34" charset="0"/>
              </a:rPr>
              <a:t>programme</a:t>
            </a:r>
            <a:r>
              <a:rPr lang="en-US" altLang="ca-ES" sz="1800" b="1" dirty="0">
                <a:solidFill>
                  <a:srgbClr val="0070C0"/>
                </a:solidFill>
                <a:cs typeface="Arial" panose="020B0604020202020204" pitchFamily="34" charset="0"/>
              </a:rPr>
              <a:t> has been successful.</a:t>
            </a:r>
            <a:r>
              <a:rPr lang="en-US" altLang="ca-ES" sz="1800" dirty="0">
                <a:solidFill>
                  <a:srgbClr val="000000"/>
                </a:solidFill>
                <a:cs typeface="Arial" panose="020B0604020202020204" pitchFamily="34" charset="0"/>
              </a:rPr>
              <a:t>”</a:t>
            </a:r>
            <a:endParaRPr lang="ca-ES" altLang="ja-JP" sz="1800" dirty="0">
              <a:solidFill>
                <a:srgbClr val="000000"/>
              </a:solidFill>
              <a:cs typeface="Arial" panose="020B0604020202020204" pitchFamily="34" charset="0"/>
            </a:endParaRPr>
          </a:p>
          <a:p>
            <a:pPr marL="0" indent="0">
              <a:buFont typeface="Arial" pitchFamily="34" charset="0"/>
              <a:buNone/>
            </a:pPr>
            <a:endParaRPr lang="en-US" altLang="ca-ES" sz="1600" dirty="0">
              <a:solidFill>
                <a:srgbClr val="000000"/>
              </a:solidFill>
              <a:latin typeface="Helvetica" panose="020B0604020202020204" pitchFamily="34" charset="0"/>
              <a:cs typeface="Arial" panose="020B0604020202020204" pitchFamily="34" charset="0"/>
            </a:endParaRPr>
          </a:p>
          <a:p>
            <a:pPr marL="0" indent="0">
              <a:buFont typeface="Arial" pitchFamily="34" charset="0"/>
              <a:buNone/>
            </a:pPr>
            <a:endParaRPr lang="en-US" altLang="ca-ES" sz="1600" dirty="0"/>
          </a:p>
        </p:txBody>
      </p:sp>
    </p:spTree>
    <p:extLst>
      <p:ext uri="{BB962C8B-B14F-4D97-AF65-F5344CB8AC3E}">
        <p14:creationId xmlns:p14="http://schemas.microsoft.com/office/powerpoint/2010/main" val="1294903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ssh2016_podpis02"/>
          <p:cNvPicPr/>
          <p:nvPr/>
        </p:nvPicPr>
        <p:blipFill>
          <a:blip r:embed="rId2" cstate="print"/>
          <a:srcRect/>
          <a:stretch>
            <a:fillRect/>
          </a:stretch>
        </p:blipFill>
        <p:spPr bwMode="auto">
          <a:xfrm>
            <a:off x="6372200" y="5877272"/>
            <a:ext cx="2531745" cy="723265"/>
          </a:xfrm>
          <a:prstGeom prst="rect">
            <a:avLst/>
          </a:prstGeom>
          <a:noFill/>
          <a:ln w="9525">
            <a:noFill/>
            <a:miter lim="800000"/>
            <a:headEnd/>
            <a:tailEnd/>
          </a:ln>
        </p:spPr>
      </p:pic>
      <p:sp>
        <p:nvSpPr>
          <p:cNvPr id="6" name="3 CuadroTexto"/>
          <p:cNvSpPr txBox="1">
            <a:spLocks noChangeArrowheads="1"/>
          </p:cNvSpPr>
          <p:nvPr/>
        </p:nvSpPr>
        <p:spPr bwMode="auto">
          <a:xfrm>
            <a:off x="323529" y="200025"/>
            <a:ext cx="835292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defRPr/>
            </a:pPr>
            <a:r>
              <a:rPr lang="en-US" sz="2800" b="1" u="sng" dirty="0" err="1">
                <a:solidFill>
                  <a:schemeClr val="accent1"/>
                </a:solidFill>
                <a:latin typeface="Helvetica" panose="020B0604020202020204" pitchFamily="34" charset="0"/>
                <a:cs typeface="Helvetica" panose="020B0604020202020204" pitchFamily="34" charset="0"/>
              </a:rPr>
              <a:t>Atapuerca</a:t>
            </a:r>
            <a:r>
              <a:rPr lang="en-US" sz="2800" b="1" u="sng" dirty="0">
                <a:solidFill>
                  <a:schemeClr val="accent1"/>
                </a:solidFill>
                <a:latin typeface="Helvetica" panose="020B0604020202020204" pitchFamily="34" charset="0"/>
                <a:cs typeface="Helvetica" panose="020B0604020202020204" pitchFamily="34" charset="0"/>
              </a:rPr>
              <a:t> project:</a:t>
            </a:r>
          </a:p>
          <a:p>
            <a:pPr>
              <a:defRPr/>
            </a:pPr>
            <a:r>
              <a:rPr lang="en-US" sz="2000" b="1" dirty="0">
                <a:solidFill>
                  <a:srgbClr val="000000"/>
                </a:solidFill>
                <a:latin typeface="Helvetica" panose="020B0604020202020204" pitchFamily="34" charset="0"/>
                <a:cs typeface="Helvetica" panose="020B0604020202020204" pitchFamily="34" charset="0"/>
              </a:rPr>
              <a:t>Social Impact of Research: </a:t>
            </a:r>
            <a:r>
              <a:rPr lang="en-US" sz="2000" dirty="0">
                <a:solidFill>
                  <a:srgbClr val="000000"/>
                </a:solidFill>
                <a:latin typeface="Helvetica" panose="020B0604020202020204" pitchFamily="34" charset="0"/>
                <a:cs typeface="Helvetica" panose="020B0604020202020204" pitchFamily="34" charset="0"/>
              </a:rPr>
              <a:t>1) creation of employment and economic growth in the region and 2) creating intangible cultural happiness.</a:t>
            </a:r>
          </a:p>
          <a:p>
            <a:pPr>
              <a:defRPr/>
            </a:pPr>
            <a:r>
              <a:rPr lang="en-US" sz="2000" b="1" dirty="0">
                <a:solidFill>
                  <a:srgbClr val="000000"/>
                </a:solidFill>
                <a:latin typeface="Helvetica" panose="020B0604020202020204" pitchFamily="34" charset="0"/>
                <a:cs typeface="Helvetica" panose="020B0604020202020204" pitchFamily="34" charset="0"/>
              </a:rPr>
              <a:t>Research Enabling Social Impact: </a:t>
            </a:r>
            <a:r>
              <a:rPr lang="en-US" sz="2000" dirty="0">
                <a:solidFill>
                  <a:srgbClr val="000000"/>
                </a:solidFill>
                <a:latin typeface="Helvetica" panose="020B0604020202020204" pitchFamily="34" charset="0"/>
                <a:cs typeface="Helvetica" panose="020B0604020202020204" pitchFamily="34" charset="0"/>
              </a:rPr>
              <a:t>Groups of paleontologists working in </a:t>
            </a:r>
            <a:r>
              <a:rPr lang="en-US" sz="2000" dirty="0" err="1">
                <a:solidFill>
                  <a:srgbClr val="000000"/>
                </a:solidFill>
                <a:latin typeface="Helvetica" panose="020B0604020202020204" pitchFamily="34" charset="0"/>
                <a:cs typeface="Helvetica" panose="020B0604020202020204" pitchFamily="34" charset="0"/>
              </a:rPr>
              <a:t>Atapuerca</a:t>
            </a:r>
            <a:r>
              <a:rPr lang="en-US" sz="2000" dirty="0">
                <a:solidFill>
                  <a:srgbClr val="000000"/>
                </a:solidFill>
                <a:latin typeface="Helvetica" panose="020B0604020202020204" pitchFamily="34" charset="0"/>
                <a:cs typeface="Helvetica" panose="020B0604020202020204" pitchFamily="34" charset="0"/>
              </a:rPr>
              <a:t> Mountains since 1863</a:t>
            </a:r>
          </a:p>
        </p:txBody>
      </p:sp>
      <p:pic>
        <p:nvPicPr>
          <p:cNvPr id="10" name="Picture 2" descr="http://waste.ideal.es/fotos2/atapuerca-mandibul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34691"/>
            <a:ext cx="1584176" cy="209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 CuadroTexto"/>
          <p:cNvSpPr txBox="1">
            <a:spLocks noChangeArrowheads="1"/>
          </p:cNvSpPr>
          <p:nvPr/>
        </p:nvSpPr>
        <p:spPr bwMode="auto">
          <a:xfrm>
            <a:off x="483681" y="4941168"/>
            <a:ext cx="24836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800" b="1" dirty="0" err="1">
                <a:solidFill>
                  <a:srgbClr val="000000"/>
                </a:solidFill>
                <a:latin typeface="+mn-lt"/>
                <a:cs typeface="Arial" charset="0"/>
              </a:rPr>
              <a:t>Atapuerca</a:t>
            </a:r>
            <a:r>
              <a:rPr lang="en-US" sz="1800" b="1" dirty="0">
                <a:solidFill>
                  <a:srgbClr val="000000"/>
                </a:solidFill>
                <a:latin typeface="+mn-lt"/>
                <a:cs typeface="Arial" charset="0"/>
              </a:rPr>
              <a:t> Project</a:t>
            </a:r>
            <a:endParaRPr lang="en-US" sz="1800" dirty="0">
              <a:solidFill>
                <a:srgbClr val="000000"/>
              </a:solidFill>
              <a:latin typeface="+mn-lt"/>
              <a:cs typeface="Arial" charset="0"/>
            </a:endParaRPr>
          </a:p>
        </p:txBody>
      </p:sp>
      <p:sp>
        <p:nvSpPr>
          <p:cNvPr id="12" name="Marcador de contenido 9"/>
          <p:cNvSpPr txBox="1">
            <a:spLocks/>
          </p:cNvSpPr>
          <p:nvPr/>
        </p:nvSpPr>
        <p:spPr>
          <a:xfrm>
            <a:off x="2826756" y="2734691"/>
            <a:ext cx="5561668" cy="15573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altLang="ca-ES" sz="1800" dirty="0">
                <a:solidFill>
                  <a:srgbClr val="000000"/>
                </a:solidFill>
                <a:cs typeface="Arial" panose="020B0604020202020204" pitchFamily="34" charset="0"/>
              </a:rPr>
              <a:t>1863: the first discoveries of fossils were found.</a:t>
            </a:r>
          </a:p>
          <a:p>
            <a:pPr marL="0" indent="0" algn="just">
              <a:buFont typeface="Arial" pitchFamily="34" charset="0"/>
              <a:buNone/>
            </a:pPr>
            <a:r>
              <a:rPr lang="en-US" altLang="ca-ES" sz="1800" dirty="0">
                <a:solidFill>
                  <a:srgbClr val="000000"/>
                </a:solidFill>
                <a:cs typeface="Arial" panose="020B0604020202020204" pitchFamily="34" charset="0"/>
              </a:rPr>
              <a:t>1976: first human remain is found</a:t>
            </a:r>
          </a:p>
          <a:p>
            <a:pPr marL="0" indent="0" algn="just">
              <a:buFont typeface="Arial" pitchFamily="34" charset="0"/>
              <a:buNone/>
            </a:pPr>
            <a:r>
              <a:rPr lang="en-US" altLang="ca-ES" sz="1800" dirty="0">
                <a:solidFill>
                  <a:srgbClr val="000000"/>
                </a:solidFill>
                <a:cs typeface="Arial" panose="020B0604020202020204" pitchFamily="34" charset="0"/>
              </a:rPr>
              <a:t>1997: discovery of a new human species: </a:t>
            </a:r>
            <a:r>
              <a:rPr lang="en-US" altLang="ca-ES" sz="1800" i="1" dirty="0">
                <a:solidFill>
                  <a:srgbClr val="000000"/>
                </a:solidFill>
                <a:cs typeface="Arial" panose="020B0604020202020204" pitchFamily="34" charset="0"/>
              </a:rPr>
              <a:t>homo antecessor</a:t>
            </a:r>
          </a:p>
          <a:p>
            <a:pPr marL="0" indent="0" algn="just">
              <a:buFont typeface="Arial" pitchFamily="34" charset="0"/>
              <a:buNone/>
            </a:pPr>
            <a:r>
              <a:rPr lang="en-US" altLang="ca-ES" sz="1800" b="1" dirty="0">
                <a:solidFill>
                  <a:srgbClr val="0070C0"/>
                </a:solidFill>
                <a:cs typeface="Arial" panose="020B0604020202020204" pitchFamily="34" charset="0"/>
              </a:rPr>
              <a:t>More than a century of research</a:t>
            </a:r>
            <a:r>
              <a:rPr lang="en-US" altLang="ca-ES" sz="1800" dirty="0">
                <a:solidFill>
                  <a:srgbClr val="000000"/>
                </a:solidFill>
                <a:cs typeface="Arial" panose="020B0604020202020204" pitchFamily="34" charset="0"/>
              </a:rPr>
              <a:t> has been developed in </a:t>
            </a:r>
            <a:r>
              <a:rPr lang="en-US" altLang="ca-ES" sz="1800" dirty="0" err="1">
                <a:solidFill>
                  <a:srgbClr val="000000"/>
                </a:solidFill>
                <a:cs typeface="Arial" panose="020B0604020202020204" pitchFamily="34" charset="0"/>
              </a:rPr>
              <a:t>Atapuerca</a:t>
            </a:r>
            <a:r>
              <a:rPr lang="en-US" altLang="ca-ES" sz="1800" dirty="0">
                <a:solidFill>
                  <a:srgbClr val="000000"/>
                </a:solidFill>
                <a:cs typeface="Arial" panose="020B0604020202020204" pitchFamily="34" charset="0"/>
              </a:rPr>
              <a:t>, which eventually </a:t>
            </a:r>
            <a:r>
              <a:rPr lang="en-US" altLang="ca-ES" sz="1800" b="1" dirty="0">
                <a:solidFill>
                  <a:srgbClr val="0070C0"/>
                </a:solidFill>
                <a:cs typeface="Arial" panose="020B0604020202020204" pitchFamily="34" charset="0"/>
              </a:rPr>
              <a:t>enabled the discovery of </a:t>
            </a:r>
            <a:r>
              <a:rPr lang="en-US" altLang="ca-ES" sz="1800" b="1" i="1" dirty="0">
                <a:solidFill>
                  <a:srgbClr val="0070C0"/>
                </a:solidFill>
                <a:cs typeface="Arial" panose="020B0604020202020204" pitchFamily="34" charset="0"/>
              </a:rPr>
              <a:t>homo antecessor</a:t>
            </a:r>
            <a:r>
              <a:rPr lang="en-US" altLang="ca-ES" sz="1800" dirty="0">
                <a:solidFill>
                  <a:srgbClr val="000000"/>
                </a:solidFill>
                <a:cs typeface="Arial" panose="020B0604020202020204" pitchFamily="34" charset="0"/>
              </a:rPr>
              <a:t>, as one of the earliest known human species in Europe</a:t>
            </a:r>
            <a:endParaRPr lang="en-US" altLang="ca-ES" sz="1800" dirty="0"/>
          </a:p>
        </p:txBody>
      </p:sp>
    </p:spTree>
    <p:extLst>
      <p:ext uri="{BB962C8B-B14F-4D97-AF65-F5344CB8AC3E}">
        <p14:creationId xmlns:p14="http://schemas.microsoft.com/office/powerpoint/2010/main" val="1524739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txBox="1">
            <a:spLocks/>
          </p:cNvSpPr>
          <p:nvPr/>
        </p:nvSpPr>
        <p:spPr bwMode="auto">
          <a:xfrm>
            <a:off x="1403648" y="1363094"/>
            <a:ext cx="655963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buFont typeface="Times New Roman" panose="02020603050405020304" pitchFamily="18" charset="0"/>
              <a:buNone/>
            </a:pPr>
            <a:r>
              <a:rPr lang="es-ES" altLang="ca-ES" sz="2400" dirty="0">
                <a:latin typeface="Helvetica" panose="020B0604020202020204" pitchFamily="34" charset="0"/>
              </a:rPr>
              <a:t>  </a:t>
            </a:r>
            <a:r>
              <a:rPr lang="en-US" altLang="ca-ES" sz="2400" dirty="0">
                <a:latin typeface="Helvetica" panose="020B0604020202020204" pitchFamily="34" charset="0"/>
              </a:rPr>
              <a:t>We cannot change the past, but we can change the present and the future and, by demonstrating social and political impact, SSH research is already contributing to do so</a:t>
            </a:r>
          </a:p>
          <a:p>
            <a:pPr algn="just">
              <a:buFont typeface="Times New Roman" panose="02020603050405020304" pitchFamily="18" charset="0"/>
              <a:buNone/>
            </a:pPr>
            <a:endParaRPr lang="es-ES" altLang="ca-ES" sz="2400" dirty="0"/>
          </a:p>
          <a:p>
            <a:pPr algn="just">
              <a:buFont typeface="Times New Roman" panose="02020603050405020304" pitchFamily="18" charset="0"/>
              <a:buNone/>
            </a:pPr>
            <a:endParaRPr lang="es-ES" altLang="ca-ES" sz="2400" dirty="0"/>
          </a:p>
        </p:txBody>
      </p:sp>
      <p:pic>
        <p:nvPicPr>
          <p:cNvPr id="75780" name="Picture 4" descr="Galaxy, Andromeda, Espiral, Cosmos, Espacio, Universo"/>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052887"/>
            <a:ext cx="91440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ok 3" descr="ssh2016_podpis02"/>
          <p:cNvPicPr/>
          <p:nvPr/>
        </p:nvPicPr>
        <p:blipFill>
          <a:blip r:embed="rId3" cstate="print"/>
          <a:srcRect/>
          <a:stretch>
            <a:fillRect/>
          </a:stretch>
        </p:blipFill>
        <p:spPr bwMode="auto">
          <a:xfrm>
            <a:off x="6372200" y="5877272"/>
            <a:ext cx="2531745" cy="723265"/>
          </a:xfrm>
          <a:prstGeom prst="rect">
            <a:avLst/>
          </a:prstGeom>
          <a:noFill/>
          <a:ln w="9525">
            <a:noFill/>
            <a:miter lim="800000"/>
            <a:headEnd/>
            <a:tailEnd/>
          </a:ln>
        </p:spPr>
      </p:pic>
    </p:spTree>
    <p:extLst>
      <p:ext uri="{BB962C8B-B14F-4D97-AF65-F5344CB8AC3E}">
        <p14:creationId xmlns:p14="http://schemas.microsoft.com/office/powerpoint/2010/main" val="1691046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pPr algn="ctr">
              <a:buNone/>
            </a:pPr>
            <a:endParaRPr lang="en-GB" dirty="0"/>
          </a:p>
          <a:p>
            <a:pPr algn="ctr">
              <a:buNone/>
            </a:pPr>
            <a:endParaRPr lang="en-GB" dirty="0"/>
          </a:p>
          <a:p>
            <a:pPr algn="ctr">
              <a:buNone/>
            </a:pPr>
            <a:endParaRPr lang="en-GB" sz="4800" dirty="0"/>
          </a:p>
          <a:p>
            <a:pPr algn="ctr">
              <a:buNone/>
            </a:pPr>
            <a:r>
              <a:rPr lang="en-GB" sz="4800" dirty="0"/>
              <a:t>Thank you!</a:t>
            </a:r>
            <a:endParaRPr lang="en-GB" dirty="0"/>
          </a:p>
          <a:p>
            <a:pPr algn="ctr">
              <a:buNone/>
            </a:pPr>
            <a:r>
              <a:rPr lang="en-GB" dirty="0"/>
              <a:t> contact: crea@ub.edu</a:t>
            </a:r>
          </a:p>
        </p:txBody>
      </p:sp>
      <p:pic>
        <p:nvPicPr>
          <p:cNvPr id="2050" name="Picture 2" descr="C:\Users\maria.istonova\Desktop\SSH\partneri_loga\partneri.png"/>
          <p:cNvPicPr>
            <a:picLocks noChangeAspect="1" noChangeArrowheads="1"/>
          </p:cNvPicPr>
          <p:nvPr/>
        </p:nvPicPr>
        <p:blipFill>
          <a:blip r:embed="rId2" cstate="print"/>
          <a:srcRect/>
          <a:stretch>
            <a:fillRect/>
          </a:stretch>
        </p:blipFill>
        <p:spPr bwMode="auto">
          <a:xfrm>
            <a:off x="755576" y="5589240"/>
            <a:ext cx="8204200" cy="990600"/>
          </a:xfrm>
          <a:prstGeom prst="rect">
            <a:avLst/>
          </a:prstGeom>
          <a:noFill/>
        </p:spPr>
      </p:pic>
      <p:pic>
        <p:nvPicPr>
          <p:cNvPr id="5" name="Picture 2" descr="ssh_banner_mail"/>
          <p:cNvPicPr>
            <a:picLocks noChangeAspect="1" noChangeArrowheads="1"/>
          </p:cNvPicPr>
          <p:nvPr/>
        </p:nvPicPr>
        <p:blipFill>
          <a:blip r:embed="rId3" cstate="print"/>
          <a:srcRect/>
          <a:stretch>
            <a:fillRect/>
          </a:stretch>
        </p:blipFill>
        <p:spPr bwMode="auto">
          <a:xfrm>
            <a:off x="0" y="1"/>
            <a:ext cx="9144000" cy="256490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3"/>
          <p:cNvGrpSpPr>
            <a:grpSpLocks/>
          </p:cNvGrpSpPr>
          <p:nvPr/>
        </p:nvGrpSpPr>
        <p:grpSpPr bwMode="auto">
          <a:xfrm>
            <a:off x="7347348" y="3403998"/>
            <a:ext cx="1629965" cy="402431"/>
            <a:chOff x="2172260" y="4343334"/>
            <a:chExt cx="2172606" cy="536906"/>
          </a:xfrm>
        </p:grpSpPr>
        <p:pic>
          <p:nvPicPr>
            <p:cNvPr id="6" name="Imagen 12" descr="EU and 7th programme logo.jpg"/>
            <p:cNvPicPr>
              <a:picLocks noChangeAspect="1"/>
            </p:cNvPicPr>
            <p:nvPr/>
          </p:nvPicPr>
          <p:blipFill>
            <a:blip r:embed="rId2" cstate="print">
              <a:extLst>
                <a:ext uri="{28A0092B-C50C-407E-A947-70E740481C1C}">
                  <a14:useLocalDpi xmlns:a14="http://schemas.microsoft.com/office/drawing/2010/main" val="0"/>
                </a:ext>
              </a:extLst>
            </a:blip>
            <a:srcRect l="56491" t="-4482" r="-2"/>
            <a:stretch>
              <a:fillRect/>
            </a:stretch>
          </p:blipFill>
          <p:spPr bwMode="auto">
            <a:xfrm>
              <a:off x="3826412" y="4383095"/>
              <a:ext cx="518454" cy="4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descr="ole2.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7959" y="4343334"/>
              <a:ext cx="518453" cy="5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PACT-E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2260" y="4383095"/>
              <a:ext cx="1107563" cy="3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8 Rectángulo"/>
          <p:cNvSpPr>
            <a:spLocks noChangeArrowheads="1"/>
          </p:cNvSpPr>
          <p:nvPr/>
        </p:nvSpPr>
        <p:spPr bwMode="auto">
          <a:xfrm>
            <a:off x="2411760" y="1734742"/>
            <a:ext cx="6565552" cy="225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dirty="0">
                <a:solidFill>
                  <a:srgbClr val="000000"/>
                </a:solidFill>
                <a:latin typeface="Helvetica" panose="020B0604020202020204" pitchFamily="34" charset="0"/>
              </a:rPr>
              <a:t>We must distinguish between:</a:t>
            </a:r>
          </a:p>
          <a:p>
            <a:pPr marL="360363" indent="-342900" algn="just">
              <a:lnSpc>
                <a:spcPct val="100000"/>
              </a:lnSpc>
              <a:spcBef>
                <a:spcPts val="450"/>
              </a:spcBef>
              <a:buFontTx/>
              <a:buChar char="-"/>
            </a:pPr>
            <a:r>
              <a:rPr lang="en-US" altLang="ca-ES" sz="2000" b="1" dirty="0">
                <a:solidFill>
                  <a:srgbClr val="000000"/>
                </a:solidFill>
                <a:latin typeface="Helvetica" panose="020B0604020202020204" pitchFamily="34" charset="0"/>
              </a:rPr>
              <a:t>Scientific impact</a:t>
            </a:r>
          </a:p>
          <a:p>
            <a:pPr marL="360363" indent="-342900" algn="just">
              <a:lnSpc>
                <a:spcPct val="100000"/>
              </a:lnSpc>
              <a:spcBef>
                <a:spcPts val="450"/>
              </a:spcBef>
              <a:buFontTx/>
              <a:buChar char="-"/>
            </a:pPr>
            <a:r>
              <a:rPr lang="en-US" altLang="ca-ES" sz="2000" b="1" dirty="0">
                <a:solidFill>
                  <a:srgbClr val="000000"/>
                </a:solidFill>
                <a:latin typeface="Helvetica" panose="020B0604020202020204" pitchFamily="34" charset="0"/>
              </a:rPr>
              <a:t>Dissemination</a:t>
            </a:r>
          </a:p>
          <a:p>
            <a:pPr marL="360363" indent="-342900" algn="just">
              <a:lnSpc>
                <a:spcPct val="100000"/>
              </a:lnSpc>
              <a:spcBef>
                <a:spcPts val="450"/>
              </a:spcBef>
              <a:buFontTx/>
              <a:buChar char="-"/>
            </a:pPr>
            <a:r>
              <a:rPr lang="en-US" altLang="ca-ES" sz="2000" b="1" dirty="0">
                <a:solidFill>
                  <a:srgbClr val="000000"/>
                </a:solidFill>
                <a:latin typeface="Helvetica" panose="020B0604020202020204" pitchFamily="34" charset="0"/>
              </a:rPr>
              <a:t>Transference</a:t>
            </a:r>
          </a:p>
          <a:p>
            <a:pPr marL="360363" indent="-342900" algn="just">
              <a:lnSpc>
                <a:spcPct val="100000"/>
              </a:lnSpc>
              <a:spcBef>
                <a:spcPts val="450"/>
              </a:spcBef>
              <a:buFontTx/>
              <a:buChar char="-"/>
            </a:pPr>
            <a:r>
              <a:rPr lang="en-US" altLang="ca-ES" sz="2000" b="1" dirty="0">
                <a:solidFill>
                  <a:srgbClr val="000000"/>
                </a:solidFill>
                <a:latin typeface="Helvetica" panose="020B0604020202020204" pitchFamily="34" charset="0"/>
              </a:rPr>
              <a:t>Social impact</a:t>
            </a:r>
          </a:p>
          <a:p>
            <a:pPr algn="just">
              <a:lnSpc>
                <a:spcPct val="100000"/>
              </a:lnSpc>
              <a:spcBef>
                <a:spcPts val="450"/>
              </a:spcBef>
              <a:buNone/>
            </a:pPr>
            <a:endParaRPr lang="en-US" altLang="ca-ES" sz="2000" dirty="0">
              <a:solidFill>
                <a:srgbClr val="000000"/>
              </a:solidFill>
              <a:latin typeface="Helvetica" panose="020B0604020202020204" pitchFamily="34" charset="0"/>
            </a:endParaRPr>
          </a:p>
        </p:txBody>
      </p:sp>
      <p:grpSp>
        <p:nvGrpSpPr>
          <p:cNvPr id="2" name="Grupo 1"/>
          <p:cNvGrpSpPr/>
          <p:nvPr/>
        </p:nvGrpSpPr>
        <p:grpSpPr>
          <a:xfrm>
            <a:off x="0" y="4005064"/>
            <a:ext cx="9143999" cy="2898076"/>
            <a:chOff x="0" y="4005064"/>
            <a:chExt cx="9143999" cy="2898076"/>
          </a:xfrm>
        </p:grpSpPr>
        <p:pic>
          <p:nvPicPr>
            <p:cNvPr id="12" name="Picture 2" descr="C:\Users\MAR\Desktop\R. Brusel·les\20101164_l.jpg"/>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32053" t="7785" r="5941" b="1240"/>
            <a:stretch/>
          </p:blipFill>
          <p:spPr bwMode="auto">
            <a:xfrm>
              <a:off x="5940152" y="4005064"/>
              <a:ext cx="3203847" cy="289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ity2.jpg"/>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5290" r="16242" b="5058"/>
            <a:stretch/>
          </p:blipFill>
          <p:spPr bwMode="auto">
            <a:xfrm>
              <a:off x="2915816" y="4007341"/>
              <a:ext cx="3096344" cy="289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MAR\Desktop\R. Brusel·les\educacion-ambiental-en-casa.jpg"/>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19900"/>
            <a:stretch/>
          </p:blipFill>
          <p:spPr bwMode="auto">
            <a:xfrm>
              <a:off x="0" y="4005064"/>
              <a:ext cx="2915816" cy="289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Obrázok 3" descr="ssh2016_podpis02"/>
          <p:cNvPicPr/>
          <p:nvPr/>
        </p:nvPicPr>
        <p:blipFill>
          <a:blip r:embed="rId8" cstate="print"/>
          <a:srcRect/>
          <a:stretch>
            <a:fillRect/>
          </a:stretch>
        </p:blipFill>
        <p:spPr bwMode="auto">
          <a:xfrm>
            <a:off x="6372200" y="5877272"/>
            <a:ext cx="2531745" cy="723265"/>
          </a:xfrm>
          <a:prstGeom prst="rect">
            <a:avLst/>
          </a:prstGeom>
          <a:noFill/>
          <a:ln w="9525">
            <a:noFill/>
            <a:miter lim="800000"/>
            <a:headEnd/>
            <a:tailEnd/>
          </a:ln>
        </p:spPr>
      </p:pic>
    </p:spTree>
    <p:extLst>
      <p:ext uri="{BB962C8B-B14F-4D97-AF65-F5344CB8AC3E}">
        <p14:creationId xmlns:p14="http://schemas.microsoft.com/office/powerpoint/2010/main" val="396645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t d'imatges de publications"/>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26035"/>
          <a:stretch/>
        </p:blipFill>
        <p:spPr bwMode="auto">
          <a:xfrm>
            <a:off x="0" y="3933056"/>
            <a:ext cx="9144000" cy="292494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3"/>
          <p:cNvGrpSpPr>
            <a:grpSpLocks/>
          </p:cNvGrpSpPr>
          <p:nvPr/>
        </p:nvGrpSpPr>
        <p:grpSpPr bwMode="auto">
          <a:xfrm>
            <a:off x="7347348" y="3403998"/>
            <a:ext cx="1629965" cy="402431"/>
            <a:chOff x="2172260" y="4343334"/>
            <a:chExt cx="2172606" cy="536906"/>
          </a:xfrm>
        </p:grpSpPr>
        <p:pic>
          <p:nvPicPr>
            <p:cNvPr id="6" name="Imagen 12" descr="EU and 7th programme logo.jpg"/>
            <p:cNvPicPr>
              <a:picLocks noChangeAspect="1"/>
            </p:cNvPicPr>
            <p:nvPr/>
          </p:nvPicPr>
          <p:blipFill>
            <a:blip r:embed="rId3" cstate="print">
              <a:extLst>
                <a:ext uri="{28A0092B-C50C-407E-A947-70E740481C1C}">
                  <a14:useLocalDpi xmlns:a14="http://schemas.microsoft.com/office/drawing/2010/main" val="0"/>
                </a:ext>
              </a:extLst>
            </a:blip>
            <a:srcRect l="56491" t="-4482" r="-2"/>
            <a:stretch>
              <a:fillRect/>
            </a:stretch>
          </p:blipFill>
          <p:spPr bwMode="auto">
            <a:xfrm>
              <a:off x="3826412" y="4383095"/>
              <a:ext cx="518454" cy="4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descr="ole2.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7959" y="4343334"/>
              <a:ext cx="518453" cy="5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PACT-E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2260" y="4383095"/>
              <a:ext cx="1107563" cy="3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8 Rectángulo"/>
          <p:cNvSpPr>
            <a:spLocks noChangeArrowheads="1"/>
          </p:cNvSpPr>
          <p:nvPr/>
        </p:nvSpPr>
        <p:spPr bwMode="auto">
          <a:xfrm>
            <a:off x="2411760" y="1734742"/>
            <a:ext cx="6565552"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b="1" dirty="0">
                <a:solidFill>
                  <a:srgbClr val="000000"/>
                </a:solidFill>
                <a:latin typeface="Helvetica" panose="020B0604020202020204" pitchFamily="34" charset="0"/>
              </a:rPr>
              <a:t>Scientific impact</a:t>
            </a:r>
            <a:r>
              <a:rPr lang="en-US" altLang="ca-ES" sz="2000" dirty="0">
                <a:solidFill>
                  <a:srgbClr val="000000"/>
                </a:solidFill>
                <a:latin typeface="Helvetica" panose="020B0604020202020204" pitchFamily="34" charset="0"/>
              </a:rPr>
              <a:t> takes place within academia, when researchers (peers) read, cite and use our research results for their future research</a:t>
            </a:r>
          </a:p>
          <a:p>
            <a:pPr algn="just">
              <a:lnSpc>
                <a:spcPct val="100000"/>
              </a:lnSpc>
              <a:spcBef>
                <a:spcPts val="450"/>
              </a:spcBef>
              <a:buNone/>
            </a:pPr>
            <a:r>
              <a:rPr lang="en-US" altLang="ca-ES" sz="2000" dirty="0">
                <a:solidFill>
                  <a:srgbClr val="000000"/>
                </a:solidFill>
                <a:latin typeface="Helvetica" panose="020B0604020202020204" pitchFamily="34" charset="0"/>
              </a:rPr>
              <a:t>Many metrics measure this impact (from impact factor to </a:t>
            </a:r>
            <a:r>
              <a:rPr lang="en-US" altLang="ca-ES" sz="2000" dirty="0" err="1">
                <a:solidFill>
                  <a:srgbClr val="000000"/>
                </a:solidFill>
                <a:latin typeface="Helvetica" panose="020B0604020202020204" pitchFamily="34" charset="0"/>
              </a:rPr>
              <a:t>altmetrics</a:t>
            </a:r>
            <a:r>
              <a:rPr lang="en-US" altLang="ca-ES" sz="2000" dirty="0">
                <a:solidFill>
                  <a:srgbClr val="000000"/>
                </a:solidFill>
                <a:latin typeface="Helvetica" panose="020B0604020202020204" pitchFamily="34" charset="0"/>
              </a:rPr>
              <a:t>)</a:t>
            </a:r>
          </a:p>
          <a:p>
            <a:pPr algn="just">
              <a:lnSpc>
                <a:spcPct val="100000"/>
              </a:lnSpc>
              <a:spcBef>
                <a:spcPts val="450"/>
              </a:spcBef>
              <a:buNone/>
            </a:pPr>
            <a:endParaRPr lang="en-US" altLang="ca-ES" sz="2000" b="1" dirty="0">
              <a:solidFill>
                <a:srgbClr val="000000"/>
              </a:solidFill>
              <a:latin typeface="Helvetica" panose="020B0604020202020204" pitchFamily="34" charset="0"/>
            </a:endParaRPr>
          </a:p>
        </p:txBody>
      </p:sp>
      <p:pic>
        <p:nvPicPr>
          <p:cNvPr id="10" name="Obrázok 3" descr="ssh2016_podpis02"/>
          <p:cNvPicPr/>
          <p:nvPr/>
        </p:nvPicPr>
        <p:blipFill>
          <a:blip r:embed="rId6" cstate="print"/>
          <a:srcRect/>
          <a:stretch>
            <a:fillRect/>
          </a:stretch>
        </p:blipFill>
        <p:spPr bwMode="auto">
          <a:xfrm>
            <a:off x="6372200" y="5877272"/>
            <a:ext cx="2531745" cy="723265"/>
          </a:xfrm>
          <a:prstGeom prst="rect">
            <a:avLst/>
          </a:prstGeom>
          <a:noFill/>
          <a:ln w="9525">
            <a:noFill/>
            <a:miter lim="800000"/>
            <a:headEnd/>
            <a:tailEnd/>
          </a:ln>
        </p:spPr>
      </p:pic>
    </p:spTree>
    <p:extLst>
      <p:ext uri="{BB962C8B-B14F-4D97-AF65-F5344CB8AC3E}">
        <p14:creationId xmlns:p14="http://schemas.microsoft.com/office/powerpoint/2010/main" val="87940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8 Rectángulo"/>
          <p:cNvSpPr>
            <a:spLocks noChangeArrowheads="1"/>
          </p:cNvSpPr>
          <p:nvPr/>
        </p:nvSpPr>
        <p:spPr bwMode="auto">
          <a:xfrm>
            <a:off x="2451498" y="1734742"/>
            <a:ext cx="6440982" cy="169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b="1" dirty="0">
                <a:solidFill>
                  <a:srgbClr val="000000"/>
                </a:solidFill>
                <a:latin typeface="Helvetica" panose="020B0604020202020204" pitchFamily="34" charset="0"/>
              </a:rPr>
              <a:t>Dissemination</a:t>
            </a:r>
            <a:r>
              <a:rPr lang="en-US" altLang="ca-ES" sz="2000" dirty="0">
                <a:solidFill>
                  <a:srgbClr val="000000"/>
                </a:solidFill>
                <a:latin typeface="Helvetica" panose="020B0604020202020204" pitchFamily="34" charset="0"/>
              </a:rPr>
              <a:t> takes place when institutions, companies, NGOs, and citizens at large get to know about our research results (often through media or outreach activities)</a:t>
            </a:r>
          </a:p>
          <a:p>
            <a:pPr algn="just">
              <a:lnSpc>
                <a:spcPct val="100000"/>
              </a:lnSpc>
              <a:spcBef>
                <a:spcPts val="450"/>
              </a:spcBef>
              <a:buNone/>
            </a:pPr>
            <a:endParaRPr lang="en-US" altLang="ca-ES" sz="2000" b="1" dirty="0">
              <a:solidFill>
                <a:srgbClr val="000000"/>
              </a:solidFill>
              <a:latin typeface="Helvetica" panose="020B0604020202020204" pitchFamily="34" charset="0"/>
            </a:endParaRPr>
          </a:p>
        </p:txBody>
      </p:sp>
      <p:grpSp>
        <p:nvGrpSpPr>
          <p:cNvPr id="20483" name="Grupo 3"/>
          <p:cNvGrpSpPr>
            <a:grpSpLocks/>
          </p:cNvGrpSpPr>
          <p:nvPr/>
        </p:nvGrpSpPr>
        <p:grpSpPr bwMode="auto">
          <a:xfrm>
            <a:off x="7347348" y="3403998"/>
            <a:ext cx="1629965" cy="402431"/>
            <a:chOff x="2172260" y="4343334"/>
            <a:chExt cx="2172606" cy="536906"/>
          </a:xfrm>
        </p:grpSpPr>
        <p:pic>
          <p:nvPicPr>
            <p:cNvPr id="20485" name="Imagen 12" descr="EU and 7th programme logo.jpg"/>
            <p:cNvPicPr>
              <a:picLocks noChangeAspect="1"/>
            </p:cNvPicPr>
            <p:nvPr/>
          </p:nvPicPr>
          <p:blipFill>
            <a:blip r:embed="rId2" cstate="print">
              <a:extLst>
                <a:ext uri="{28A0092B-C50C-407E-A947-70E740481C1C}">
                  <a14:useLocalDpi xmlns:a14="http://schemas.microsoft.com/office/drawing/2010/main" val="0"/>
                </a:ext>
              </a:extLst>
            </a:blip>
            <a:srcRect l="56491" t="-4482" r="-2"/>
            <a:stretch>
              <a:fillRect/>
            </a:stretch>
          </p:blipFill>
          <p:spPr bwMode="auto">
            <a:xfrm>
              <a:off x="3826412" y="4383095"/>
              <a:ext cx="518454" cy="4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10 Imagen" descr="ole2.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7959" y="4343334"/>
              <a:ext cx="518453" cy="5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IMPACT-E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2260" y="4383095"/>
              <a:ext cx="1107563" cy="3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8" name="Picture 2" descr="Resultat d'imatges de media"/>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934237"/>
            <a:ext cx="9144000" cy="2951148"/>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ok 3" descr="ssh2016_podpis02"/>
          <p:cNvPicPr/>
          <p:nvPr/>
        </p:nvPicPr>
        <p:blipFill>
          <a:blip r:embed="rId6" cstate="print"/>
          <a:srcRect/>
          <a:stretch>
            <a:fillRect/>
          </a:stretch>
        </p:blipFill>
        <p:spPr bwMode="auto">
          <a:xfrm>
            <a:off x="6372200" y="5877272"/>
            <a:ext cx="2531745" cy="723265"/>
          </a:xfrm>
          <a:prstGeom prst="rect">
            <a:avLst/>
          </a:prstGeom>
          <a:noFill/>
          <a:ln w="9525">
            <a:noFill/>
            <a:miter lim="800000"/>
            <a:headEnd/>
            <a:tailEnd/>
          </a:ln>
        </p:spPr>
      </p:pic>
    </p:spTree>
    <p:extLst>
      <p:ext uri="{BB962C8B-B14F-4D97-AF65-F5344CB8AC3E}">
        <p14:creationId xmlns:p14="http://schemas.microsoft.com/office/powerpoint/2010/main" val="173799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8 Rectángulo"/>
          <p:cNvSpPr>
            <a:spLocks noChangeArrowheads="1"/>
          </p:cNvSpPr>
          <p:nvPr/>
        </p:nvSpPr>
        <p:spPr bwMode="auto">
          <a:xfrm>
            <a:off x="2411760" y="1484784"/>
            <a:ext cx="6627464"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endParaRPr lang="en-US" altLang="ca-ES" sz="2000" b="1" dirty="0">
              <a:solidFill>
                <a:srgbClr val="000000"/>
              </a:solidFill>
              <a:latin typeface="Helvetica" panose="020B0604020202020204" pitchFamily="34" charset="0"/>
            </a:endParaRPr>
          </a:p>
          <a:p>
            <a:pPr algn="just">
              <a:lnSpc>
                <a:spcPct val="100000"/>
              </a:lnSpc>
              <a:spcBef>
                <a:spcPts val="450"/>
              </a:spcBef>
              <a:buNone/>
            </a:pPr>
            <a:r>
              <a:rPr lang="en-US" altLang="ca-ES" sz="2000" b="1" dirty="0">
                <a:solidFill>
                  <a:srgbClr val="000000"/>
                </a:solidFill>
                <a:latin typeface="Helvetica" panose="020B0604020202020204" pitchFamily="34" charset="0"/>
              </a:rPr>
              <a:t>Transference</a:t>
            </a:r>
            <a:r>
              <a:rPr lang="en-US" altLang="ca-ES" sz="2000" dirty="0">
                <a:solidFill>
                  <a:srgbClr val="000000"/>
                </a:solidFill>
                <a:latin typeface="Helvetica" panose="020B0604020202020204" pitchFamily="34" charset="0"/>
              </a:rPr>
              <a:t> takes place when policy-makers, companies, NGOs, or citizens use our research results to plan and carry out their interventions</a:t>
            </a:r>
          </a:p>
          <a:p>
            <a:pPr algn="just">
              <a:lnSpc>
                <a:spcPct val="100000"/>
              </a:lnSpc>
              <a:spcBef>
                <a:spcPts val="450"/>
              </a:spcBef>
              <a:buNone/>
            </a:pPr>
            <a:endParaRPr lang="ca-ES" altLang="ca-ES" sz="2000" dirty="0">
              <a:solidFill>
                <a:srgbClr val="000000"/>
              </a:solidFill>
              <a:cs typeface="Arial" panose="020B0604020202020204" pitchFamily="34" charset="0"/>
            </a:endParaRPr>
          </a:p>
        </p:txBody>
      </p:sp>
      <p:grpSp>
        <p:nvGrpSpPr>
          <p:cNvPr id="21508" name="Grupo 3"/>
          <p:cNvGrpSpPr>
            <a:grpSpLocks/>
          </p:cNvGrpSpPr>
          <p:nvPr/>
        </p:nvGrpSpPr>
        <p:grpSpPr bwMode="auto">
          <a:xfrm>
            <a:off x="7409259" y="3376043"/>
            <a:ext cx="1629965" cy="403622"/>
            <a:chOff x="2172260" y="4343334"/>
            <a:chExt cx="2172606" cy="536906"/>
          </a:xfrm>
        </p:grpSpPr>
        <p:pic>
          <p:nvPicPr>
            <p:cNvPr id="21509" name="Imagen 12" descr="EU and 7th programme logo.jpg"/>
            <p:cNvPicPr>
              <a:picLocks noChangeAspect="1"/>
            </p:cNvPicPr>
            <p:nvPr/>
          </p:nvPicPr>
          <p:blipFill>
            <a:blip r:embed="rId2" cstate="print">
              <a:extLst>
                <a:ext uri="{28A0092B-C50C-407E-A947-70E740481C1C}">
                  <a14:useLocalDpi xmlns:a14="http://schemas.microsoft.com/office/drawing/2010/main" val="0"/>
                </a:ext>
              </a:extLst>
            </a:blip>
            <a:srcRect l="56491" t="-4482" r="-2"/>
            <a:stretch>
              <a:fillRect/>
            </a:stretch>
          </p:blipFill>
          <p:spPr bwMode="auto">
            <a:xfrm>
              <a:off x="3826412" y="4383095"/>
              <a:ext cx="518454" cy="4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10 Imagen" descr="ole2.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7959" y="4343334"/>
              <a:ext cx="518453" cy="5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descr="IMPACT-E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2260" y="4383095"/>
              <a:ext cx="1107563" cy="3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Imagen 2"/>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17804"/>
          <a:stretch/>
        </p:blipFill>
        <p:spPr bwMode="auto">
          <a:xfrm>
            <a:off x="0" y="3933056"/>
            <a:ext cx="9144000" cy="292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ok 3" descr="ssh2016_podpis02"/>
          <p:cNvPicPr/>
          <p:nvPr/>
        </p:nvPicPr>
        <p:blipFill>
          <a:blip r:embed="rId6" cstate="print"/>
          <a:srcRect/>
          <a:stretch>
            <a:fillRect/>
          </a:stretch>
        </p:blipFill>
        <p:spPr bwMode="auto">
          <a:xfrm>
            <a:off x="6372200" y="5877272"/>
            <a:ext cx="2531745" cy="723265"/>
          </a:xfrm>
          <a:prstGeom prst="rect">
            <a:avLst/>
          </a:prstGeom>
          <a:noFill/>
          <a:ln w="9525">
            <a:noFill/>
            <a:miter lim="800000"/>
            <a:headEnd/>
            <a:tailEnd/>
          </a:ln>
        </p:spPr>
      </p:pic>
    </p:spTree>
    <p:extLst>
      <p:ext uri="{BB962C8B-B14F-4D97-AF65-F5344CB8AC3E}">
        <p14:creationId xmlns:p14="http://schemas.microsoft.com/office/powerpoint/2010/main" val="141123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8 Rectángulo"/>
          <p:cNvSpPr>
            <a:spLocks noChangeArrowheads="1"/>
          </p:cNvSpPr>
          <p:nvPr/>
        </p:nvSpPr>
        <p:spPr bwMode="auto">
          <a:xfrm>
            <a:off x="2411760" y="1844824"/>
            <a:ext cx="655272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b="1" dirty="0">
                <a:solidFill>
                  <a:srgbClr val="000000"/>
                </a:solidFill>
                <a:latin typeface="Helvetica" panose="020B0604020202020204" pitchFamily="34" charset="0"/>
              </a:rPr>
              <a:t>Social impact</a:t>
            </a:r>
            <a:r>
              <a:rPr lang="en-US" altLang="ca-ES" sz="2000" dirty="0">
                <a:solidFill>
                  <a:srgbClr val="000000"/>
                </a:solidFill>
                <a:latin typeface="Helvetica" panose="020B0604020202020204" pitchFamily="34" charset="0"/>
              </a:rPr>
              <a:t> takes place when the transference of research results leads to actual social improvements (experienced by individuals and societies, according to societal objectives)</a:t>
            </a:r>
            <a:endParaRPr lang="en-US" altLang="ca-ES" sz="2000" dirty="0"/>
          </a:p>
        </p:txBody>
      </p:sp>
      <p:grpSp>
        <p:nvGrpSpPr>
          <p:cNvPr id="22531" name="Grupo 3"/>
          <p:cNvGrpSpPr>
            <a:grpSpLocks/>
          </p:cNvGrpSpPr>
          <p:nvPr/>
        </p:nvGrpSpPr>
        <p:grpSpPr bwMode="auto">
          <a:xfrm>
            <a:off x="7334522" y="3458617"/>
            <a:ext cx="1629966" cy="402431"/>
            <a:chOff x="2172260" y="4343334"/>
            <a:chExt cx="2172606" cy="536906"/>
          </a:xfrm>
        </p:grpSpPr>
        <p:pic>
          <p:nvPicPr>
            <p:cNvPr id="22533" name="Imagen 12" descr="EU and 7th programme logo.jpg"/>
            <p:cNvPicPr>
              <a:picLocks noChangeAspect="1"/>
            </p:cNvPicPr>
            <p:nvPr/>
          </p:nvPicPr>
          <p:blipFill>
            <a:blip r:embed="rId2" cstate="print">
              <a:extLst>
                <a:ext uri="{28A0092B-C50C-407E-A947-70E740481C1C}">
                  <a14:useLocalDpi xmlns:a14="http://schemas.microsoft.com/office/drawing/2010/main" val="0"/>
                </a:ext>
              </a:extLst>
            </a:blip>
            <a:srcRect l="56491" t="-4482" r="-2"/>
            <a:stretch>
              <a:fillRect/>
            </a:stretch>
          </p:blipFill>
          <p:spPr bwMode="auto">
            <a:xfrm>
              <a:off x="3826412" y="4383095"/>
              <a:ext cx="518454" cy="4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10 Imagen" descr="ole2.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7959" y="4343334"/>
              <a:ext cx="518453" cy="5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IMPACT-E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2260" y="4383095"/>
              <a:ext cx="1107563" cy="3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6" descr="http://conceptodefinicion.de/wp-content/uploads/2014/10/poblacion.jpg"/>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t="-332" r="24999" b="31853"/>
          <a:stretch/>
        </p:blipFill>
        <p:spPr bwMode="auto">
          <a:xfrm>
            <a:off x="-36512" y="3933055"/>
            <a:ext cx="9144000" cy="292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ok 3" descr="ssh2016_podpis02"/>
          <p:cNvPicPr/>
          <p:nvPr/>
        </p:nvPicPr>
        <p:blipFill>
          <a:blip r:embed="rId6" cstate="print"/>
          <a:srcRect/>
          <a:stretch>
            <a:fillRect/>
          </a:stretch>
        </p:blipFill>
        <p:spPr bwMode="auto">
          <a:xfrm>
            <a:off x="6372200" y="5877272"/>
            <a:ext cx="2531745" cy="723265"/>
          </a:xfrm>
          <a:prstGeom prst="rect">
            <a:avLst/>
          </a:prstGeom>
          <a:noFill/>
          <a:ln w="9525">
            <a:noFill/>
            <a:miter lim="800000"/>
            <a:headEnd/>
            <a:tailEnd/>
          </a:ln>
        </p:spPr>
      </p:pic>
    </p:spTree>
    <p:extLst>
      <p:ext uri="{BB962C8B-B14F-4D97-AF65-F5344CB8AC3E}">
        <p14:creationId xmlns:p14="http://schemas.microsoft.com/office/powerpoint/2010/main" val="3044481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8 Rectángulo"/>
          <p:cNvSpPr>
            <a:spLocks noChangeArrowheads="1"/>
          </p:cNvSpPr>
          <p:nvPr/>
        </p:nvSpPr>
        <p:spPr bwMode="auto">
          <a:xfrm>
            <a:off x="2411760" y="1844824"/>
            <a:ext cx="6552728" cy="10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b="1" dirty="0">
                <a:solidFill>
                  <a:srgbClr val="000000"/>
                </a:solidFill>
                <a:latin typeface="Helvetica" panose="020B0604020202020204" pitchFamily="34" charset="0"/>
              </a:rPr>
              <a:t>SSH research </a:t>
            </a:r>
            <a:r>
              <a:rPr lang="en-US" altLang="ca-ES" sz="2000" dirty="0">
                <a:solidFill>
                  <a:srgbClr val="000000"/>
                </a:solidFill>
                <a:latin typeface="Helvetica" panose="020B0604020202020204" pitchFamily="34" charset="0"/>
              </a:rPr>
              <a:t>had and have relevance </a:t>
            </a:r>
            <a:r>
              <a:rPr lang="en-US" altLang="ca-ES" sz="2000" b="1" dirty="0">
                <a:solidFill>
                  <a:srgbClr val="000000"/>
                </a:solidFill>
                <a:latin typeface="Helvetica" panose="020B0604020202020204" pitchFamily="34" charset="0"/>
              </a:rPr>
              <a:t>social impact.</a:t>
            </a:r>
          </a:p>
          <a:p>
            <a:pPr algn="just">
              <a:lnSpc>
                <a:spcPct val="100000"/>
              </a:lnSpc>
              <a:spcBef>
                <a:spcPts val="450"/>
              </a:spcBef>
              <a:buNone/>
            </a:pPr>
            <a:r>
              <a:rPr lang="en-US" altLang="ca-ES" sz="2000" b="1" dirty="0">
                <a:solidFill>
                  <a:srgbClr val="000000"/>
                </a:solidFill>
                <a:latin typeface="Helvetica" panose="020B0604020202020204" pitchFamily="34" charset="0"/>
              </a:rPr>
              <a:t>SSH research </a:t>
            </a:r>
            <a:r>
              <a:rPr lang="en-US" altLang="ca-ES" sz="2000" dirty="0">
                <a:solidFill>
                  <a:srgbClr val="000000"/>
                </a:solidFill>
                <a:latin typeface="Helvetica" panose="020B0604020202020204" pitchFamily="34" charset="0"/>
              </a:rPr>
              <a:t>has great</a:t>
            </a:r>
            <a:r>
              <a:rPr lang="en-US" altLang="ca-ES" sz="2000" b="1" dirty="0">
                <a:solidFill>
                  <a:srgbClr val="000000"/>
                </a:solidFill>
                <a:latin typeface="Helvetica" panose="020B0604020202020204" pitchFamily="34" charset="0"/>
              </a:rPr>
              <a:t> potential and capacity          </a:t>
            </a:r>
            <a:r>
              <a:rPr lang="en-US" altLang="ca-ES" sz="2000" dirty="0">
                <a:solidFill>
                  <a:srgbClr val="000000"/>
                </a:solidFill>
                <a:latin typeface="Helvetica" panose="020B0604020202020204" pitchFamily="34" charset="0"/>
              </a:rPr>
              <a:t>to improve </a:t>
            </a:r>
            <a:r>
              <a:rPr lang="en-US" altLang="ca-ES" sz="2000" b="1" dirty="0">
                <a:solidFill>
                  <a:srgbClr val="000000"/>
                </a:solidFill>
                <a:latin typeface="Helvetica" panose="020B0604020202020204" pitchFamily="34" charset="0"/>
              </a:rPr>
              <a:t>European societies</a:t>
            </a:r>
            <a:endParaRPr lang="en-US" altLang="ca-ES" sz="2000" dirty="0"/>
          </a:p>
        </p:txBody>
      </p:sp>
      <p:grpSp>
        <p:nvGrpSpPr>
          <p:cNvPr id="22531" name="Grupo 3"/>
          <p:cNvGrpSpPr>
            <a:grpSpLocks/>
          </p:cNvGrpSpPr>
          <p:nvPr/>
        </p:nvGrpSpPr>
        <p:grpSpPr bwMode="auto">
          <a:xfrm>
            <a:off x="7334522" y="3458617"/>
            <a:ext cx="1629966" cy="402431"/>
            <a:chOff x="2172260" y="4343334"/>
            <a:chExt cx="2172606" cy="536906"/>
          </a:xfrm>
        </p:grpSpPr>
        <p:pic>
          <p:nvPicPr>
            <p:cNvPr id="22533" name="Imagen 12" descr="EU and 7th programme logo.jpg"/>
            <p:cNvPicPr>
              <a:picLocks noChangeAspect="1"/>
            </p:cNvPicPr>
            <p:nvPr/>
          </p:nvPicPr>
          <p:blipFill>
            <a:blip r:embed="rId3" cstate="print">
              <a:extLst>
                <a:ext uri="{28A0092B-C50C-407E-A947-70E740481C1C}">
                  <a14:useLocalDpi xmlns:a14="http://schemas.microsoft.com/office/drawing/2010/main" val="0"/>
                </a:ext>
              </a:extLst>
            </a:blip>
            <a:srcRect l="56491" t="-4482" r="-2"/>
            <a:stretch>
              <a:fillRect/>
            </a:stretch>
          </p:blipFill>
          <p:spPr bwMode="auto">
            <a:xfrm>
              <a:off x="3826412" y="4383095"/>
              <a:ext cx="518454" cy="4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10 Imagen" descr="ole2.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7959" y="4343334"/>
              <a:ext cx="518453" cy="5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IMPACT-E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2260" y="4383095"/>
              <a:ext cx="1107563" cy="3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Obrázok 3" descr="ssh2016_podpis02"/>
          <p:cNvPicPr/>
          <p:nvPr/>
        </p:nvPicPr>
        <p:blipFill>
          <a:blip r:embed="rId6" cstate="print"/>
          <a:srcRect/>
          <a:stretch>
            <a:fillRect/>
          </a:stretch>
        </p:blipFill>
        <p:spPr bwMode="auto">
          <a:xfrm>
            <a:off x="6372200" y="5877272"/>
            <a:ext cx="2531745" cy="723265"/>
          </a:xfrm>
          <a:prstGeom prst="rect">
            <a:avLst/>
          </a:prstGeom>
          <a:noFill/>
          <a:ln w="9525">
            <a:noFill/>
            <a:miter lim="800000"/>
            <a:headEnd/>
            <a:tailEnd/>
          </a:ln>
        </p:spPr>
      </p:pic>
      <p:pic>
        <p:nvPicPr>
          <p:cNvPr id="13" name="Obrázok 3" descr="ssh2016_podpis02"/>
          <p:cNvPicPr/>
          <p:nvPr/>
        </p:nvPicPr>
        <p:blipFill>
          <a:blip r:embed="rId6" cstate="print"/>
          <a:srcRect/>
          <a:stretch>
            <a:fillRect/>
          </a:stretch>
        </p:blipFill>
        <p:spPr bwMode="auto">
          <a:xfrm>
            <a:off x="6524600" y="6029672"/>
            <a:ext cx="2531745" cy="723265"/>
          </a:xfrm>
          <a:prstGeom prst="rect">
            <a:avLst/>
          </a:prstGeom>
          <a:noFill/>
          <a:ln w="9525">
            <a:noFill/>
            <a:miter lim="800000"/>
            <a:headEnd/>
            <a:tailEnd/>
          </a:ln>
        </p:spPr>
      </p:pic>
      <p:grpSp>
        <p:nvGrpSpPr>
          <p:cNvPr id="14" name="Grupo 13"/>
          <p:cNvGrpSpPr/>
          <p:nvPr/>
        </p:nvGrpSpPr>
        <p:grpSpPr>
          <a:xfrm>
            <a:off x="-36512" y="3933055"/>
            <a:ext cx="9144000" cy="2996953"/>
            <a:chOff x="-36512" y="3933055"/>
            <a:chExt cx="9144000" cy="2996953"/>
          </a:xfrm>
        </p:grpSpPr>
        <p:pic>
          <p:nvPicPr>
            <p:cNvPr id="15" name="Picture 6" descr="http://conceptodefinicion.de/wp-content/uploads/2014/10/poblacion.jpg"/>
            <p:cNvPicPr>
              <a:picLocks noChangeAspect="1" noChangeArrowheads="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91000"/>
                      </a14:imgEffect>
                    </a14:imgLayer>
                  </a14:imgProps>
                </a:ext>
                <a:ext uri="{28A0092B-C50C-407E-A947-70E740481C1C}">
                  <a14:useLocalDpi xmlns:a14="http://schemas.microsoft.com/office/drawing/2010/main" val="0"/>
                </a:ext>
              </a:extLst>
            </a:blip>
            <a:srcRect t="-332" r="24999" b="31853"/>
            <a:stretch/>
          </p:blipFill>
          <p:spPr bwMode="auto">
            <a:xfrm>
              <a:off x="-36512" y="3933055"/>
              <a:ext cx="9144000" cy="292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2"/>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l="13029" r="65375"/>
            <a:stretch/>
          </p:blipFill>
          <p:spPr bwMode="auto">
            <a:xfrm>
              <a:off x="2307644" y="3950556"/>
              <a:ext cx="2402410" cy="292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Resultat d'imatges de media"/>
            <p:cNvPicPr>
              <a:picLocks noChangeAspect="1" noChangeArrowheads="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37399" r="30313"/>
            <a:stretch/>
          </p:blipFill>
          <p:spPr bwMode="auto">
            <a:xfrm>
              <a:off x="4499992" y="3933055"/>
              <a:ext cx="3057195" cy="29511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sultat d'imatges de publications"/>
            <p:cNvPicPr>
              <a:picLocks noChangeAspect="1" noChangeArrowheads="1"/>
            </p:cNvPicPr>
            <p:nvPr/>
          </p:nvPicPr>
          <p:blipFill rotWithShape="1">
            <a:blip r:embed="rId11">
              <a:duotone>
                <a:schemeClr val="accent1">
                  <a:shade val="45000"/>
                  <a:satMod val="135000"/>
                </a:schemeClr>
                <a:prstClr val="white"/>
              </a:duotone>
              <a:extLst>
                <a:ext uri="{28A0092B-C50C-407E-A947-70E740481C1C}">
                  <a14:useLocalDpi xmlns:a14="http://schemas.microsoft.com/office/drawing/2010/main" val="0"/>
                </a:ext>
              </a:extLst>
            </a:blip>
            <a:srcRect l="25988" t="23410" r="50398" b="804"/>
            <a:stretch/>
          </p:blipFill>
          <p:spPr bwMode="auto">
            <a:xfrm>
              <a:off x="6804248" y="3933055"/>
              <a:ext cx="2303239" cy="29969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249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8 Rectángulo"/>
          <p:cNvSpPr>
            <a:spLocks noChangeArrowheads="1"/>
          </p:cNvSpPr>
          <p:nvPr/>
        </p:nvSpPr>
        <p:spPr bwMode="auto">
          <a:xfrm>
            <a:off x="2411760" y="1844824"/>
            <a:ext cx="6552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a:lnSpc>
                <a:spcPct val="100000"/>
              </a:lnSpc>
              <a:spcBef>
                <a:spcPts val="450"/>
              </a:spcBef>
              <a:buNone/>
            </a:pPr>
            <a:r>
              <a:rPr lang="en-US" altLang="ca-ES" sz="2000" b="1" dirty="0">
                <a:solidFill>
                  <a:srgbClr val="000000"/>
                </a:solidFill>
                <a:latin typeface="Helvetica" panose="020B0604020202020204" pitchFamily="34" charset="0"/>
              </a:rPr>
              <a:t>Two examples:</a:t>
            </a:r>
            <a:endParaRPr lang="en-US" altLang="ca-ES" sz="2000" dirty="0"/>
          </a:p>
        </p:txBody>
      </p:sp>
      <p:grpSp>
        <p:nvGrpSpPr>
          <p:cNvPr id="22531" name="Grupo 3"/>
          <p:cNvGrpSpPr>
            <a:grpSpLocks/>
          </p:cNvGrpSpPr>
          <p:nvPr/>
        </p:nvGrpSpPr>
        <p:grpSpPr bwMode="auto">
          <a:xfrm>
            <a:off x="7334522" y="3458617"/>
            <a:ext cx="1629966" cy="402431"/>
            <a:chOff x="2172260" y="4343334"/>
            <a:chExt cx="2172606" cy="536906"/>
          </a:xfrm>
        </p:grpSpPr>
        <p:pic>
          <p:nvPicPr>
            <p:cNvPr id="22533" name="Imagen 12" descr="EU and 7th programme logo.jpg"/>
            <p:cNvPicPr>
              <a:picLocks noChangeAspect="1"/>
            </p:cNvPicPr>
            <p:nvPr/>
          </p:nvPicPr>
          <p:blipFill>
            <a:blip r:embed="rId3" cstate="print">
              <a:extLst>
                <a:ext uri="{28A0092B-C50C-407E-A947-70E740481C1C}">
                  <a14:useLocalDpi xmlns:a14="http://schemas.microsoft.com/office/drawing/2010/main" val="0"/>
                </a:ext>
              </a:extLst>
            </a:blip>
            <a:srcRect l="56491" t="-4482" r="-2"/>
            <a:stretch>
              <a:fillRect/>
            </a:stretch>
          </p:blipFill>
          <p:spPr bwMode="auto">
            <a:xfrm>
              <a:off x="3826412" y="4383095"/>
              <a:ext cx="518454" cy="4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10 Imagen" descr="ole2.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7959" y="4343334"/>
              <a:ext cx="518453" cy="5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IMPACT-E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2260" y="4383095"/>
              <a:ext cx="1107563" cy="3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Obrázok 3" descr="ssh2016_podpis02"/>
          <p:cNvPicPr/>
          <p:nvPr/>
        </p:nvPicPr>
        <p:blipFill>
          <a:blip r:embed="rId6" cstate="print"/>
          <a:srcRect/>
          <a:stretch>
            <a:fillRect/>
          </a:stretch>
        </p:blipFill>
        <p:spPr bwMode="auto">
          <a:xfrm>
            <a:off x="6372200" y="5877272"/>
            <a:ext cx="2531745" cy="723265"/>
          </a:xfrm>
          <a:prstGeom prst="rect">
            <a:avLst/>
          </a:prstGeom>
          <a:noFill/>
          <a:ln w="9525">
            <a:noFill/>
            <a:miter lim="800000"/>
            <a:headEnd/>
            <a:tailEnd/>
          </a:ln>
        </p:spPr>
      </p:pic>
      <p:grpSp>
        <p:nvGrpSpPr>
          <p:cNvPr id="2" name="Grupo 1"/>
          <p:cNvGrpSpPr/>
          <p:nvPr/>
        </p:nvGrpSpPr>
        <p:grpSpPr>
          <a:xfrm>
            <a:off x="-36512" y="3933055"/>
            <a:ext cx="9144000" cy="2996953"/>
            <a:chOff x="-36512" y="3933055"/>
            <a:chExt cx="9144000" cy="2996953"/>
          </a:xfrm>
        </p:grpSpPr>
        <p:pic>
          <p:nvPicPr>
            <p:cNvPr id="8" name="Picture 6" descr="http://conceptodefinicion.de/wp-content/uploads/2014/10/poblacion.jpg"/>
            <p:cNvPicPr>
              <a:picLocks noChangeAspect="1" noChangeArrowheads="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91000"/>
                      </a14:imgEffect>
                    </a14:imgLayer>
                  </a14:imgProps>
                </a:ext>
                <a:ext uri="{28A0092B-C50C-407E-A947-70E740481C1C}">
                  <a14:useLocalDpi xmlns:a14="http://schemas.microsoft.com/office/drawing/2010/main" val="0"/>
                </a:ext>
              </a:extLst>
            </a:blip>
            <a:srcRect t="-332" r="24999" b="31853"/>
            <a:stretch/>
          </p:blipFill>
          <p:spPr bwMode="auto">
            <a:xfrm>
              <a:off x="-36512" y="3933055"/>
              <a:ext cx="9144000" cy="292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2"/>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l="13029" r="65375"/>
            <a:stretch/>
          </p:blipFill>
          <p:spPr bwMode="auto">
            <a:xfrm>
              <a:off x="2307644" y="3950556"/>
              <a:ext cx="2402410" cy="292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Resultat d'imatges de media"/>
            <p:cNvPicPr>
              <a:picLocks noChangeAspect="1" noChangeArrowheads="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37399" r="30313"/>
            <a:stretch/>
          </p:blipFill>
          <p:spPr bwMode="auto">
            <a:xfrm>
              <a:off x="4499992" y="3933055"/>
              <a:ext cx="3057195" cy="29511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t d'imatges de publications"/>
            <p:cNvPicPr>
              <a:picLocks noChangeAspect="1" noChangeArrowheads="1"/>
            </p:cNvPicPr>
            <p:nvPr/>
          </p:nvPicPr>
          <p:blipFill rotWithShape="1">
            <a:blip r:embed="rId11">
              <a:duotone>
                <a:schemeClr val="accent1">
                  <a:shade val="45000"/>
                  <a:satMod val="135000"/>
                </a:schemeClr>
                <a:prstClr val="white"/>
              </a:duotone>
              <a:extLst>
                <a:ext uri="{28A0092B-C50C-407E-A947-70E740481C1C}">
                  <a14:useLocalDpi xmlns:a14="http://schemas.microsoft.com/office/drawing/2010/main" val="0"/>
                </a:ext>
              </a:extLst>
            </a:blip>
            <a:srcRect l="25988" t="23410" r="50398" b="804"/>
            <a:stretch/>
          </p:blipFill>
          <p:spPr bwMode="auto">
            <a:xfrm>
              <a:off x="6804248" y="3933055"/>
              <a:ext cx="2303239" cy="2996953"/>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Obrázok 3" descr="ssh2016_podpis02"/>
          <p:cNvPicPr/>
          <p:nvPr/>
        </p:nvPicPr>
        <p:blipFill>
          <a:blip r:embed="rId6" cstate="print"/>
          <a:srcRect/>
          <a:stretch>
            <a:fillRect/>
          </a:stretch>
        </p:blipFill>
        <p:spPr bwMode="auto">
          <a:xfrm>
            <a:off x="6524600" y="6029672"/>
            <a:ext cx="2531745" cy="723265"/>
          </a:xfrm>
          <a:prstGeom prst="rect">
            <a:avLst/>
          </a:prstGeom>
          <a:noFill/>
          <a:ln w="9525">
            <a:noFill/>
            <a:miter lim="800000"/>
            <a:headEnd/>
            <a:tailEnd/>
          </a:ln>
        </p:spPr>
      </p:pic>
    </p:spTree>
    <p:extLst>
      <p:ext uri="{BB962C8B-B14F-4D97-AF65-F5344CB8AC3E}">
        <p14:creationId xmlns:p14="http://schemas.microsoft.com/office/powerpoint/2010/main" val="2270720591"/>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1097</Words>
  <Application>Microsoft Office PowerPoint</Application>
  <PresentationFormat>Prezentácia na obrazovke (4:3)</PresentationFormat>
  <Paragraphs>102</Paragraphs>
  <Slides>23</Slides>
  <Notes>8</Notes>
  <HiddenSlides>0</HiddenSlides>
  <MMClips>0</MMClips>
  <ScaleCrop>false</ScaleCrop>
  <HeadingPairs>
    <vt:vector size="4" baseType="variant">
      <vt:variant>
        <vt:lpstr>Motív</vt:lpstr>
      </vt:variant>
      <vt:variant>
        <vt:i4>1</vt:i4>
      </vt:variant>
      <vt:variant>
        <vt:lpstr>Nadpisy snímok</vt:lpstr>
      </vt:variant>
      <vt:variant>
        <vt:i4>23</vt:i4>
      </vt:variant>
    </vt:vector>
  </HeadingPairs>
  <TitlesOfParts>
    <vt:vector size="24" baseType="lpstr">
      <vt:lpstr>Motív Office</vt:lpstr>
      <vt:lpstr>Prospects of SSH research: impacts, cooperation, interdisciplinarity and links to policies</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mariana.istonova</dc:creator>
  <cp:lastModifiedBy>abitusikova</cp:lastModifiedBy>
  <cp:revision>35</cp:revision>
  <dcterms:created xsi:type="dcterms:W3CDTF">2016-11-09T08:04:30Z</dcterms:created>
  <dcterms:modified xsi:type="dcterms:W3CDTF">2016-11-14T11:56:16Z</dcterms:modified>
</cp:coreProperties>
</file>