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3" r:id="rId2"/>
    <p:sldId id="257" r:id="rId3"/>
    <p:sldId id="275" r:id="rId4"/>
    <p:sldId id="279" r:id="rId5"/>
    <p:sldId id="271" r:id="rId6"/>
    <p:sldId id="272" r:id="rId7"/>
    <p:sldId id="263" r:id="rId8"/>
    <p:sldId id="278" r:id="rId9"/>
    <p:sldId id="282" r:id="rId10"/>
    <p:sldId id="277" r:id="rId11"/>
    <p:sldId id="260" r:id="rId12"/>
    <p:sldId id="273" r:id="rId13"/>
    <p:sldId id="281" r:id="rId14"/>
    <p:sldId id="280" r:id="rId15"/>
    <p:sldId id="284" r:id="rId16"/>
  </p:sldIdLst>
  <p:sldSz cx="9144000" cy="6858000" type="screen4x3"/>
  <p:notesSz cx="6858000" cy="994568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5" autoAdjust="0"/>
    <p:restoredTop sz="94675" autoAdjust="0"/>
  </p:normalViewPr>
  <p:slideViewPr>
    <p:cSldViewPr>
      <p:cViewPr>
        <p:scale>
          <a:sx n="72" d="100"/>
          <a:sy n="72" d="100"/>
        </p:scale>
        <p:origin x="-1088"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cs typeface="+mn-cs"/>
              </a:defRPr>
            </a:lvl1pPr>
          </a:lstStyle>
          <a:p>
            <a:pPr>
              <a:defRPr/>
            </a:pPr>
            <a:endParaRPr lang="en-GB"/>
          </a:p>
        </p:txBody>
      </p:sp>
      <p:sp>
        <p:nvSpPr>
          <p:cNvPr id="3" name="Date Placeholder 2"/>
          <p:cNvSpPr>
            <a:spLocks noGrp="1"/>
          </p:cNvSpPr>
          <p:nvPr>
            <p:ph type="dt" idx="1"/>
          </p:nvPr>
        </p:nvSpPr>
        <p:spPr>
          <a:xfrm>
            <a:off x="3884613" y="0"/>
            <a:ext cx="2971800"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cs typeface="+mn-cs"/>
              </a:defRPr>
            </a:lvl1pPr>
          </a:lstStyle>
          <a:p>
            <a:pPr>
              <a:defRPr/>
            </a:pPr>
            <a:fld id="{170C7422-C5A8-4B0C-AAA7-C73875FFBC2E}" type="datetimeFigureOut">
              <a:rPr lang="en-GB"/>
              <a:pPr>
                <a:defRPr/>
              </a:pPr>
              <a:t>14/11/2016</a:t>
            </a:fld>
            <a:endParaRPr lang="en-GB"/>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724400"/>
            <a:ext cx="5486400" cy="4475163"/>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47213"/>
            <a:ext cx="2971800" cy="4968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cs typeface="+mn-cs"/>
              </a:defRPr>
            </a:lvl1pPr>
          </a:lstStyle>
          <a:p>
            <a:pPr>
              <a:defRPr/>
            </a:pPr>
            <a:endParaRPr lang="en-GB"/>
          </a:p>
        </p:txBody>
      </p:sp>
      <p:sp>
        <p:nvSpPr>
          <p:cNvPr id="7" name="Slide Number Placeholder 6"/>
          <p:cNvSpPr>
            <a:spLocks noGrp="1"/>
          </p:cNvSpPr>
          <p:nvPr>
            <p:ph type="sldNum" sz="quarter" idx="5"/>
          </p:nvPr>
        </p:nvSpPr>
        <p:spPr>
          <a:xfrm>
            <a:off x="3884613" y="9447213"/>
            <a:ext cx="29718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4AB75493-B60E-4301-968B-1CA907C21AA1}" type="slidenum">
              <a:rPr lang="en-GB" altLang="nl-NL"/>
              <a:pPr>
                <a:defRPr/>
              </a:pPr>
              <a:t>‹#›</a:t>
            </a:fld>
            <a:endParaRPr lang="en-GB" altLang="nl-NL"/>
          </a:p>
        </p:txBody>
      </p:sp>
    </p:spTree>
    <p:extLst>
      <p:ext uri="{BB962C8B-B14F-4D97-AF65-F5344CB8AC3E}">
        <p14:creationId xmlns:p14="http://schemas.microsoft.com/office/powerpoint/2010/main" val="15841932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mtClean="0"/>
          </a:p>
        </p:txBody>
      </p:sp>
    </p:spTree>
    <p:extLst>
      <p:ext uri="{BB962C8B-B14F-4D97-AF65-F5344CB8AC3E}">
        <p14:creationId xmlns:p14="http://schemas.microsoft.com/office/powerpoint/2010/main" val="1905512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mtClean="0"/>
          </a:p>
        </p:txBody>
      </p:sp>
    </p:spTree>
    <p:extLst>
      <p:ext uri="{BB962C8B-B14F-4D97-AF65-F5344CB8AC3E}">
        <p14:creationId xmlns:p14="http://schemas.microsoft.com/office/powerpoint/2010/main" val="1327422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mtClean="0"/>
          </a:p>
        </p:txBody>
      </p:sp>
    </p:spTree>
    <p:extLst>
      <p:ext uri="{BB962C8B-B14F-4D97-AF65-F5344CB8AC3E}">
        <p14:creationId xmlns:p14="http://schemas.microsoft.com/office/powerpoint/2010/main" val="3407079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mtClean="0"/>
          </a:p>
        </p:txBody>
      </p:sp>
    </p:spTree>
    <p:extLst>
      <p:ext uri="{BB962C8B-B14F-4D97-AF65-F5344CB8AC3E}">
        <p14:creationId xmlns:p14="http://schemas.microsoft.com/office/powerpoint/2010/main" val="1736967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4AB75493-B60E-4301-968B-1CA907C21AA1}" type="slidenum">
              <a:rPr lang="en-GB" altLang="nl-NL" smtClean="0"/>
              <a:pPr>
                <a:defRPr/>
              </a:pPr>
              <a:t>8</a:t>
            </a:fld>
            <a:endParaRPr lang="en-GB" altLang="nl-NL"/>
          </a:p>
        </p:txBody>
      </p:sp>
    </p:spTree>
    <p:extLst>
      <p:ext uri="{BB962C8B-B14F-4D97-AF65-F5344CB8AC3E}">
        <p14:creationId xmlns:p14="http://schemas.microsoft.com/office/powerpoint/2010/main" val="818991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mtClean="0"/>
          </a:p>
        </p:txBody>
      </p:sp>
    </p:spTree>
    <p:extLst>
      <p:ext uri="{BB962C8B-B14F-4D97-AF65-F5344CB8AC3E}">
        <p14:creationId xmlns:p14="http://schemas.microsoft.com/office/powerpoint/2010/main" val="781440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mtClean="0"/>
          </a:p>
        </p:txBody>
      </p:sp>
    </p:spTree>
    <p:extLst>
      <p:ext uri="{BB962C8B-B14F-4D97-AF65-F5344CB8AC3E}">
        <p14:creationId xmlns:p14="http://schemas.microsoft.com/office/powerpoint/2010/main" val="6251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mtClean="0"/>
          </a:p>
        </p:txBody>
      </p:sp>
    </p:spTree>
    <p:extLst>
      <p:ext uri="{BB962C8B-B14F-4D97-AF65-F5344CB8AC3E}">
        <p14:creationId xmlns:p14="http://schemas.microsoft.com/office/powerpoint/2010/main" val="2138888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Footer Placeholder 8"/>
          <p:cNvSpPr>
            <a:spLocks noGrp="1"/>
          </p:cNvSpPr>
          <p:nvPr>
            <p:ph type="ftr" sz="quarter" idx="10"/>
          </p:nvPr>
        </p:nvSpPr>
        <p:spPr/>
        <p:txBody>
          <a:bodyPr/>
          <a:lstStyle>
            <a:lvl1pPr>
              <a:defRPr b="1"/>
            </a:lvl1pPr>
          </a:lstStyle>
          <a:p>
            <a:pPr>
              <a:defRPr/>
            </a:pPr>
            <a:r>
              <a:rPr lang="en-US"/>
              <a:t>www.imiscoe.org</a:t>
            </a:r>
          </a:p>
          <a:p>
            <a:pPr>
              <a:defRPr/>
            </a:pPr>
            <a:endParaRPr lang="en-GB"/>
          </a:p>
        </p:txBody>
      </p:sp>
    </p:spTree>
    <p:extLst>
      <p:ext uri="{BB962C8B-B14F-4D97-AF65-F5344CB8AC3E}">
        <p14:creationId xmlns:p14="http://schemas.microsoft.com/office/powerpoint/2010/main" val="3684037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schemeClr val="tx1">
                    <a:tint val="75000"/>
                  </a:schemeClr>
                </a:solidFill>
                <a:latin typeface="+mn-lt"/>
              </a:defRPr>
            </a:lvl1pPr>
          </a:lstStyle>
          <a:p>
            <a:pPr>
              <a:defRPr/>
            </a:pPr>
            <a:r>
              <a:rPr lang="en-GB"/>
              <a:t>www.imiscoe.org </a:t>
            </a:r>
          </a:p>
        </p:txBody>
      </p:sp>
      <p:sp>
        <p:nvSpPr>
          <p:cNvPr id="6" name="Slide Number Placeholder 5"/>
          <p:cNvSpPr>
            <a:spLocks noGrp="1"/>
          </p:cNvSpPr>
          <p:nvPr>
            <p:ph type="sldNum" sz="quarter" idx="12"/>
          </p:nvPr>
        </p:nvSpPr>
        <p:spPr/>
        <p:txBody>
          <a:bodyPr/>
          <a:lstStyle>
            <a:lvl1pPr>
              <a:defRPr>
                <a:cs typeface="Arial" panose="020B0604020202020204" pitchFamily="34" charset="0"/>
              </a:defRPr>
            </a:lvl1pPr>
          </a:lstStyle>
          <a:p>
            <a:pPr>
              <a:defRPr/>
            </a:pPr>
            <a:fld id="{D60884B3-F94E-4B2B-AA29-AF5369B8B5C4}" type="slidenum">
              <a:rPr lang="en-GB" altLang="nl-NL"/>
              <a:pPr>
                <a:defRPr/>
              </a:pPr>
              <a:t>‹#›</a:t>
            </a:fld>
            <a:endParaRPr lang="en-GB" altLang="nl-NL"/>
          </a:p>
        </p:txBody>
      </p:sp>
    </p:spTree>
    <p:extLst>
      <p:ext uri="{BB962C8B-B14F-4D97-AF65-F5344CB8AC3E}">
        <p14:creationId xmlns:p14="http://schemas.microsoft.com/office/powerpoint/2010/main" val="2729092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schemeClr val="tx1">
                    <a:tint val="75000"/>
                  </a:schemeClr>
                </a:solidFill>
                <a:latin typeface="+mn-lt"/>
              </a:defRPr>
            </a:lvl1pPr>
          </a:lstStyle>
          <a:p>
            <a:pPr>
              <a:defRPr/>
            </a:pPr>
            <a:r>
              <a:rPr lang="en-GB"/>
              <a:t>www.imiscoe.org </a:t>
            </a:r>
          </a:p>
        </p:txBody>
      </p:sp>
      <p:sp>
        <p:nvSpPr>
          <p:cNvPr id="6" name="Slide Number Placeholder 5"/>
          <p:cNvSpPr>
            <a:spLocks noGrp="1"/>
          </p:cNvSpPr>
          <p:nvPr>
            <p:ph type="sldNum" sz="quarter" idx="12"/>
          </p:nvPr>
        </p:nvSpPr>
        <p:spPr/>
        <p:txBody>
          <a:bodyPr/>
          <a:lstStyle>
            <a:lvl1pPr>
              <a:defRPr>
                <a:cs typeface="Arial" panose="020B0604020202020204" pitchFamily="34" charset="0"/>
              </a:defRPr>
            </a:lvl1pPr>
          </a:lstStyle>
          <a:p>
            <a:pPr>
              <a:defRPr/>
            </a:pPr>
            <a:fld id="{2DB98113-27CF-4064-8DDD-83BA22D7270C}" type="slidenum">
              <a:rPr lang="en-GB" altLang="nl-NL"/>
              <a:pPr>
                <a:defRPr/>
              </a:pPr>
              <a:t>‹#›</a:t>
            </a:fld>
            <a:endParaRPr lang="en-GB" altLang="nl-NL"/>
          </a:p>
        </p:txBody>
      </p:sp>
    </p:spTree>
    <p:extLst>
      <p:ext uri="{BB962C8B-B14F-4D97-AF65-F5344CB8AC3E}">
        <p14:creationId xmlns:p14="http://schemas.microsoft.com/office/powerpoint/2010/main" val="2876245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schemeClr val="tx1">
                    <a:tint val="75000"/>
                  </a:schemeClr>
                </a:solidFill>
                <a:latin typeface="+mn-lt"/>
              </a:defRPr>
            </a:lvl1pPr>
          </a:lstStyle>
          <a:p>
            <a:pPr>
              <a:defRPr/>
            </a:pPr>
            <a:r>
              <a:rPr lang="en-GB"/>
              <a:t>www.imiscoe.org </a:t>
            </a:r>
          </a:p>
        </p:txBody>
      </p:sp>
      <p:sp>
        <p:nvSpPr>
          <p:cNvPr id="6" name="Slide Number Placeholder 5"/>
          <p:cNvSpPr>
            <a:spLocks noGrp="1"/>
          </p:cNvSpPr>
          <p:nvPr>
            <p:ph type="sldNum" sz="quarter" idx="12"/>
          </p:nvPr>
        </p:nvSpPr>
        <p:spPr/>
        <p:txBody>
          <a:bodyPr/>
          <a:lstStyle>
            <a:lvl1pPr>
              <a:defRPr>
                <a:cs typeface="Arial" panose="020B0604020202020204" pitchFamily="34" charset="0"/>
              </a:defRPr>
            </a:lvl1pPr>
          </a:lstStyle>
          <a:p>
            <a:pPr>
              <a:defRPr/>
            </a:pPr>
            <a:fld id="{2E702CFB-ED44-4E5B-A4E7-49718D091E62}" type="slidenum">
              <a:rPr lang="en-GB" altLang="nl-NL"/>
              <a:pPr>
                <a:defRPr/>
              </a:pPr>
              <a:t>‹#›</a:t>
            </a:fld>
            <a:endParaRPr lang="en-GB" altLang="nl-NL"/>
          </a:p>
        </p:txBody>
      </p:sp>
    </p:spTree>
    <p:extLst>
      <p:ext uri="{BB962C8B-B14F-4D97-AF65-F5344CB8AC3E}">
        <p14:creationId xmlns:p14="http://schemas.microsoft.com/office/powerpoint/2010/main" val="3870982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schemeClr val="tx1">
                    <a:tint val="75000"/>
                  </a:schemeClr>
                </a:solidFill>
                <a:latin typeface="+mn-lt"/>
              </a:defRPr>
            </a:lvl1pPr>
          </a:lstStyle>
          <a:p>
            <a:pPr>
              <a:defRPr/>
            </a:pPr>
            <a:r>
              <a:rPr lang="en-GB"/>
              <a:t>www.imiscoe.org </a:t>
            </a:r>
          </a:p>
        </p:txBody>
      </p:sp>
      <p:sp>
        <p:nvSpPr>
          <p:cNvPr id="6" name="Slide Number Placeholder 5"/>
          <p:cNvSpPr>
            <a:spLocks noGrp="1"/>
          </p:cNvSpPr>
          <p:nvPr>
            <p:ph type="sldNum" sz="quarter" idx="12"/>
          </p:nvPr>
        </p:nvSpPr>
        <p:spPr/>
        <p:txBody>
          <a:bodyPr/>
          <a:lstStyle>
            <a:lvl1pPr>
              <a:defRPr>
                <a:cs typeface="Arial" panose="020B0604020202020204" pitchFamily="34" charset="0"/>
              </a:defRPr>
            </a:lvl1pPr>
          </a:lstStyle>
          <a:p>
            <a:pPr>
              <a:defRPr/>
            </a:pPr>
            <a:fld id="{24940080-2A40-4A0A-96C9-D0B81252B0BF}" type="slidenum">
              <a:rPr lang="en-GB" altLang="nl-NL"/>
              <a:pPr>
                <a:defRPr/>
              </a:pPr>
              <a:t>‹#›</a:t>
            </a:fld>
            <a:endParaRPr lang="en-GB" altLang="nl-NL"/>
          </a:p>
        </p:txBody>
      </p:sp>
    </p:spTree>
    <p:extLst>
      <p:ext uri="{BB962C8B-B14F-4D97-AF65-F5344CB8AC3E}">
        <p14:creationId xmlns:p14="http://schemas.microsoft.com/office/powerpoint/2010/main" val="1285406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rtlCol="0"/>
          <a:lstStyle>
            <a:lvl1pPr fontAlgn="auto">
              <a:spcBef>
                <a:spcPts val="0"/>
              </a:spcBef>
              <a:spcAft>
                <a:spcPts val="0"/>
              </a:spcAft>
              <a:defRPr>
                <a:solidFill>
                  <a:schemeClr val="tx1">
                    <a:tint val="75000"/>
                  </a:schemeClr>
                </a:solidFill>
                <a:latin typeface="+mn-lt"/>
              </a:defRPr>
            </a:lvl1pPr>
          </a:lstStyle>
          <a:p>
            <a:pPr>
              <a:defRPr/>
            </a:pPr>
            <a:r>
              <a:rPr lang="en-GB"/>
              <a:t>www.imiscoe.org </a:t>
            </a:r>
          </a:p>
        </p:txBody>
      </p:sp>
      <p:sp>
        <p:nvSpPr>
          <p:cNvPr id="7" name="Slide Number Placeholder 6"/>
          <p:cNvSpPr>
            <a:spLocks noGrp="1"/>
          </p:cNvSpPr>
          <p:nvPr>
            <p:ph type="sldNum" sz="quarter" idx="12"/>
          </p:nvPr>
        </p:nvSpPr>
        <p:spPr/>
        <p:txBody>
          <a:bodyPr/>
          <a:lstStyle>
            <a:lvl1pPr>
              <a:defRPr>
                <a:cs typeface="Arial" panose="020B0604020202020204" pitchFamily="34" charset="0"/>
              </a:defRPr>
            </a:lvl1pPr>
          </a:lstStyle>
          <a:p>
            <a:pPr>
              <a:defRPr/>
            </a:pPr>
            <a:fld id="{3B00DDE6-D40E-40B5-A95B-AED14771B925}" type="slidenum">
              <a:rPr lang="en-GB" altLang="nl-NL"/>
              <a:pPr>
                <a:defRPr/>
              </a:pPr>
              <a:t>‹#›</a:t>
            </a:fld>
            <a:endParaRPr lang="en-GB" altLang="nl-NL"/>
          </a:p>
        </p:txBody>
      </p:sp>
    </p:spTree>
    <p:extLst>
      <p:ext uri="{BB962C8B-B14F-4D97-AF65-F5344CB8AC3E}">
        <p14:creationId xmlns:p14="http://schemas.microsoft.com/office/powerpoint/2010/main" val="3444900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pPr>
              <a:defRPr/>
            </a:pPr>
            <a:endParaRPr lang="en-GB"/>
          </a:p>
        </p:txBody>
      </p:sp>
      <p:sp>
        <p:nvSpPr>
          <p:cNvPr id="8" name="Footer Placeholder 7"/>
          <p:cNvSpPr>
            <a:spLocks noGrp="1"/>
          </p:cNvSpPr>
          <p:nvPr>
            <p:ph type="ftr" sz="quarter" idx="11"/>
          </p:nvPr>
        </p:nvSpPr>
        <p:spPr/>
        <p:txBody>
          <a:bodyPr rtlCol="0"/>
          <a:lstStyle>
            <a:lvl1pPr fontAlgn="auto">
              <a:spcBef>
                <a:spcPts val="0"/>
              </a:spcBef>
              <a:spcAft>
                <a:spcPts val="0"/>
              </a:spcAft>
              <a:defRPr>
                <a:solidFill>
                  <a:schemeClr val="tx1">
                    <a:tint val="75000"/>
                  </a:schemeClr>
                </a:solidFill>
                <a:latin typeface="+mn-lt"/>
              </a:defRPr>
            </a:lvl1pPr>
          </a:lstStyle>
          <a:p>
            <a:pPr>
              <a:defRPr/>
            </a:pPr>
            <a:r>
              <a:rPr lang="en-GB"/>
              <a:t>www.imiscoe.org </a:t>
            </a:r>
          </a:p>
        </p:txBody>
      </p:sp>
      <p:sp>
        <p:nvSpPr>
          <p:cNvPr id="9" name="Slide Number Placeholder 8"/>
          <p:cNvSpPr>
            <a:spLocks noGrp="1"/>
          </p:cNvSpPr>
          <p:nvPr>
            <p:ph type="sldNum" sz="quarter" idx="12"/>
          </p:nvPr>
        </p:nvSpPr>
        <p:spPr/>
        <p:txBody>
          <a:bodyPr/>
          <a:lstStyle>
            <a:lvl1pPr>
              <a:defRPr>
                <a:cs typeface="Arial" panose="020B0604020202020204" pitchFamily="34" charset="0"/>
              </a:defRPr>
            </a:lvl1pPr>
          </a:lstStyle>
          <a:p>
            <a:pPr>
              <a:defRPr/>
            </a:pPr>
            <a:fld id="{F1DE35C6-930D-4120-93A2-C758788A5A93}" type="slidenum">
              <a:rPr lang="en-GB" altLang="nl-NL"/>
              <a:pPr>
                <a:defRPr/>
              </a:pPr>
              <a:t>‹#›</a:t>
            </a:fld>
            <a:endParaRPr lang="en-GB" altLang="nl-NL"/>
          </a:p>
        </p:txBody>
      </p:sp>
    </p:spTree>
    <p:extLst>
      <p:ext uri="{BB962C8B-B14F-4D97-AF65-F5344CB8AC3E}">
        <p14:creationId xmlns:p14="http://schemas.microsoft.com/office/powerpoint/2010/main" val="1842499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pPr>
              <a:defRPr/>
            </a:pPr>
            <a:endParaRPr lang="en-GB"/>
          </a:p>
        </p:txBody>
      </p:sp>
      <p:sp>
        <p:nvSpPr>
          <p:cNvPr id="4" name="Footer Placeholder 3"/>
          <p:cNvSpPr>
            <a:spLocks noGrp="1"/>
          </p:cNvSpPr>
          <p:nvPr>
            <p:ph type="ftr" sz="quarter" idx="11"/>
          </p:nvPr>
        </p:nvSpPr>
        <p:spPr/>
        <p:txBody>
          <a:bodyPr rtlCol="0"/>
          <a:lstStyle>
            <a:lvl1pPr fontAlgn="auto">
              <a:spcBef>
                <a:spcPts val="0"/>
              </a:spcBef>
              <a:spcAft>
                <a:spcPts val="0"/>
              </a:spcAft>
              <a:defRPr>
                <a:solidFill>
                  <a:schemeClr val="tx1">
                    <a:tint val="75000"/>
                  </a:schemeClr>
                </a:solidFill>
                <a:latin typeface="+mn-lt"/>
              </a:defRPr>
            </a:lvl1pPr>
          </a:lstStyle>
          <a:p>
            <a:pPr>
              <a:defRPr/>
            </a:pPr>
            <a:r>
              <a:rPr lang="en-GB"/>
              <a:t>www.imiscoe.org </a:t>
            </a:r>
          </a:p>
        </p:txBody>
      </p:sp>
      <p:sp>
        <p:nvSpPr>
          <p:cNvPr id="5" name="Slide Number Placeholder 4"/>
          <p:cNvSpPr>
            <a:spLocks noGrp="1"/>
          </p:cNvSpPr>
          <p:nvPr>
            <p:ph type="sldNum" sz="quarter" idx="12"/>
          </p:nvPr>
        </p:nvSpPr>
        <p:spPr/>
        <p:txBody>
          <a:bodyPr/>
          <a:lstStyle>
            <a:lvl1pPr>
              <a:defRPr>
                <a:cs typeface="Arial" panose="020B0604020202020204" pitchFamily="34" charset="0"/>
              </a:defRPr>
            </a:lvl1pPr>
          </a:lstStyle>
          <a:p>
            <a:pPr>
              <a:defRPr/>
            </a:pPr>
            <a:fld id="{59A70B3B-329F-4DB7-8460-19244BA7B8CE}" type="slidenum">
              <a:rPr lang="en-GB" altLang="nl-NL"/>
              <a:pPr>
                <a:defRPr/>
              </a:pPr>
              <a:t>‹#›</a:t>
            </a:fld>
            <a:endParaRPr lang="en-GB" altLang="nl-NL"/>
          </a:p>
        </p:txBody>
      </p:sp>
    </p:spTree>
    <p:extLst>
      <p:ext uri="{BB962C8B-B14F-4D97-AF65-F5344CB8AC3E}">
        <p14:creationId xmlns:p14="http://schemas.microsoft.com/office/powerpoint/2010/main" val="3941886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GB"/>
          </a:p>
        </p:txBody>
      </p:sp>
      <p:sp>
        <p:nvSpPr>
          <p:cNvPr id="3" name="Footer Placeholder 2"/>
          <p:cNvSpPr>
            <a:spLocks noGrp="1"/>
          </p:cNvSpPr>
          <p:nvPr>
            <p:ph type="ftr" sz="quarter" idx="11"/>
          </p:nvPr>
        </p:nvSpPr>
        <p:spPr/>
        <p:txBody>
          <a:bodyPr rtlCol="0"/>
          <a:lstStyle>
            <a:lvl1pPr fontAlgn="auto">
              <a:spcBef>
                <a:spcPts val="0"/>
              </a:spcBef>
              <a:spcAft>
                <a:spcPts val="0"/>
              </a:spcAft>
              <a:defRPr>
                <a:solidFill>
                  <a:schemeClr val="tx1">
                    <a:tint val="75000"/>
                  </a:schemeClr>
                </a:solidFill>
                <a:latin typeface="+mn-lt"/>
              </a:defRPr>
            </a:lvl1pPr>
          </a:lstStyle>
          <a:p>
            <a:pPr>
              <a:defRPr/>
            </a:pPr>
            <a:r>
              <a:rPr lang="en-GB"/>
              <a:t>www.imiscoe.org </a:t>
            </a:r>
          </a:p>
        </p:txBody>
      </p:sp>
      <p:sp>
        <p:nvSpPr>
          <p:cNvPr id="4" name="Slide Number Placeholder 3"/>
          <p:cNvSpPr>
            <a:spLocks noGrp="1"/>
          </p:cNvSpPr>
          <p:nvPr>
            <p:ph type="sldNum" sz="quarter" idx="12"/>
          </p:nvPr>
        </p:nvSpPr>
        <p:spPr/>
        <p:txBody>
          <a:bodyPr/>
          <a:lstStyle>
            <a:lvl1pPr>
              <a:defRPr>
                <a:cs typeface="Arial" panose="020B0604020202020204" pitchFamily="34" charset="0"/>
              </a:defRPr>
            </a:lvl1pPr>
          </a:lstStyle>
          <a:p>
            <a:pPr>
              <a:defRPr/>
            </a:pPr>
            <a:fld id="{7FAF084D-3038-4032-BFA4-F03EA6EF3093}" type="slidenum">
              <a:rPr lang="en-GB" altLang="nl-NL"/>
              <a:pPr>
                <a:defRPr/>
              </a:pPr>
              <a:t>‹#›</a:t>
            </a:fld>
            <a:endParaRPr lang="en-GB" altLang="nl-NL"/>
          </a:p>
        </p:txBody>
      </p:sp>
    </p:spTree>
    <p:extLst>
      <p:ext uri="{BB962C8B-B14F-4D97-AF65-F5344CB8AC3E}">
        <p14:creationId xmlns:p14="http://schemas.microsoft.com/office/powerpoint/2010/main" val="1897654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rtlCol="0"/>
          <a:lstStyle>
            <a:lvl1pPr fontAlgn="auto">
              <a:spcBef>
                <a:spcPts val="0"/>
              </a:spcBef>
              <a:spcAft>
                <a:spcPts val="0"/>
              </a:spcAft>
              <a:defRPr>
                <a:solidFill>
                  <a:schemeClr val="tx1">
                    <a:tint val="75000"/>
                  </a:schemeClr>
                </a:solidFill>
                <a:latin typeface="+mn-lt"/>
              </a:defRPr>
            </a:lvl1pPr>
          </a:lstStyle>
          <a:p>
            <a:pPr>
              <a:defRPr/>
            </a:pPr>
            <a:r>
              <a:rPr lang="en-GB"/>
              <a:t>www.imiscoe.org </a:t>
            </a:r>
          </a:p>
        </p:txBody>
      </p:sp>
      <p:sp>
        <p:nvSpPr>
          <p:cNvPr id="7" name="Slide Number Placeholder 6"/>
          <p:cNvSpPr>
            <a:spLocks noGrp="1"/>
          </p:cNvSpPr>
          <p:nvPr>
            <p:ph type="sldNum" sz="quarter" idx="12"/>
          </p:nvPr>
        </p:nvSpPr>
        <p:spPr/>
        <p:txBody>
          <a:bodyPr/>
          <a:lstStyle>
            <a:lvl1pPr>
              <a:defRPr>
                <a:cs typeface="Arial" panose="020B0604020202020204" pitchFamily="34" charset="0"/>
              </a:defRPr>
            </a:lvl1pPr>
          </a:lstStyle>
          <a:p>
            <a:pPr>
              <a:defRPr/>
            </a:pPr>
            <a:fld id="{A090258A-C3E5-4D11-AEE6-15F9237BA17C}" type="slidenum">
              <a:rPr lang="en-GB" altLang="nl-NL"/>
              <a:pPr>
                <a:defRPr/>
              </a:pPr>
              <a:t>‹#›</a:t>
            </a:fld>
            <a:endParaRPr lang="en-GB" altLang="nl-NL"/>
          </a:p>
        </p:txBody>
      </p:sp>
    </p:spTree>
    <p:extLst>
      <p:ext uri="{BB962C8B-B14F-4D97-AF65-F5344CB8AC3E}">
        <p14:creationId xmlns:p14="http://schemas.microsoft.com/office/powerpoint/2010/main" val="2164372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rtlCol="0"/>
          <a:lstStyle>
            <a:lvl1pPr fontAlgn="auto">
              <a:spcBef>
                <a:spcPts val="0"/>
              </a:spcBef>
              <a:spcAft>
                <a:spcPts val="0"/>
              </a:spcAft>
              <a:defRPr>
                <a:solidFill>
                  <a:schemeClr val="tx1">
                    <a:tint val="75000"/>
                  </a:schemeClr>
                </a:solidFill>
                <a:latin typeface="+mn-lt"/>
              </a:defRPr>
            </a:lvl1pPr>
          </a:lstStyle>
          <a:p>
            <a:pPr>
              <a:defRPr/>
            </a:pPr>
            <a:r>
              <a:rPr lang="en-GB"/>
              <a:t>www.imiscoe.org </a:t>
            </a:r>
          </a:p>
        </p:txBody>
      </p:sp>
      <p:sp>
        <p:nvSpPr>
          <p:cNvPr id="7" name="Slide Number Placeholder 6"/>
          <p:cNvSpPr>
            <a:spLocks noGrp="1"/>
          </p:cNvSpPr>
          <p:nvPr>
            <p:ph type="sldNum" sz="quarter" idx="12"/>
          </p:nvPr>
        </p:nvSpPr>
        <p:spPr/>
        <p:txBody>
          <a:bodyPr/>
          <a:lstStyle>
            <a:lvl1pPr>
              <a:defRPr>
                <a:cs typeface="Arial" panose="020B0604020202020204" pitchFamily="34" charset="0"/>
              </a:defRPr>
            </a:lvl1pPr>
          </a:lstStyle>
          <a:p>
            <a:pPr>
              <a:defRPr/>
            </a:pPr>
            <a:fld id="{5A7406D6-CB02-4AF2-B0F7-C95376C31D83}" type="slidenum">
              <a:rPr lang="en-GB" altLang="nl-NL"/>
              <a:pPr>
                <a:defRPr/>
              </a:pPr>
              <a:t>‹#›</a:t>
            </a:fld>
            <a:endParaRPr lang="en-GB" altLang="nl-NL"/>
          </a:p>
        </p:txBody>
      </p:sp>
    </p:spTree>
    <p:extLst>
      <p:ext uri="{BB962C8B-B14F-4D97-AF65-F5344CB8AC3E}">
        <p14:creationId xmlns:p14="http://schemas.microsoft.com/office/powerpoint/2010/main" val="2940964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nl-NL" smtClean="0"/>
              <a:t>Click to edit Master title style</a:t>
            </a:r>
            <a:endParaRPr lang="en-GB" altLang="nl-NL" smtClean="0"/>
          </a:p>
        </p:txBody>
      </p:sp>
      <p:sp>
        <p:nvSpPr>
          <p:cNvPr id="1027" name="Text Placeholder 2"/>
          <p:cNvSpPr>
            <a:spLocks noGrp="1"/>
          </p:cNvSpPr>
          <p:nvPr>
            <p:ph type="body" idx="1"/>
          </p:nvPr>
        </p:nvSpPr>
        <p:spPr bwMode="auto">
          <a:xfrm>
            <a:off x="457200" y="1600200"/>
            <a:ext cx="8218488" cy="449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nl-NL" smtClean="0"/>
              <a:t>Click to edit Master text styles</a:t>
            </a:r>
          </a:p>
          <a:p>
            <a:pPr lvl="1"/>
            <a:r>
              <a:rPr lang="en-US" altLang="nl-NL" smtClean="0"/>
              <a:t>Second level</a:t>
            </a:r>
          </a:p>
          <a:p>
            <a:pPr lvl="2"/>
            <a:r>
              <a:rPr lang="en-US" altLang="nl-NL" smtClean="0"/>
              <a:t>Third level</a:t>
            </a:r>
          </a:p>
          <a:p>
            <a:pPr lvl="3"/>
            <a:r>
              <a:rPr lang="en-US" altLang="nl-NL" smtClean="0"/>
              <a:t>Fourth level</a:t>
            </a:r>
          </a:p>
          <a:p>
            <a:pPr lvl="4"/>
            <a:r>
              <a:rPr lang="en-US" altLang="nl-NL" smtClean="0"/>
              <a:t>Fifth level</a:t>
            </a:r>
            <a:endParaRPr lang="en-GB" altLang="nl-NL"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cs typeface="+mn-cs"/>
              </a:defRPr>
            </a:lvl1pPr>
          </a:lstStyle>
          <a:p>
            <a:pPr>
              <a:defRPr/>
            </a:pP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cs typeface="+mn-cs"/>
              </a:defRPr>
            </a:lvl1pPr>
          </a:lstStyle>
          <a:p>
            <a:pPr>
              <a:defRPr/>
            </a:pPr>
            <a:r>
              <a:rPr lang="en-US"/>
              <a:t>www.imiscoe.org</a:t>
            </a:r>
          </a:p>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cs typeface="+mn-cs"/>
              </a:defRPr>
            </a:lvl1pPr>
          </a:lstStyle>
          <a:p>
            <a:pPr>
              <a:defRPr/>
            </a:pPr>
            <a:endParaRPr lang="en-GB"/>
          </a:p>
        </p:txBody>
      </p:sp>
      <p:pic>
        <p:nvPicPr>
          <p:cNvPr id="1031" name="Picture 6" descr="stationary_imiscoe_network.gif"/>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55650" y="188913"/>
            <a:ext cx="76676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468313" y="1196975"/>
            <a:ext cx="8207375"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68313" y="6092825"/>
            <a:ext cx="8207375"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827584" y="3140968"/>
            <a:ext cx="7772400" cy="1470025"/>
          </a:xfrm>
        </p:spPr>
        <p:txBody>
          <a:bodyPr/>
          <a:lstStyle/>
          <a:p>
            <a:r>
              <a:rPr lang="en-US" sz="3600" b="1" dirty="0">
                <a:latin typeface="Times New Roman" panose="02020603050405020304" pitchFamily="18" charset="0"/>
                <a:cs typeface="Times New Roman" panose="02020603050405020304" pitchFamily="18" charset="0"/>
              </a:rPr>
              <a:t>Research in SSH and policy-making on migration and integration: achievements and future challenges</a:t>
            </a:r>
            <a:endParaRPr lang="sk-SK" sz="3600" dirty="0"/>
          </a:p>
        </p:txBody>
      </p:sp>
      <p:sp>
        <p:nvSpPr>
          <p:cNvPr id="3" name="Podnadpis 2"/>
          <p:cNvSpPr>
            <a:spLocks noGrp="1"/>
          </p:cNvSpPr>
          <p:nvPr>
            <p:ph type="subTitle" idx="1"/>
          </p:nvPr>
        </p:nvSpPr>
        <p:spPr>
          <a:xfrm>
            <a:off x="1371600" y="5043040"/>
            <a:ext cx="6400800" cy="1057672"/>
          </a:xfrm>
        </p:spPr>
        <p:txBody>
          <a:bodyPr>
            <a:normAutofit fontScale="77500" lnSpcReduction="20000"/>
          </a:bodyPr>
          <a:lstStyle/>
          <a:p>
            <a:r>
              <a:rPr lang="sk-SK" sz="3100" dirty="0" err="1"/>
              <a:t>Name</a:t>
            </a:r>
            <a:r>
              <a:rPr lang="sk-SK" sz="3100" dirty="0"/>
              <a:t>: </a:t>
            </a:r>
            <a:r>
              <a:rPr lang="en-GB" altLang="nl-NL" sz="3100" dirty="0" err="1"/>
              <a:t>Rinus</a:t>
            </a:r>
            <a:r>
              <a:rPr lang="en-GB" altLang="nl-NL" sz="3100" dirty="0"/>
              <a:t> </a:t>
            </a:r>
            <a:r>
              <a:rPr lang="en-GB" altLang="nl-NL" sz="3100" dirty="0" err="1"/>
              <a:t>Penninx</a:t>
            </a:r>
            <a:endParaRPr lang="sk-SK" sz="3100" dirty="0"/>
          </a:p>
          <a:p>
            <a:r>
              <a:rPr lang="sk-SK" sz="3100" dirty="0" err="1"/>
              <a:t>Organization</a:t>
            </a:r>
            <a:r>
              <a:rPr lang="sk-SK" sz="3100" dirty="0"/>
              <a:t>: </a:t>
            </a:r>
            <a:r>
              <a:rPr lang="en-GB" altLang="nl-NL" sz="3100" dirty="0"/>
              <a:t>Former Coordinator of the IMISCOE Research Network</a:t>
            </a:r>
          </a:p>
          <a:p>
            <a:endParaRPr lang="sk-SK" dirty="0" smtClean="0"/>
          </a:p>
          <a:p>
            <a:endParaRPr lang="sk-SK" dirty="0"/>
          </a:p>
        </p:txBody>
      </p:sp>
      <p:pic>
        <p:nvPicPr>
          <p:cNvPr id="1026" name="Picture 2" descr="ssh_banner_mail"/>
          <p:cNvPicPr>
            <a:picLocks noChangeAspect="1" noChangeArrowheads="1"/>
          </p:cNvPicPr>
          <p:nvPr/>
        </p:nvPicPr>
        <p:blipFill>
          <a:blip r:embed="rId2" cstate="print"/>
          <a:srcRect/>
          <a:stretch>
            <a:fillRect/>
          </a:stretch>
        </p:blipFill>
        <p:spPr bwMode="auto">
          <a:xfrm>
            <a:off x="0" y="0"/>
            <a:ext cx="9144000" cy="2708921"/>
          </a:xfrm>
          <a:prstGeom prst="rect">
            <a:avLst/>
          </a:prstGeom>
          <a:noFill/>
          <a:ln w="9525">
            <a:noFill/>
            <a:miter lim="800000"/>
            <a:headEnd/>
            <a:tailEnd/>
          </a:ln>
        </p:spPr>
      </p:pic>
    </p:spTree>
    <p:extLst>
      <p:ext uri="{BB962C8B-B14F-4D97-AF65-F5344CB8AC3E}">
        <p14:creationId xmlns:p14="http://schemas.microsoft.com/office/powerpoint/2010/main" val="729742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GB"/>
              <a:t>www.imiscoe.org </a:t>
            </a:r>
          </a:p>
        </p:txBody>
      </p:sp>
      <p:sp>
        <p:nvSpPr>
          <p:cNvPr id="26627" name="Content Placeholder 2"/>
          <p:cNvSpPr>
            <a:spLocks noGrp="1"/>
          </p:cNvSpPr>
          <p:nvPr>
            <p:ph idx="4294967295"/>
          </p:nvPr>
        </p:nvSpPr>
        <p:spPr>
          <a:xfrm>
            <a:off x="434892" y="1340768"/>
            <a:ext cx="7953532" cy="4752057"/>
          </a:xfrm>
        </p:spPr>
        <p:txBody>
          <a:bodyPr/>
          <a:lstStyle/>
          <a:p>
            <a:pPr eaLnBrk="1" hangingPunct="1">
              <a:lnSpc>
                <a:spcPct val="80000"/>
              </a:lnSpc>
              <a:buFont typeface="Arial" panose="020B0604020202020204" pitchFamily="34" charset="0"/>
              <a:buNone/>
              <a:defRPr/>
            </a:pPr>
            <a:endParaRPr lang="en-GB" altLang="nl-NL" sz="1800" b="1" u="sng" dirty="0" smtClean="0">
              <a:latin typeface="Times New Roman" panose="02020603050405020304" pitchFamily="18" charset="0"/>
            </a:endParaRPr>
          </a:p>
          <a:p>
            <a:pPr marL="0" indent="0" eaLnBrk="1" hangingPunct="1">
              <a:lnSpc>
                <a:spcPct val="80000"/>
              </a:lnSpc>
              <a:buNone/>
              <a:defRPr/>
            </a:pPr>
            <a:r>
              <a:rPr lang="en-GB" altLang="nl-NL" sz="1800" b="1" dirty="0" smtClean="0">
                <a:latin typeface="Times New Roman" panose="02020603050405020304" pitchFamily="18" charset="0"/>
              </a:rPr>
              <a:t>4.2. How is research and knowledge used in policy making?</a:t>
            </a:r>
          </a:p>
          <a:p>
            <a:pPr marL="0" indent="0" eaLnBrk="1" hangingPunct="1">
              <a:lnSpc>
                <a:spcPct val="80000"/>
              </a:lnSpc>
              <a:buNone/>
              <a:defRPr/>
            </a:pPr>
            <a:endParaRPr lang="en-GB" altLang="nl-NL" sz="1800" b="1" dirty="0" smtClean="0">
              <a:latin typeface="Times New Roman" panose="02020603050405020304" pitchFamily="18" charset="0"/>
            </a:endParaRPr>
          </a:p>
          <a:p>
            <a:pPr marL="0" indent="0" eaLnBrk="1" hangingPunct="1">
              <a:lnSpc>
                <a:spcPct val="80000"/>
              </a:lnSpc>
              <a:buNone/>
              <a:defRPr/>
            </a:pPr>
            <a:endParaRPr lang="en-GB" altLang="nl-NL" sz="1800" b="1" dirty="0" smtClean="0">
              <a:latin typeface="Times New Roman" panose="02020603050405020304" pitchFamily="18" charset="0"/>
            </a:endParaRPr>
          </a:p>
          <a:p>
            <a:pPr marL="685800" lvl="1" eaLnBrk="1" hangingPunct="1">
              <a:lnSpc>
                <a:spcPct val="80000"/>
              </a:lnSpc>
              <a:buFont typeface="Wingdings" panose="05000000000000000000" pitchFamily="2" charset="2"/>
              <a:buChar char="§"/>
              <a:defRPr/>
            </a:pPr>
            <a:endParaRPr lang="en-GB" altLang="nl-NL" sz="1800" b="1" dirty="0">
              <a:latin typeface="Times New Roman" panose="02020603050405020304" pitchFamily="18" charset="0"/>
            </a:endParaRPr>
          </a:p>
          <a:p>
            <a:pPr marL="400050" lvl="1" indent="0" eaLnBrk="1" hangingPunct="1">
              <a:lnSpc>
                <a:spcPct val="80000"/>
              </a:lnSpc>
              <a:buNone/>
              <a:defRPr/>
            </a:pPr>
            <a:endParaRPr lang="en-GB" altLang="nl-NL" sz="1800" b="1" dirty="0">
              <a:latin typeface="Times New Roman" panose="02020603050405020304" pitchFamily="18" charset="0"/>
            </a:endParaRPr>
          </a:p>
          <a:p>
            <a:pPr marL="400050" lvl="1" indent="0" eaLnBrk="1" hangingPunct="1">
              <a:lnSpc>
                <a:spcPct val="80000"/>
              </a:lnSpc>
              <a:buNone/>
              <a:defRPr/>
            </a:pPr>
            <a:r>
              <a:rPr lang="en-GB" altLang="nl-NL" sz="1800" b="1" dirty="0">
                <a:latin typeface="Times New Roman" panose="02020603050405020304" pitchFamily="18" charset="0"/>
              </a:rPr>
              <a:t>Knowledge may be used in three ways/ may have three functions in </a:t>
            </a:r>
            <a:r>
              <a:rPr lang="en-GB" altLang="nl-NL" sz="1800" b="1" dirty="0" smtClean="0">
                <a:latin typeface="Times New Roman" panose="02020603050405020304" pitchFamily="18" charset="0"/>
              </a:rPr>
              <a:t>the different phases of conceptualisation, instrumentation, evaluation and revision of policy: </a:t>
            </a:r>
            <a:endParaRPr lang="en-GB" altLang="nl-NL" sz="1800" b="1" dirty="0">
              <a:latin typeface="Times New Roman" panose="02020603050405020304" pitchFamily="18" charset="0"/>
            </a:endParaRPr>
          </a:p>
          <a:p>
            <a:pPr marL="400050" lvl="1" indent="0" eaLnBrk="1" hangingPunct="1">
              <a:lnSpc>
                <a:spcPct val="80000"/>
              </a:lnSpc>
              <a:buNone/>
              <a:defRPr/>
            </a:pPr>
            <a:r>
              <a:rPr lang="en-GB" altLang="nl-NL" sz="1800" b="1" dirty="0" smtClean="0">
                <a:solidFill>
                  <a:srgbClr val="C00000"/>
                </a:solidFill>
                <a:latin typeface="Times New Roman" panose="02020603050405020304" pitchFamily="18" charset="0"/>
              </a:rPr>
              <a:t>Instrumental</a:t>
            </a:r>
            <a:r>
              <a:rPr lang="en-GB" altLang="nl-NL" sz="1800" b="1" dirty="0" smtClean="0">
                <a:latin typeface="Times New Roman" panose="02020603050405020304" pitchFamily="18" charset="0"/>
              </a:rPr>
              <a:t>: 	knowledge is used </a:t>
            </a:r>
            <a:r>
              <a:rPr lang="en-GB" altLang="nl-NL" sz="1800" b="1" dirty="0" smtClean="0">
                <a:solidFill>
                  <a:srgbClr val="FF0000"/>
                </a:solidFill>
                <a:latin typeface="Times New Roman" panose="02020603050405020304" pitchFamily="18" charset="0"/>
              </a:rPr>
              <a:t>to rationally build or adjust 	policy</a:t>
            </a:r>
            <a:r>
              <a:rPr lang="en-GB" altLang="nl-NL" sz="1800" b="1" dirty="0" smtClean="0">
                <a:latin typeface="Times New Roman" panose="02020603050405020304" pitchFamily="18" charset="0"/>
              </a:rPr>
              <a:t> designs 		and outputs, as is assumed in “evidence based” policies</a:t>
            </a:r>
          </a:p>
          <a:p>
            <a:pPr marL="400050" lvl="1" indent="0" eaLnBrk="1" hangingPunct="1">
              <a:lnSpc>
                <a:spcPct val="80000"/>
              </a:lnSpc>
              <a:buNone/>
              <a:defRPr/>
            </a:pPr>
            <a:r>
              <a:rPr lang="en-GB" altLang="nl-NL" sz="1800" b="1" dirty="0" smtClean="0">
                <a:solidFill>
                  <a:srgbClr val="C00000"/>
                </a:solidFill>
                <a:latin typeface="Times New Roman" panose="02020603050405020304" pitchFamily="18" charset="0"/>
              </a:rPr>
              <a:t>Symbolic:</a:t>
            </a:r>
            <a:r>
              <a:rPr lang="en-GB" altLang="nl-NL" sz="1800" b="1" dirty="0" smtClean="0">
                <a:latin typeface="Times New Roman" panose="02020603050405020304" pitchFamily="18" charset="0"/>
              </a:rPr>
              <a:t> 	a) knowledge used </a:t>
            </a:r>
            <a:r>
              <a:rPr lang="en-GB" altLang="nl-NL" sz="1800" b="1" dirty="0" smtClean="0">
                <a:solidFill>
                  <a:srgbClr val="FF0000"/>
                </a:solidFill>
                <a:latin typeface="Times New Roman" panose="02020603050405020304" pitchFamily="18" charset="0"/>
              </a:rPr>
              <a:t>to legitimise </a:t>
            </a:r>
            <a:r>
              <a:rPr lang="en-GB" altLang="nl-NL" sz="1800" b="1" dirty="0" smtClean="0">
                <a:latin typeface="Times New Roman" panose="02020603050405020304" pitchFamily="18" charset="0"/>
              </a:rPr>
              <a:t>the position and power of the 		policy actors and promote their credibility</a:t>
            </a:r>
          </a:p>
          <a:p>
            <a:pPr marL="400050" lvl="1" indent="0" eaLnBrk="1" hangingPunct="1">
              <a:lnSpc>
                <a:spcPct val="80000"/>
              </a:lnSpc>
              <a:buNone/>
              <a:defRPr/>
            </a:pPr>
            <a:r>
              <a:rPr lang="en-GB" altLang="nl-NL" sz="1800" b="1" dirty="0">
                <a:latin typeface="Times New Roman" panose="02020603050405020304" pitchFamily="18" charset="0"/>
              </a:rPr>
              <a:t>	</a:t>
            </a:r>
            <a:r>
              <a:rPr lang="en-GB" altLang="nl-NL" sz="1800" b="1" dirty="0" smtClean="0">
                <a:latin typeface="Times New Roman" panose="02020603050405020304" pitchFamily="18" charset="0"/>
              </a:rPr>
              <a:t>	b) knowledge is (selectively) used </a:t>
            </a:r>
            <a:r>
              <a:rPr lang="en-GB" altLang="nl-NL" sz="1800" b="1" dirty="0" smtClean="0">
                <a:solidFill>
                  <a:srgbClr val="FF0000"/>
                </a:solidFill>
                <a:latin typeface="Times New Roman" panose="02020603050405020304" pitchFamily="18" charset="0"/>
              </a:rPr>
              <a:t>to substantiate </a:t>
            </a:r>
            <a:r>
              <a:rPr lang="en-GB" altLang="nl-NL" sz="1800" b="1" dirty="0" smtClean="0">
                <a:latin typeface="Times New Roman" panose="02020603050405020304" pitchFamily="18" charset="0"/>
              </a:rPr>
              <a:t>stances, 		positions and arguments already politically established</a:t>
            </a:r>
          </a:p>
          <a:p>
            <a:pPr marL="400050" lvl="1" indent="0" eaLnBrk="1" hangingPunct="1">
              <a:lnSpc>
                <a:spcPct val="80000"/>
              </a:lnSpc>
              <a:buNone/>
              <a:defRPr/>
            </a:pPr>
            <a:endParaRPr lang="en-GB" altLang="nl-NL" sz="1800" b="1" dirty="0" smtClean="0">
              <a:latin typeface="Times New Roman" panose="02020603050405020304" pitchFamily="18" charset="0"/>
            </a:endParaRPr>
          </a:p>
          <a:p>
            <a:pPr marL="400050" lvl="1" indent="0" eaLnBrk="1" hangingPunct="1">
              <a:lnSpc>
                <a:spcPct val="80000"/>
              </a:lnSpc>
              <a:buNone/>
              <a:defRPr/>
            </a:pPr>
            <a:r>
              <a:rPr lang="en-GB" altLang="nl-NL" sz="1800" b="1" dirty="0" smtClean="0">
                <a:latin typeface="Times New Roman" panose="02020603050405020304" pitchFamily="18" charset="0"/>
              </a:rPr>
              <a:t>(Increased) politicisation leads to more selective and symbolic use of knowledge</a:t>
            </a:r>
            <a:endParaRPr lang="en-GB" altLang="nl-NL" sz="1800" b="1" dirty="0">
              <a:latin typeface="Times New Roman" panose="02020603050405020304" pitchFamily="18" charset="0"/>
            </a:endParaRPr>
          </a:p>
          <a:p>
            <a:pPr marL="400050" lvl="1" indent="0" eaLnBrk="1" hangingPunct="1">
              <a:lnSpc>
                <a:spcPct val="80000"/>
              </a:lnSpc>
              <a:buNone/>
              <a:defRPr/>
            </a:pPr>
            <a:r>
              <a:rPr lang="en-GB" altLang="nl-NL" sz="1800" b="1" dirty="0" smtClean="0">
                <a:latin typeface="Times New Roman" panose="02020603050405020304" pitchFamily="18" charset="0"/>
              </a:rPr>
              <a:t> </a:t>
            </a:r>
          </a:p>
          <a:p>
            <a:pPr marL="685800" lvl="1" eaLnBrk="1" hangingPunct="1">
              <a:lnSpc>
                <a:spcPct val="80000"/>
              </a:lnSpc>
              <a:buFont typeface="Wingdings" panose="05000000000000000000" pitchFamily="2" charset="2"/>
              <a:buChar char="§"/>
              <a:defRPr/>
            </a:pPr>
            <a:endParaRPr lang="en-GB" altLang="nl-NL" sz="1800" b="1" dirty="0">
              <a:latin typeface="Times New Roman" panose="02020603050405020304" pitchFamily="18" charset="0"/>
            </a:endParaRPr>
          </a:p>
          <a:p>
            <a:pPr marL="400050" lvl="1" indent="0" eaLnBrk="1" hangingPunct="1">
              <a:lnSpc>
                <a:spcPct val="80000"/>
              </a:lnSpc>
              <a:buNone/>
              <a:defRPr/>
            </a:pPr>
            <a:r>
              <a:rPr lang="en-GB" altLang="nl-NL" sz="1800" b="1" dirty="0" smtClean="0">
                <a:latin typeface="Times New Roman" panose="02020603050405020304" pitchFamily="18" charset="0"/>
              </a:rPr>
              <a:t>  </a:t>
            </a:r>
            <a:endParaRPr lang="en-GB" altLang="nl-NL" sz="1800" b="1" dirty="0">
              <a:latin typeface="Times New Roman" panose="02020603050405020304" pitchFamily="18" charset="0"/>
            </a:endParaRPr>
          </a:p>
        </p:txBody>
      </p:sp>
      <p:sp>
        <p:nvSpPr>
          <p:cNvPr id="2" name="Rectangle 1"/>
          <p:cNvSpPr>
            <a:spLocks noChangeArrowheads="1"/>
          </p:cNvSpPr>
          <p:nvPr/>
        </p:nvSpPr>
        <p:spPr bwMode="auto">
          <a:xfrm>
            <a:off x="868616" y="1988840"/>
            <a:ext cx="8208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Christina Bosswell (2008),</a:t>
            </a:r>
          </a:p>
          <a:p>
            <a:pPr marL="0" marR="0" lvl="0" indent="0" algn="l" defTabSz="914400" rtl="0" eaLnBrk="0" fontAlgn="base" latinLnBrk="0" hangingPunct="0">
              <a:lnSpc>
                <a:spcPct val="100000"/>
              </a:lnSpc>
              <a:spcBef>
                <a:spcPct val="0"/>
              </a:spcBef>
              <a:spcAft>
                <a:spcPct val="0"/>
              </a:spcAft>
              <a:buClrTx/>
              <a:buSzTx/>
              <a:buFontTx/>
              <a:buNone/>
              <a:tabLst/>
            </a:pPr>
            <a:r>
              <a:rPr lang="nl-NL" altLang="nl-NL" sz="1600" dirty="0" smtClean="0">
                <a:latin typeface="Times New Roman" panose="02020603050405020304" pitchFamily="18" charset="0"/>
                <a:cs typeface="Times New Roman" panose="02020603050405020304" pitchFamily="18" charset="0"/>
              </a:rPr>
              <a:t>The </a:t>
            </a:r>
            <a:r>
              <a:rPr lang="nl-NL" altLang="nl-NL" sz="1600" dirty="0" err="1" smtClean="0">
                <a:latin typeface="Times New Roman" panose="02020603050405020304" pitchFamily="18" charset="0"/>
                <a:cs typeface="Times New Roman" panose="02020603050405020304" pitchFamily="18" charset="0"/>
              </a:rPr>
              <a:t>political</a:t>
            </a:r>
            <a:r>
              <a:rPr lang="nl-NL" altLang="nl-NL" sz="1600" dirty="0" smtClean="0">
                <a:latin typeface="Times New Roman" panose="02020603050405020304" pitchFamily="18" charset="0"/>
                <a:cs typeface="Times New Roman" panose="02020603050405020304" pitchFamily="18" charset="0"/>
              </a:rPr>
              <a:t> </a:t>
            </a:r>
            <a:r>
              <a:rPr lang="nl-NL" altLang="nl-NL" sz="1600" dirty="0" err="1" smtClean="0">
                <a:latin typeface="Times New Roman" panose="02020603050405020304" pitchFamily="18" charset="0"/>
                <a:cs typeface="Times New Roman" panose="02020603050405020304" pitchFamily="18" charset="0"/>
              </a:rPr>
              <a:t>functions</a:t>
            </a:r>
            <a:r>
              <a:rPr lang="nl-NL" altLang="nl-NL" sz="1600" dirty="0" smtClean="0">
                <a:latin typeface="Times New Roman" panose="02020603050405020304" pitchFamily="18" charset="0"/>
                <a:cs typeface="Times New Roman" panose="02020603050405020304" pitchFamily="18" charset="0"/>
              </a:rPr>
              <a:t> of expert </a:t>
            </a:r>
            <a:r>
              <a:rPr lang="nl-NL" altLang="nl-NL" sz="1600" dirty="0" err="1" smtClean="0">
                <a:latin typeface="Times New Roman" panose="02020603050405020304" pitchFamily="18" charset="0"/>
                <a:cs typeface="Times New Roman" panose="02020603050405020304" pitchFamily="18" charset="0"/>
              </a:rPr>
              <a:t>knowledge</a:t>
            </a:r>
            <a:r>
              <a:rPr lang="nl-NL" altLang="nl-NL" sz="1600" dirty="0" smtClean="0">
                <a:latin typeface="Times New Roman" panose="02020603050405020304" pitchFamily="18" charset="0"/>
                <a:cs typeface="Times New Roman" panose="02020603050405020304" pitchFamily="18" charset="0"/>
              </a:rPr>
              <a:t>: </a:t>
            </a:r>
            <a:r>
              <a:rPr lang="nl-NL" altLang="nl-NL" sz="1600" dirty="0" err="1" smtClean="0">
                <a:latin typeface="Times New Roman" panose="02020603050405020304" pitchFamily="18" charset="0"/>
                <a:cs typeface="Times New Roman" panose="02020603050405020304" pitchFamily="18" charset="0"/>
              </a:rPr>
              <a:t>knowledge</a:t>
            </a:r>
            <a:r>
              <a:rPr lang="nl-NL" altLang="nl-NL" sz="1600" dirty="0" smtClean="0">
                <a:latin typeface="Times New Roman" panose="02020603050405020304" pitchFamily="18" charset="0"/>
                <a:cs typeface="Times New Roman" panose="02020603050405020304" pitchFamily="18" charset="0"/>
              </a:rPr>
              <a:t> </a:t>
            </a:r>
            <a:r>
              <a:rPr lang="nl-NL" altLang="nl-NL" sz="1600" dirty="0" err="1" smtClean="0">
                <a:latin typeface="Times New Roman" panose="02020603050405020304" pitchFamily="18" charset="0"/>
                <a:cs typeface="Times New Roman" panose="02020603050405020304" pitchFamily="18" charset="0"/>
              </a:rPr>
              <a:t>and</a:t>
            </a:r>
            <a:r>
              <a:rPr lang="nl-NL" altLang="nl-NL" sz="1600" dirty="0" smtClean="0">
                <a:latin typeface="Times New Roman" panose="02020603050405020304" pitchFamily="18" charset="0"/>
                <a:cs typeface="Times New Roman" panose="02020603050405020304" pitchFamily="18" charset="0"/>
              </a:rPr>
              <a:t> </a:t>
            </a:r>
            <a:r>
              <a:rPr lang="nl-NL" altLang="nl-NL" sz="1600" dirty="0" err="1" smtClean="0">
                <a:latin typeface="Times New Roman" panose="02020603050405020304" pitchFamily="18" charset="0"/>
                <a:cs typeface="Times New Roman" panose="02020603050405020304" pitchFamily="18" charset="0"/>
              </a:rPr>
              <a:t>legitimation</a:t>
            </a:r>
            <a:r>
              <a:rPr lang="nl-NL" altLang="nl-NL" sz="1600" dirty="0" smtClean="0">
                <a:latin typeface="Times New Roman" panose="02020603050405020304" pitchFamily="18" charset="0"/>
                <a:cs typeface="Times New Roman" panose="02020603050405020304" pitchFamily="18" charset="0"/>
              </a:rPr>
              <a:t> in European Union </a:t>
            </a:r>
            <a:r>
              <a:rPr lang="nl-NL" altLang="nl-NL" sz="1600" dirty="0" err="1" smtClean="0">
                <a:latin typeface="Times New Roman" panose="02020603050405020304" pitchFamily="18" charset="0"/>
                <a:cs typeface="Times New Roman" panose="02020603050405020304" pitchFamily="18" charset="0"/>
              </a:rPr>
              <a:t>immigration</a:t>
            </a:r>
            <a:r>
              <a:rPr lang="nl-NL" altLang="nl-NL" sz="1600" dirty="0" smtClean="0">
                <a:latin typeface="Times New Roman" panose="02020603050405020304" pitchFamily="18" charset="0"/>
                <a:cs typeface="Times New Roman" panose="02020603050405020304" pitchFamily="18" charset="0"/>
              </a:rPr>
              <a:t> policy. </a:t>
            </a:r>
            <a:r>
              <a:rPr lang="nl-NL" altLang="nl-NL" sz="1600" i="1" dirty="0" smtClean="0">
                <a:latin typeface="Times New Roman" panose="02020603050405020304" pitchFamily="18" charset="0"/>
                <a:cs typeface="Times New Roman" panose="02020603050405020304" pitchFamily="18" charset="0"/>
              </a:rPr>
              <a:t>Journal of European Public Policy </a:t>
            </a:r>
            <a:r>
              <a:rPr lang="nl-NL" altLang="nl-NL" sz="1600" dirty="0" smtClean="0">
                <a:latin typeface="Times New Roman" panose="02020603050405020304" pitchFamily="18" charset="0"/>
                <a:cs typeface="Times New Roman" panose="02020603050405020304" pitchFamily="18" charset="0"/>
              </a:rPr>
              <a:t>15:4, 471-488.</a:t>
            </a:r>
            <a:endParaRPr kumimoji="0" lang="nl-NL" altLang="nl-NL"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5" name="Rectangle 3"/>
          <p:cNvSpPr>
            <a:spLocks noChangeArrowheads="1"/>
          </p:cNvSpPr>
          <p:nvPr/>
        </p:nvSpPr>
        <p:spPr bwMode="auto">
          <a:xfrm>
            <a:off x="434892" y="191443"/>
            <a:ext cx="2712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nl-NL" altLang="nl-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594652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7544" y="332656"/>
            <a:ext cx="8229600" cy="922337"/>
          </a:xfrm>
        </p:spPr>
        <p:txBody>
          <a:bodyPr/>
          <a:lstStyle/>
          <a:p>
            <a:pPr eaLnBrk="1" hangingPunct="1"/>
            <a:endParaRPr lang="en-GB" altLang="nl-NL" smtClean="0"/>
          </a:p>
        </p:txBody>
      </p:sp>
      <p:sp>
        <p:nvSpPr>
          <p:cNvPr id="4" name="Footer Placeholder 3"/>
          <p:cNvSpPr>
            <a:spLocks noGrp="1"/>
          </p:cNvSpPr>
          <p:nvPr>
            <p:ph type="ftr" sz="quarter" idx="11"/>
          </p:nvPr>
        </p:nvSpPr>
        <p:spPr/>
        <p:txBody>
          <a:bodyPr/>
          <a:lstStyle/>
          <a:p>
            <a:pPr>
              <a:defRPr/>
            </a:pPr>
            <a:r>
              <a:rPr lang="en-GB"/>
              <a:t>www.imiscoe.org </a:t>
            </a:r>
          </a:p>
        </p:txBody>
      </p:sp>
      <p:pic>
        <p:nvPicPr>
          <p:cNvPr id="5" name="Tijdelijke aanduiding voor inhoud 4"/>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392313" y="1867422"/>
            <a:ext cx="6802286" cy="3785143"/>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endParaRPr lang="en-GB" altLang="nl-NL" smtClean="0"/>
          </a:p>
        </p:txBody>
      </p:sp>
      <p:sp>
        <p:nvSpPr>
          <p:cNvPr id="26627" name="Content Placeholder 2"/>
          <p:cNvSpPr>
            <a:spLocks noGrp="1"/>
          </p:cNvSpPr>
          <p:nvPr>
            <p:ph idx="1"/>
          </p:nvPr>
        </p:nvSpPr>
        <p:spPr>
          <a:xfrm>
            <a:off x="-17463" y="1196975"/>
            <a:ext cx="8218488" cy="4492625"/>
          </a:xfrm>
        </p:spPr>
        <p:txBody>
          <a:bodyPr/>
          <a:lstStyle/>
          <a:p>
            <a:pPr eaLnBrk="1" hangingPunct="1">
              <a:lnSpc>
                <a:spcPct val="80000"/>
              </a:lnSpc>
              <a:buFont typeface="Arial" panose="020B0604020202020204" pitchFamily="34" charset="0"/>
              <a:buNone/>
              <a:defRPr/>
            </a:pPr>
            <a:endParaRPr lang="en-GB" altLang="nl-NL" sz="1800" b="1" dirty="0" smtClean="0">
              <a:latin typeface="Times New Roman" panose="02020603050405020304" pitchFamily="18" charset="0"/>
            </a:endParaRPr>
          </a:p>
          <a:p>
            <a:pPr marL="0" indent="0" eaLnBrk="1" hangingPunct="1">
              <a:lnSpc>
                <a:spcPct val="80000"/>
              </a:lnSpc>
              <a:buNone/>
              <a:defRPr/>
            </a:pPr>
            <a:r>
              <a:rPr lang="en-GB" altLang="nl-NL" sz="1800" b="1" dirty="0" smtClean="0">
                <a:latin typeface="Times New Roman" panose="02020603050405020304" pitchFamily="18" charset="0"/>
              </a:rPr>
              <a:t>4.3. Use of EU-funded research for policy making? </a:t>
            </a:r>
          </a:p>
          <a:p>
            <a:pPr marL="0" indent="0" eaLnBrk="1" hangingPunct="1">
              <a:lnSpc>
                <a:spcPct val="80000"/>
              </a:lnSpc>
              <a:buNone/>
              <a:defRPr/>
            </a:pPr>
            <a:endParaRPr lang="en-GB" altLang="nl-NL" sz="1800" b="1" dirty="0">
              <a:latin typeface="Times New Roman" panose="02020603050405020304" pitchFamily="18" charset="0"/>
            </a:endParaRPr>
          </a:p>
          <a:p>
            <a:pPr marL="0" indent="0" eaLnBrk="1" hangingPunct="1">
              <a:lnSpc>
                <a:spcPct val="80000"/>
              </a:lnSpc>
              <a:buNone/>
              <a:defRPr/>
            </a:pPr>
            <a:r>
              <a:rPr lang="en-GB" altLang="nl-NL" sz="1800" b="1" dirty="0" smtClean="0">
                <a:latin typeface="Times New Roman" panose="02020603050405020304" pitchFamily="18" charset="0"/>
              </a:rPr>
              <a:t>a.   There is certainly a significant part of (the early) EU-funded research that 	partly has had an </a:t>
            </a:r>
            <a:r>
              <a:rPr lang="en-GB" altLang="nl-NL" sz="1800" b="1" u="sng" dirty="0" smtClean="0">
                <a:latin typeface="Times New Roman" panose="02020603050405020304" pitchFamily="18" charset="0"/>
              </a:rPr>
              <a:t>instrumental function</a:t>
            </a:r>
            <a:r>
              <a:rPr lang="en-GB" altLang="nl-NL" sz="1800" b="1" dirty="0">
                <a:latin typeface="Times New Roman" panose="02020603050405020304" pitchFamily="18" charset="0"/>
              </a:rPr>
              <a:t> </a:t>
            </a:r>
            <a:r>
              <a:rPr lang="en-GB" altLang="nl-NL" sz="1800" b="1" dirty="0" smtClean="0">
                <a:latin typeface="Times New Roman" panose="02020603050405020304" pitchFamily="18" charset="0"/>
              </a:rPr>
              <a:t>for policy implementation</a:t>
            </a:r>
          </a:p>
          <a:p>
            <a:pPr marL="0" indent="0" eaLnBrk="1" hangingPunct="1">
              <a:lnSpc>
                <a:spcPct val="80000"/>
              </a:lnSpc>
              <a:buNone/>
              <a:defRPr/>
            </a:pPr>
            <a:r>
              <a:rPr lang="en-GB" altLang="nl-NL" sz="1800" b="1" dirty="0">
                <a:latin typeface="Times New Roman" panose="02020603050405020304" pitchFamily="18" charset="0"/>
              </a:rPr>
              <a:t>	</a:t>
            </a:r>
            <a:r>
              <a:rPr lang="en-GB" altLang="nl-NL" sz="1800" b="1" dirty="0" smtClean="0">
                <a:latin typeface="Times New Roman" panose="02020603050405020304" pitchFamily="18" charset="0"/>
              </a:rPr>
              <a:t>-</a:t>
            </a:r>
            <a:r>
              <a:rPr lang="en-GB" altLang="nl-NL" sz="1800" b="1" dirty="0">
                <a:latin typeface="Times New Roman" panose="02020603050405020304" pitchFamily="18" charset="0"/>
              </a:rPr>
              <a:t> </a:t>
            </a:r>
            <a:r>
              <a:rPr lang="en-GB" altLang="nl-NL" sz="1800" b="1" dirty="0" smtClean="0">
                <a:latin typeface="Times New Roman" panose="02020603050405020304" pitchFamily="18" charset="0"/>
              </a:rPr>
              <a:t>projects that made inventories and comparisons of existing national 	</a:t>
            </a:r>
            <a:r>
              <a:rPr lang="en-GB" altLang="nl-NL" sz="1800" b="1" dirty="0" smtClean="0">
                <a:solidFill>
                  <a:srgbClr val="FF0000"/>
                </a:solidFill>
                <a:latin typeface="Times New Roman" panose="02020603050405020304" pitchFamily="18" charset="0"/>
              </a:rPr>
              <a:t>statistical data </a:t>
            </a:r>
            <a:r>
              <a:rPr lang="en-GB" altLang="nl-NL" sz="1800" b="1" dirty="0" smtClean="0">
                <a:latin typeface="Times New Roman" panose="02020603050405020304" pitchFamily="18" charset="0"/>
              </a:rPr>
              <a:t>(COMPSTAT, PROMINSTAT, THESIM etc.)</a:t>
            </a:r>
          </a:p>
          <a:p>
            <a:pPr marL="0" indent="0" eaLnBrk="1" hangingPunct="1">
              <a:lnSpc>
                <a:spcPct val="80000"/>
              </a:lnSpc>
              <a:buNone/>
              <a:defRPr/>
            </a:pPr>
            <a:r>
              <a:rPr lang="en-GB" altLang="nl-NL" sz="1800" b="1" dirty="0">
                <a:latin typeface="Times New Roman" panose="02020603050405020304" pitchFamily="18" charset="0"/>
              </a:rPr>
              <a:t>	</a:t>
            </a:r>
            <a:r>
              <a:rPr lang="en-GB" altLang="nl-NL" sz="1800" b="1" dirty="0" smtClean="0">
                <a:latin typeface="Times New Roman" panose="02020603050405020304" pitchFamily="18" charset="0"/>
              </a:rPr>
              <a:t>- projects that </a:t>
            </a:r>
            <a:r>
              <a:rPr lang="en-GB" altLang="nl-NL" sz="1800" b="1" dirty="0">
                <a:latin typeface="Times New Roman" panose="02020603050405020304" pitchFamily="18" charset="0"/>
              </a:rPr>
              <a:t>made inventories and comparisons of existing national </a:t>
            </a:r>
            <a:r>
              <a:rPr lang="en-GB" altLang="nl-NL" sz="1800" b="1" dirty="0" smtClean="0">
                <a:latin typeface="Times New Roman" panose="02020603050405020304" pitchFamily="18" charset="0"/>
              </a:rPr>
              <a:t>	</a:t>
            </a:r>
            <a:r>
              <a:rPr lang="en-GB" altLang="nl-NL" sz="1800" b="1" dirty="0" smtClean="0">
                <a:solidFill>
                  <a:srgbClr val="FF0000"/>
                </a:solidFill>
                <a:latin typeface="Times New Roman" panose="02020603050405020304" pitchFamily="18" charset="0"/>
              </a:rPr>
              <a:t>regulations and policy practices </a:t>
            </a:r>
            <a:r>
              <a:rPr lang="en-GB" altLang="nl-NL" sz="1800" b="1" dirty="0" smtClean="0">
                <a:latin typeface="Times New Roman" panose="02020603050405020304" pitchFamily="18" charset="0"/>
              </a:rPr>
              <a:t>in subfields: naturalisation, political 	participation, regulation of public religious manifestations etc.</a:t>
            </a:r>
          </a:p>
          <a:p>
            <a:pPr marL="0" indent="0" eaLnBrk="1" hangingPunct="1">
              <a:lnSpc>
                <a:spcPct val="80000"/>
              </a:lnSpc>
              <a:buNone/>
              <a:defRPr/>
            </a:pPr>
            <a:r>
              <a:rPr lang="en-GB" altLang="nl-NL" sz="1800" b="1" dirty="0" smtClean="0">
                <a:latin typeface="Times New Roman" panose="02020603050405020304" pitchFamily="18" charset="0"/>
              </a:rPr>
              <a:t>b.   There is </a:t>
            </a:r>
            <a:r>
              <a:rPr lang="en-GB" altLang="nl-NL" sz="1800" b="1" dirty="0">
                <a:latin typeface="Times New Roman" panose="02020603050405020304" pitchFamily="18" charset="0"/>
              </a:rPr>
              <a:t>c</a:t>
            </a:r>
            <a:r>
              <a:rPr lang="en-GB" altLang="nl-NL" sz="1800" b="1" dirty="0" smtClean="0">
                <a:latin typeface="Times New Roman" panose="02020603050405020304" pitchFamily="18" charset="0"/>
              </a:rPr>
              <a:t>ertainly also a significant use by the European Commission of the 	</a:t>
            </a:r>
            <a:r>
              <a:rPr lang="en-GB" altLang="nl-NL" sz="1800" b="1" u="sng" dirty="0" smtClean="0">
                <a:latin typeface="Times New Roman" panose="02020603050405020304" pitchFamily="18" charset="0"/>
              </a:rPr>
              <a:t>legitimising and substantiating function </a:t>
            </a:r>
            <a:r>
              <a:rPr lang="en-GB" altLang="nl-NL" sz="1800" b="1" dirty="0" smtClean="0">
                <a:latin typeface="Times New Roman" panose="02020603050405020304" pitchFamily="18" charset="0"/>
              </a:rPr>
              <a:t>of research.</a:t>
            </a:r>
          </a:p>
          <a:p>
            <a:pPr eaLnBrk="1" hangingPunct="1">
              <a:lnSpc>
                <a:spcPct val="80000"/>
              </a:lnSpc>
              <a:buAutoNum type="alphaLcPeriod" startAt="3"/>
              <a:defRPr/>
            </a:pPr>
            <a:r>
              <a:rPr lang="en-GB" altLang="nl-NL" sz="1800" b="1" dirty="0" smtClean="0">
                <a:latin typeface="Times New Roman" panose="02020603050405020304" pitchFamily="18" charset="0"/>
              </a:rPr>
              <a:t>I suggest that the huge EC-investments (through DG Research and policy 	departments) can best be explained by the fact that the EC sees a good 	knowledge base and research as an important instrument for the making 	and development of policies in a context in which the Commission itself 	is dependent on cooperation of national authorities. A dependence that is 	different for Migration and Integration Policies.</a:t>
            </a:r>
          </a:p>
          <a:p>
            <a:pPr eaLnBrk="1" hangingPunct="1">
              <a:lnSpc>
                <a:spcPct val="80000"/>
              </a:lnSpc>
              <a:buAutoNum type="alphaLcPeriod" startAt="3"/>
              <a:defRPr/>
            </a:pPr>
            <a:r>
              <a:rPr lang="en-GB" altLang="nl-NL" sz="1800" b="1" dirty="0" smtClean="0">
                <a:latin typeface="Times New Roman" panose="02020603050405020304" pitchFamily="18" charset="0"/>
              </a:rPr>
              <a:t>Multi-level governance of M &amp; I has led to new topics relevant for the new partners in that governance: Cities and Local Integration; NGO’s, Social Partners.</a:t>
            </a:r>
            <a:endParaRPr lang="en-GB" altLang="nl-NL" sz="1400" b="1" dirty="0" smtClean="0">
              <a:latin typeface="Times New Roman" panose="02020603050405020304" pitchFamily="18" charset="0"/>
            </a:endParaRPr>
          </a:p>
          <a:p>
            <a:pPr marL="914400" lvl="2" indent="0" eaLnBrk="1" hangingPunct="1">
              <a:lnSpc>
                <a:spcPct val="80000"/>
              </a:lnSpc>
              <a:buNone/>
              <a:defRPr/>
            </a:pPr>
            <a:endParaRPr lang="en-GB" altLang="nl-NL" sz="1000" b="1" dirty="0">
              <a:latin typeface="Times New Roman" panose="02020603050405020304" pitchFamily="18" charset="0"/>
            </a:endParaRPr>
          </a:p>
        </p:txBody>
      </p:sp>
      <p:sp>
        <p:nvSpPr>
          <p:cNvPr id="4" name="Footer Placeholder 3"/>
          <p:cNvSpPr>
            <a:spLocks noGrp="1"/>
          </p:cNvSpPr>
          <p:nvPr>
            <p:ph type="ftr" sz="quarter" idx="11"/>
          </p:nvPr>
        </p:nvSpPr>
        <p:spPr/>
        <p:txBody>
          <a:bodyPr/>
          <a:lstStyle/>
          <a:p>
            <a:pPr>
              <a:defRPr/>
            </a:pPr>
            <a:r>
              <a:rPr lang="en-GB"/>
              <a:t>www.imiscoe.org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a:xfrm>
            <a:off x="251520" y="1412776"/>
            <a:ext cx="8218488" cy="4492625"/>
          </a:xfrm>
        </p:spPr>
        <p:txBody>
          <a:bodyPr/>
          <a:lstStyle/>
          <a:p>
            <a:pPr marL="0" indent="0">
              <a:buNone/>
            </a:pPr>
            <a:r>
              <a:rPr lang="en-GB" altLang="nl-NL" sz="2400" b="1" dirty="0" smtClean="0">
                <a:latin typeface="Times New Roman" panose="02020603050405020304" pitchFamily="18" charset="0"/>
                <a:cs typeface="Times New Roman" panose="02020603050405020304" pitchFamily="18" charset="0"/>
              </a:rPr>
              <a:t>5.1. </a:t>
            </a:r>
            <a:r>
              <a:rPr lang="en-GB" altLang="nl-NL" sz="2400" b="1" dirty="0">
                <a:latin typeface="Times New Roman" panose="02020603050405020304" pitchFamily="18" charset="0"/>
                <a:cs typeface="Times New Roman" panose="02020603050405020304" pitchFamily="18" charset="0"/>
              </a:rPr>
              <a:t>Challenges for </a:t>
            </a:r>
            <a:r>
              <a:rPr lang="en-GB" altLang="nl-NL" sz="2400" b="1" dirty="0" smtClean="0">
                <a:latin typeface="Times New Roman" panose="02020603050405020304" pitchFamily="18" charset="0"/>
                <a:cs typeface="Times New Roman" panose="02020603050405020304" pitchFamily="18" charset="0"/>
              </a:rPr>
              <a:t>researchers: content &amp; programming</a:t>
            </a:r>
            <a:endParaRPr lang="nl-NL" sz="2400" dirty="0" smtClean="0">
              <a:latin typeface="Times New Roman" panose="02020603050405020304" pitchFamily="18" charset="0"/>
              <a:cs typeface="Times New Roman" panose="02020603050405020304" pitchFamily="18" charset="0"/>
            </a:endParaRPr>
          </a:p>
          <a:p>
            <a:pPr marL="0" indent="0">
              <a:buNone/>
            </a:pPr>
            <a:r>
              <a:rPr lang="nl-NL" sz="1600" dirty="0" smtClean="0">
                <a:latin typeface="Times New Roman" panose="02020603050405020304" pitchFamily="18" charset="0"/>
                <a:cs typeface="Times New Roman" panose="02020603050405020304" pitchFamily="18" charset="0"/>
              </a:rPr>
              <a:t>Sources: 	IMISCOE state of the art 2006</a:t>
            </a:r>
          </a:p>
          <a:p>
            <a:pPr marL="0" indent="0">
              <a:buNone/>
            </a:pPr>
            <a:r>
              <a:rPr lang="nl-NL" sz="1600" dirty="0">
                <a:latin typeface="Times New Roman" panose="02020603050405020304" pitchFamily="18" charset="0"/>
                <a:cs typeface="Times New Roman" panose="02020603050405020304" pitchFamily="18" charset="0"/>
              </a:rPr>
              <a:t>	</a:t>
            </a:r>
            <a:r>
              <a:rPr lang="nl-NL" sz="1600" dirty="0" err="1" smtClean="0">
                <a:latin typeface="Times New Roman" panose="02020603050405020304" pitchFamily="18" charset="0"/>
                <a:cs typeface="Times New Roman" panose="02020603050405020304" pitchFamily="18" charset="0"/>
              </a:rPr>
              <a:t>Norface</a:t>
            </a:r>
            <a:r>
              <a:rPr lang="nl-NL" sz="1600" dirty="0" smtClean="0">
                <a:latin typeface="Times New Roman" panose="02020603050405020304" pitchFamily="18" charset="0"/>
                <a:cs typeface="Times New Roman" panose="02020603050405020304" pitchFamily="18" charset="0"/>
              </a:rPr>
              <a:t> state of the art; ESRC 2008</a:t>
            </a:r>
          </a:p>
          <a:p>
            <a:pPr marL="0" indent="0">
              <a:buNone/>
            </a:pPr>
            <a:r>
              <a:rPr lang="nl-NL" sz="1600" dirty="0">
                <a:latin typeface="Times New Roman" panose="02020603050405020304" pitchFamily="18" charset="0"/>
                <a:cs typeface="Times New Roman" panose="02020603050405020304" pitchFamily="18" charset="0"/>
              </a:rPr>
              <a:t>	</a:t>
            </a:r>
            <a:r>
              <a:rPr lang="nl-NL" sz="1600" dirty="0" err="1" smtClean="0">
                <a:latin typeface="Times New Roman" panose="02020603050405020304" pitchFamily="18" charset="0"/>
                <a:cs typeface="Times New Roman" panose="02020603050405020304" pitchFamily="18" charset="0"/>
              </a:rPr>
              <a:t>Interact</a:t>
            </a:r>
            <a:r>
              <a:rPr lang="nl-NL" sz="1600" dirty="0" smtClean="0">
                <a:latin typeface="Times New Roman" panose="02020603050405020304" pitchFamily="18" charset="0"/>
                <a:cs typeface="Times New Roman" panose="02020603050405020304" pitchFamily="18" charset="0"/>
              </a:rPr>
              <a:t> state of the art on Integration 2016, etc.</a:t>
            </a:r>
          </a:p>
          <a:p>
            <a:pPr marL="0" indent="0">
              <a:buNone/>
            </a:pPr>
            <a:endParaRPr lang="nl-NL" sz="1800" b="1" dirty="0" smtClean="0">
              <a:latin typeface="Times New Roman" panose="02020603050405020304" pitchFamily="18" charset="0"/>
              <a:cs typeface="Times New Roman" panose="02020603050405020304" pitchFamily="18" charset="0"/>
            </a:endParaRPr>
          </a:p>
          <a:p>
            <a:pPr marL="0" indent="0">
              <a:buNone/>
            </a:pPr>
            <a:r>
              <a:rPr lang="nl-NL" sz="1800" b="1" dirty="0" err="1" smtClean="0">
                <a:latin typeface="Times New Roman" panose="02020603050405020304" pitchFamily="18" charset="0"/>
                <a:cs typeface="Times New Roman" panose="02020603050405020304" pitchFamily="18" charset="0"/>
              </a:rPr>
              <a:t>Overcoming</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fragmentation</a:t>
            </a:r>
            <a:r>
              <a:rPr lang="nl-NL" sz="1800" b="1" dirty="0" smtClean="0">
                <a:latin typeface="Times New Roman" panose="02020603050405020304" pitchFamily="18" charset="0"/>
                <a:cs typeface="Times New Roman" panose="02020603050405020304" pitchFamily="18" charset="0"/>
              </a:rPr>
              <a:t> of research </a:t>
            </a:r>
            <a:r>
              <a:rPr lang="nl-NL" sz="1800" b="1" dirty="0" err="1" smtClean="0">
                <a:latin typeface="Times New Roman" panose="02020603050405020304" pitchFamily="18" charset="0"/>
                <a:cs typeface="Times New Roman" panose="02020603050405020304" pitchFamily="18" charset="0"/>
              </a:rPr>
              <a:t>by</a:t>
            </a:r>
            <a:endParaRPr lang="nl-NL" sz="1800" b="1" dirty="0" smtClean="0">
              <a:latin typeface="Times New Roman" panose="02020603050405020304" pitchFamily="18" charset="0"/>
              <a:cs typeface="Times New Roman" panose="02020603050405020304" pitchFamily="18" charset="0"/>
            </a:endParaRPr>
          </a:p>
          <a:p>
            <a:pPr>
              <a:buAutoNum type="arabicPeriod"/>
            </a:pPr>
            <a:r>
              <a:rPr lang="nl-NL" sz="1600" b="1" dirty="0" err="1" smtClean="0">
                <a:latin typeface="Times New Roman" panose="02020603050405020304" pitchFamily="18" charset="0"/>
                <a:cs typeface="Times New Roman" panose="02020603050405020304" pitchFamily="18" charset="0"/>
              </a:rPr>
              <a:t>systematic</a:t>
            </a:r>
            <a:r>
              <a:rPr lang="nl-NL" sz="1600" b="1" dirty="0" smtClean="0">
                <a:latin typeface="Times New Roman" panose="02020603050405020304" pitchFamily="18" charset="0"/>
                <a:cs typeface="Times New Roman" panose="02020603050405020304" pitchFamily="18" charset="0"/>
              </a:rPr>
              <a:t> </a:t>
            </a:r>
            <a:r>
              <a:rPr lang="nl-NL" sz="1600" b="1" dirty="0" err="1" smtClean="0">
                <a:latin typeface="Times New Roman" panose="02020603050405020304" pitchFamily="18" charset="0"/>
                <a:cs typeface="Times New Roman" panose="02020603050405020304" pitchFamily="18" charset="0"/>
              </a:rPr>
              <a:t>comparison</a:t>
            </a:r>
            <a:r>
              <a:rPr lang="nl-NL" sz="1600" b="1" dirty="0" smtClean="0">
                <a:latin typeface="Times New Roman" panose="02020603050405020304" pitchFamily="18" charset="0"/>
                <a:cs typeface="Times New Roman" panose="02020603050405020304" pitchFamily="18" charset="0"/>
              </a:rPr>
              <a:t> in time </a:t>
            </a:r>
            <a:r>
              <a:rPr lang="nl-NL" sz="1600" b="1" dirty="0" err="1" smtClean="0">
                <a:latin typeface="Times New Roman" panose="02020603050405020304" pitchFamily="18" charset="0"/>
                <a:cs typeface="Times New Roman" panose="02020603050405020304" pitchFamily="18" charset="0"/>
              </a:rPr>
              <a:t>and</a:t>
            </a:r>
            <a:r>
              <a:rPr lang="nl-NL" sz="1600" b="1" dirty="0" smtClean="0">
                <a:latin typeface="Times New Roman" panose="02020603050405020304" pitchFamily="18" charset="0"/>
                <a:cs typeface="Times New Roman" panose="02020603050405020304" pitchFamily="18" charset="0"/>
              </a:rPr>
              <a:t> </a:t>
            </a:r>
            <a:r>
              <a:rPr lang="nl-NL" sz="1600" b="1" dirty="0" err="1" smtClean="0">
                <a:latin typeface="Times New Roman" panose="02020603050405020304" pitchFamily="18" charset="0"/>
                <a:cs typeface="Times New Roman" panose="02020603050405020304" pitchFamily="18" charset="0"/>
              </a:rPr>
              <a:t>space</a:t>
            </a:r>
            <a:r>
              <a:rPr lang="nl-NL" sz="1600" b="1" dirty="0" smtClean="0">
                <a:latin typeface="Times New Roman" panose="02020603050405020304" pitchFamily="18" charset="0"/>
                <a:cs typeface="Times New Roman" panose="02020603050405020304" pitchFamily="18" charset="0"/>
              </a:rPr>
              <a:t> as a tool</a:t>
            </a:r>
          </a:p>
          <a:p>
            <a:pPr>
              <a:buAutoNum type="arabicPeriod" startAt="2"/>
            </a:pPr>
            <a:r>
              <a:rPr lang="nl-NL" sz="1600" b="1" dirty="0" err="1" smtClean="0">
                <a:latin typeface="Times New Roman" panose="02020603050405020304" pitchFamily="18" charset="0"/>
                <a:cs typeface="Times New Roman" panose="02020603050405020304" pitchFamily="18" charset="0"/>
              </a:rPr>
              <a:t>interdisciplinary</a:t>
            </a:r>
            <a:r>
              <a:rPr lang="nl-NL" sz="1600" b="1" dirty="0" smtClean="0">
                <a:latin typeface="Times New Roman" panose="02020603050405020304" pitchFamily="18" charset="0"/>
                <a:cs typeface="Times New Roman" panose="02020603050405020304" pitchFamily="18" charset="0"/>
              </a:rPr>
              <a:t> research </a:t>
            </a:r>
            <a:r>
              <a:rPr lang="nl-NL" sz="1600" b="1" dirty="0" err="1" smtClean="0">
                <a:latin typeface="Times New Roman" panose="02020603050405020304" pitchFamily="18" charset="0"/>
                <a:cs typeface="Times New Roman" panose="02020603050405020304" pitchFamily="18" charset="0"/>
              </a:rPr>
              <a:t>and</a:t>
            </a:r>
            <a:r>
              <a:rPr lang="nl-NL" sz="1600" b="1" dirty="0" smtClean="0">
                <a:latin typeface="Times New Roman" panose="02020603050405020304" pitchFamily="18" charset="0"/>
                <a:cs typeface="Times New Roman" panose="02020603050405020304" pitchFamily="18" charset="0"/>
              </a:rPr>
              <a:t> </a:t>
            </a:r>
            <a:r>
              <a:rPr lang="nl-NL" sz="1600" b="1" dirty="0" err="1" smtClean="0">
                <a:latin typeface="Times New Roman" panose="02020603050405020304" pitchFamily="18" charset="0"/>
                <a:cs typeface="Times New Roman" panose="02020603050405020304" pitchFamily="18" charset="0"/>
              </a:rPr>
              <a:t>theory</a:t>
            </a:r>
            <a:r>
              <a:rPr lang="nl-NL" sz="1600" b="1" dirty="0" smtClean="0">
                <a:latin typeface="Times New Roman" panose="02020603050405020304" pitchFamily="18" charset="0"/>
                <a:cs typeface="Times New Roman" panose="02020603050405020304" pitchFamily="18" charset="0"/>
              </a:rPr>
              <a:t> building</a:t>
            </a:r>
          </a:p>
          <a:p>
            <a:pPr>
              <a:buAutoNum type="arabicPeriod" startAt="2"/>
            </a:pPr>
            <a:r>
              <a:rPr lang="nl-NL" sz="1600" b="1" dirty="0" err="1" smtClean="0">
                <a:latin typeface="Times New Roman" panose="02020603050405020304" pitchFamily="18" charset="0"/>
                <a:cs typeface="Times New Roman" panose="02020603050405020304" pitchFamily="18" charset="0"/>
              </a:rPr>
              <a:t>integrating</a:t>
            </a:r>
            <a:r>
              <a:rPr lang="nl-NL" sz="1600" b="1" dirty="0" smtClean="0">
                <a:latin typeface="Times New Roman" panose="02020603050405020304" pitchFamily="18" charset="0"/>
                <a:cs typeface="Times New Roman" panose="02020603050405020304" pitchFamily="18" charset="0"/>
              </a:rPr>
              <a:t> levels of analysis: micro-macro, </a:t>
            </a:r>
            <a:r>
              <a:rPr lang="nl-NL" sz="1600" b="1" dirty="0" err="1" smtClean="0">
                <a:latin typeface="Times New Roman" panose="02020603050405020304" pitchFamily="18" charset="0"/>
                <a:cs typeface="Times New Roman" panose="02020603050405020304" pitchFamily="18" charset="0"/>
              </a:rPr>
              <a:t>spatial</a:t>
            </a:r>
            <a:r>
              <a:rPr lang="nl-NL" sz="1600" b="1" dirty="0" smtClean="0">
                <a:latin typeface="Times New Roman" panose="02020603050405020304" pitchFamily="18" charset="0"/>
                <a:cs typeface="Times New Roman" panose="02020603050405020304" pitchFamily="18" charset="0"/>
              </a:rPr>
              <a:t> levels, levels of </a:t>
            </a:r>
            <a:r>
              <a:rPr lang="nl-NL" sz="1600" b="1" dirty="0" err="1" smtClean="0">
                <a:latin typeface="Times New Roman" panose="02020603050405020304" pitchFamily="18" charset="0"/>
                <a:cs typeface="Times New Roman" panose="02020603050405020304" pitchFamily="18" charset="0"/>
              </a:rPr>
              <a:t>gorvernance</a:t>
            </a:r>
            <a:endParaRPr lang="nl-NL" sz="1600" b="1" dirty="0" smtClean="0">
              <a:latin typeface="Times New Roman" panose="02020603050405020304" pitchFamily="18" charset="0"/>
              <a:cs typeface="Times New Roman" panose="02020603050405020304" pitchFamily="18" charset="0"/>
            </a:endParaRPr>
          </a:p>
          <a:p>
            <a:pPr marL="0" indent="0">
              <a:buNone/>
            </a:pPr>
            <a:endParaRPr lang="nl-NL" sz="1600" b="1" dirty="0" smtClean="0">
              <a:latin typeface="Times New Roman" panose="02020603050405020304" pitchFamily="18" charset="0"/>
              <a:cs typeface="Times New Roman" panose="02020603050405020304" pitchFamily="18" charset="0"/>
            </a:endParaRPr>
          </a:p>
          <a:p>
            <a:pPr marL="0" indent="0">
              <a:buNone/>
            </a:pPr>
            <a:r>
              <a:rPr lang="nl-NL" sz="1800" b="1" dirty="0" smtClean="0">
                <a:latin typeface="Times New Roman" panose="02020603050405020304" pitchFamily="18" charset="0"/>
                <a:cs typeface="Times New Roman" panose="02020603050405020304" pitchFamily="18" charset="0"/>
              </a:rPr>
              <a:t>Re-</a:t>
            </a:r>
            <a:r>
              <a:rPr lang="nl-NL" sz="1800" b="1" dirty="0" err="1" smtClean="0">
                <a:latin typeface="Times New Roman" panose="02020603050405020304" pitchFamily="18" charset="0"/>
                <a:cs typeface="Times New Roman" panose="02020603050405020304" pitchFamily="18" charset="0"/>
              </a:rPr>
              <a:t>orientation</a:t>
            </a:r>
            <a:r>
              <a:rPr lang="nl-NL" sz="1800" b="1" dirty="0" smtClean="0">
                <a:latin typeface="Times New Roman" panose="02020603050405020304" pitchFamily="18" charset="0"/>
                <a:cs typeface="Times New Roman" panose="02020603050405020304" pitchFamily="18" charset="0"/>
              </a:rPr>
              <a:t> of issues at </a:t>
            </a:r>
            <a:r>
              <a:rPr lang="nl-NL" sz="1800" b="1" dirty="0" err="1" smtClean="0">
                <a:latin typeface="Times New Roman" panose="02020603050405020304" pitchFamily="18" charset="0"/>
                <a:cs typeface="Times New Roman" panose="02020603050405020304" pitchFamily="18" charset="0"/>
              </a:rPr>
              <a:t>stake</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and</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theory</a:t>
            </a:r>
            <a:r>
              <a:rPr lang="nl-NL" sz="1800" b="1" dirty="0" smtClean="0">
                <a:latin typeface="Times New Roman" panose="02020603050405020304" pitchFamily="18" charset="0"/>
                <a:cs typeface="Times New Roman" panose="02020603050405020304" pitchFamily="18" charset="0"/>
              </a:rPr>
              <a:t> building </a:t>
            </a:r>
            <a:r>
              <a:rPr lang="nl-NL" sz="1800" b="1" dirty="0" err="1" smtClean="0">
                <a:latin typeface="Times New Roman" panose="02020603050405020304" pitchFamily="18" charset="0"/>
                <a:cs typeface="Times New Roman" panose="02020603050405020304" pitchFamily="18" charset="0"/>
              </a:rPr>
              <a:t>by</a:t>
            </a:r>
            <a:r>
              <a:rPr lang="nl-NL" sz="1800" b="1" dirty="0" smtClean="0">
                <a:latin typeface="Times New Roman" panose="02020603050405020304" pitchFamily="18" charset="0"/>
                <a:cs typeface="Times New Roman" panose="02020603050405020304" pitchFamily="18" charset="0"/>
              </a:rPr>
              <a:t>  </a:t>
            </a:r>
            <a:endParaRPr lang="nl-NL" sz="1800" b="1" dirty="0">
              <a:latin typeface="Times New Roman" panose="02020603050405020304" pitchFamily="18" charset="0"/>
              <a:cs typeface="Times New Roman" panose="02020603050405020304" pitchFamily="18" charset="0"/>
            </a:endParaRPr>
          </a:p>
          <a:p>
            <a:pPr>
              <a:buAutoNum type="arabicPeriod"/>
            </a:pPr>
            <a:r>
              <a:rPr lang="nl-NL" sz="1600" b="1" dirty="0" err="1" smtClean="0">
                <a:latin typeface="Times New Roman" panose="02020603050405020304" pitchFamily="18" charset="0"/>
                <a:cs typeface="Times New Roman" panose="02020603050405020304" pitchFamily="18" charset="0"/>
              </a:rPr>
              <a:t>Shifting</a:t>
            </a:r>
            <a:r>
              <a:rPr lang="nl-NL" sz="1600" b="1" dirty="0" smtClean="0">
                <a:latin typeface="Times New Roman" panose="02020603050405020304" pitchFamily="18" charset="0"/>
                <a:cs typeface="Times New Roman" panose="02020603050405020304" pitchFamily="18" charset="0"/>
              </a:rPr>
              <a:t> the focus </a:t>
            </a:r>
            <a:r>
              <a:rPr lang="nl-NL" sz="1600" b="1" dirty="0" err="1" smtClean="0">
                <a:latin typeface="Times New Roman" panose="02020603050405020304" pitchFamily="18" charset="0"/>
                <a:cs typeface="Times New Roman" panose="02020603050405020304" pitchFamily="18" charset="0"/>
              </a:rPr>
              <a:t>from</a:t>
            </a:r>
            <a:r>
              <a:rPr lang="nl-NL" sz="1600" b="1" dirty="0" smtClean="0">
                <a:latin typeface="Times New Roman" panose="02020603050405020304" pitchFamily="18" charset="0"/>
                <a:cs typeface="Times New Roman" panose="02020603050405020304" pitchFamily="18" charset="0"/>
              </a:rPr>
              <a:t> </a:t>
            </a:r>
            <a:r>
              <a:rPr lang="nl-NL" sz="1600" b="1" dirty="0" err="1" smtClean="0">
                <a:latin typeface="Times New Roman" panose="02020603050405020304" pitchFamily="18" charset="0"/>
                <a:cs typeface="Times New Roman" panose="02020603050405020304" pitchFamily="18" charset="0"/>
              </a:rPr>
              <a:t>migrants</a:t>
            </a:r>
            <a:r>
              <a:rPr lang="nl-NL" sz="1600" b="1" dirty="0" smtClean="0">
                <a:latin typeface="Times New Roman" panose="02020603050405020304" pitchFamily="18" charset="0"/>
                <a:cs typeface="Times New Roman" panose="02020603050405020304" pitchFamily="18" charset="0"/>
              </a:rPr>
              <a:t> </a:t>
            </a:r>
            <a:r>
              <a:rPr lang="nl-NL" sz="1600" b="1" dirty="0" err="1" smtClean="0">
                <a:latin typeface="Times New Roman" panose="02020603050405020304" pitchFamily="18" charset="0"/>
                <a:cs typeface="Times New Roman" panose="02020603050405020304" pitchFamily="18" charset="0"/>
              </a:rPr>
              <a:t>to</a:t>
            </a:r>
            <a:r>
              <a:rPr lang="nl-NL" sz="1600" b="1" dirty="0" smtClean="0">
                <a:latin typeface="Times New Roman" panose="02020603050405020304" pitchFamily="18" charset="0"/>
                <a:cs typeface="Times New Roman" panose="02020603050405020304" pitchFamily="18" charset="0"/>
              </a:rPr>
              <a:t> society, </a:t>
            </a:r>
            <a:r>
              <a:rPr lang="nl-NL" sz="1600" b="1" dirty="0" err="1" smtClean="0">
                <a:latin typeface="Times New Roman" panose="02020603050405020304" pitchFamily="18" charset="0"/>
                <a:cs typeface="Times New Roman" panose="02020603050405020304" pitchFamily="18" charset="0"/>
              </a:rPr>
              <a:t>from</a:t>
            </a:r>
            <a:r>
              <a:rPr lang="nl-NL" sz="1600" b="1" dirty="0" smtClean="0">
                <a:latin typeface="Times New Roman" panose="02020603050405020304" pitchFamily="18" charset="0"/>
                <a:cs typeface="Times New Roman" panose="02020603050405020304" pitchFamily="18" charset="0"/>
              </a:rPr>
              <a:t> </a:t>
            </a:r>
            <a:r>
              <a:rPr lang="nl-NL" sz="1600" b="1" dirty="0" err="1" smtClean="0">
                <a:latin typeface="Times New Roman" panose="02020603050405020304" pitchFamily="18" charset="0"/>
                <a:cs typeface="Times New Roman" panose="02020603050405020304" pitchFamily="18" charset="0"/>
              </a:rPr>
              <a:t>individuals</a:t>
            </a:r>
            <a:r>
              <a:rPr lang="nl-NL" sz="1600" b="1" dirty="0" smtClean="0">
                <a:latin typeface="Times New Roman" panose="02020603050405020304" pitchFamily="18" charset="0"/>
                <a:cs typeface="Times New Roman" panose="02020603050405020304" pitchFamily="18" charset="0"/>
              </a:rPr>
              <a:t> </a:t>
            </a:r>
            <a:r>
              <a:rPr lang="nl-NL" sz="1600" b="1" dirty="0" err="1" smtClean="0">
                <a:latin typeface="Times New Roman" panose="02020603050405020304" pitchFamily="18" charset="0"/>
                <a:cs typeface="Times New Roman" panose="02020603050405020304" pitchFamily="18" charset="0"/>
              </a:rPr>
              <a:t>to</a:t>
            </a:r>
            <a:r>
              <a:rPr lang="nl-NL" sz="1600" b="1" dirty="0" smtClean="0">
                <a:latin typeface="Times New Roman" panose="02020603050405020304" pitchFamily="18" charset="0"/>
                <a:cs typeface="Times New Roman" panose="02020603050405020304" pitchFamily="18" charset="0"/>
              </a:rPr>
              <a:t> </a:t>
            </a:r>
            <a:r>
              <a:rPr lang="nl-NL" sz="1600" b="1" dirty="0" err="1" smtClean="0">
                <a:latin typeface="Times New Roman" panose="02020603050405020304" pitchFamily="18" charset="0"/>
                <a:cs typeface="Times New Roman" panose="02020603050405020304" pitchFamily="18" charset="0"/>
              </a:rPr>
              <a:t>institutions</a:t>
            </a:r>
            <a:endParaRPr lang="nl-NL" sz="1600" b="1" dirty="0" smtClean="0">
              <a:latin typeface="Times New Roman" panose="02020603050405020304" pitchFamily="18" charset="0"/>
              <a:cs typeface="Times New Roman" panose="02020603050405020304" pitchFamily="18" charset="0"/>
            </a:endParaRPr>
          </a:p>
          <a:p>
            <a:pPr>
              <a:buFont typeface="Arial" panose="020B0604020202020204" pitchFamily="34" charset="0"/>
              <a:buAutoNum type="arabicPeriod"/>
            </a:pPr>
            <a:r>
              <a:rPr lang="nl-NL" sz="1600" b="1" dirty="0" err="1">
                <a:latin typeface="Times New Roman" panose="02020603050405020304" pitchFamily="18" charset="0"/>
                <a:cs typeface="Times New Roman" panose="02020603050405020304" pitchFamily="18" charset="0"/>
              </a:rPr>
              <a:t>Rethinking</a:t>
            </a:r>
            <a:r>
              <a:rPr lang="nl-NL" sz="1600" b="1" dirty="0">
                <a:latin typeface="Times New Roman" panose="02020603050405020304" pitchFamily="18" charset="0"/>
                <a:cs typeface="Times New Roman" panose="02020603050405020304" pitchFamily="18" charset="0"/>
              </a:rPr>
              <a:t> the </a:t>
            </a:r>
            <a:r>
              <a:rPr lang="nl-NL" sz="1600" b="1" dirty="0" err="1">
                <a:latin typeface="Times New Roman" panose="02020603050405020304" pitchFamily="18" charset="0"/>
                <a:cs typeface="Times New Roman" panose="02020603050405020304" pitchFamily="18" charset="0"/>
              </a:rPr>
              <a:t>relation</a:t>
            </a:r>
            <a:r>
              <a:rPr lang="nl-NL" sz="1600" b="1" dirty="0">
                <a:latin typeface="Times New Roman" panose="02020603050405020304" pitchFamily="18" charset="0"/>
                <a:cs typeface="Times New Roman" panose="02020603050405020304" pitchFamily="18" charset="0"/>
              </a:rPr>
              <a:t> </a:t>
            </a:r>
            <a:r>
              <a:rPr lang="nl-NL" sz="1600" b="1" dirty="0" err="1">
                <a:latin typeface="Times New Roman" panose="02020603050405020304" pitchFamily="18" charset="0"/>
                <a:cs typeface="Times New Roman" panose="02020603050405020304" pitchFamily="18" charset="0"/>
              </a:rPr>
              <a:t>between</a:t>
            </a:r>
            <a:r>
              <a:rPr lang="nl-NL" sz="1600" b="1" dirty="0">
                <a:latin typeface="Times New Roman" panose="02020603050405020304" pitchFamily="18" charset="0"/>
                <a:cs typeface="Times New Roman" panose="02020603050405020304" pitchFamily="18" charset="0"/>
              </a:rPr>
              <a:t> </a:t>
            </a:r>
            <a:r>
              <a:rPr lang="nl-NL" sz="1600" b="1" dirty="0" err="1">
                <a:latin typeface="Times New Roman" panose="02020603050405020304" pitchFamily="18" charset="0"/>
                <a:cs typeface="Times New Roman" panose="02020603050405020304" pitchFamily="18" charset="0"/>
              </a:rPr>
              <a:t>migration</a:t>
            </a:r>
            <a:r>
              <a:rPr lang="nl-NL" sz="1600" b="1" dirty="0">
                <a:latin typeface="Times New Roman" panose="02020603050405020304" pitchFamily="18" charset="0"/>
                <a:cs typeface="Times New Roman" panose="02020603050405020304" pitchFamily="18" charset="0"/>
              </a:rPr>
              <a:t> </a:t>
            </a:r>
            <a:r>
              <a:rPr lang="nl-NL" sz="1600" b="1" dirty="0" err="1">
                <a:latin typeface="Times New Roman" panose="02020603050405020304" pitchFamily="18" charset="0"/>
                <a:cs typeface="Times New Roman" panose="02020603050405020304" pitchFamily="18" charset="0"/>
              </a:rPr>
              <a:t>and</a:t>
            </a:r>
            <a:r>
              <a:rPr lang="nl-NL" sz="1600" b="1" dirty="0">
                <a:latin typeface="Times New Roman" panose="02020603050405020304" pitchFamily="18" charset="0"/>
                <a:cs typeface="Times New Roman" panose="02020603050405020304" pitchFamily="18" charset="0"/>
              </a:rPr>
              <a:t> </a:t>
            </a:r>
            <a:r>
              <a:rPr lang="nl-NL" sz="1600" b="1" dirty="0" err="1">
                <a:latin typeface="Times New Roman" panose="02020603050405020304" pitchFamily="18" charset="0"/>
                <a:cs typeface="Times New Roman" panose="02020603050405020304" pitchFamily="18" charset="0"/>
              </a:rPr>
              <a:t>settlement</a:t>
            </a:r>
            <a:r>
              <a:rPr lang="nl-NL" sz="1600" b="1" dirty="0">
                <a:latin typeface="Times New Roman" panose="02020603050405020304" pitchFamily="18" charset="0"/>
                <a:cs typeface="Times New Roman" panose="02020603050405020304" pitchFamily="18" charset="0"/>
              </a:rPr>
              <a:t>: </a:t>
            </a:r>
            <a:r>
              <a:rPr lang="nl-NL" sz="1600" b="1" dirty="0" err="1">
                <a:latin typeface="Times New Roman" panose="02020603050405020304" pitchFamily="18" charset="0"/>
                <a:cs typeface="Times New Roman" panose="02020603050405020304" pitchFamily="18" charset="0"/>
              </a:rPr>
              <a:t>forms</a:t>
            </a:r>
            <a:r>
              <a:rPr lang="nl-NL" sz="1600" b="1" dirty="0">
                <a:latin typeface="Times New Roman" panose="02020603050405020304" pitchFamily="18" charset="0"/>
                <a:cs typeface="Times New Roman" panose="02020603050405020304" pitchFamily="18" charset="0"/>
              </a:rPr>
              <a:t> of </a:t>
            </a:r>
            <a:r>
              <a:rPr lang="nl-NL" sz="1600" b="1" dirty="0" err="1">
                <a:latin typeface="Times New Roman" panose="02020603050405020304" pitchFamily="18" charset="0"/>
                <a:cs typeface="Times New Roman" panose="02020603050405020304" pitchFamily="18" charset="0"/>
              </a:rPr>
              <a:t>mobilities</a:t>
            </a:r>
            <a:r>
              <a:rPr lang="nl-NL" sz="1600" b="1" dirty="0">
                <a:latin typeface="Times New Roman" panose="02020603050405020304" pitchFamily="18" charset="0"/>
                <a:cs typeface="Times New Roman" panose="02020603050405020304" pitchFamily="18" charset="0"/>
              </a:rPr>
              <a:t> </a:t>
            </a:r>
          </a:p>
          <a:p>
            <a:pPr>
              <a:buAutoNum type="arabicPeriod"/>
            </a:pPr>
            <a:r>
              <a:rPr lang="nl-NL" sz="1600" b="1" dirty="0" err="1" smtClean="0">
                <a:latin typeface="Times New Roman" panose="02020603050405020304" pitchFamily="18" charset="0"/>
                <a:cs typeface="Times New Roman" panose="02020603050405020304" pitchFamily="18" charset="0"/>
              </a:rPr>
              <a:t>Studying</a:t>
            </a:r>
            <a:r>
              <a:rPr lang="nl-NL" sz="1600" b="1" dirty="0" smtClean="0">
                <a:latin typeface="Times New Roman" panose="02020603050405020304" pitchFamily="18" charset="0"/>
                <a:cs typeface="Times New Roman" panose="02020603050405020304" pitchFamily="18" charset="0"/>
              </a:rPr>
              <a:t> (</a:t>
            </a:r>
            <a:r>
              <a:rPr lang="nl-NL" sz="1600" b="1" dirty="0" err="1" smtClean="0">
                <a:latin typeface="Times New Roman" panose="02020603050405020304" pitchFamily="18" charset="0"/>
                <a:cs typeface="Times New Roman" panose="02020603050405020304" pitchFamily="18" charset="0"/>
              </a:rPr>
              <a:t>international</a:t>
            </a:r>
            <a:r>
              <a:rPr lang="nl-NL" sz="1600" b="1" dirty="0" smtClean="0">
                <a:latin typeface="Times New Roman" panose="02020603050405020304" pitchFamily="18" charset="0"/>
                <a:cs typeface="Times New Roman" panose="02020603050405020304" pitchFamily="18" charset="0"/>
              </a:rPr>
              <a:t>) </a:t>
            </a:r>
            <a:r>
              <a:rPr lang="nl-NL" sz="1600" b="1" dirty="0" err="1" smtClean="0">
                <a:latin typeface="Times New Roman" panose="02020603050405020304" pitchFamily="18" charset="0"/>
                <a:cs typeface="Times New Roman" panose="02020603050405020304" pitchFamily="18" charset="0"/>
              </a:rPr>
              <a:t>mobility</a:t>
            </a:r>
            <a:r>
              <a:rPr lang="nl-NL" sz="1600" b="1" dirty="0" smtClean="0">
                <a:latin typeface="Times New Roman" panose="02020603050405020304" pitchFamily="18" charset="0"/>
                <a:cs typeface="Times New Roman" panose="02020603050405020304" pitchFamily="18" charset="0"/>
              </a:rPr>
              <a:t> as part of </a:t>
            </a:r>
            <a:r>
              <a:rPr lang="nl-NL" sz="1600" b="1" dirty="0" err="1" smtClean="0">
                <a:latin typeface="Times New Roman" panose="02020603050405020304" pitchFamily="18" charset="0"/>
                <a:cs typeface="Times New Roman" panose="02020603050405020304" pitchFamily="18" charset="0"/>
              </a:rPr>
              <a:t>larger</a:t>
            </a:r>
            <a:r>
              <a:rPr lang="nl-NL" sz="1600" b="1" dirty="0" smtClean="0">
                <a:latin typeface="Times New Roman" panose="02020603050405020304" pitchFamily="18" charset="0"/>
                <a:cs typeface="Times New Roman" panose="02020603050405020304" pitchFamily="18" charset="0"/>
              </a:rPr>
              <a:t> </a:t>
            </a:r>
            <a:r>
              <a:rPr lang="nl-NL" sz="1600" b="1" dirty="0" err="1" smtClean="0">
                <a:latin typeface="Times New Roman" panose="02020603050405020304" pitchFamily="18" charset="0"/>
                <a:cs typeface="Times New Roman" panose="02020603050405020304" pitchFamily="18" charset="0"/>
              </a:rPr>
              <a:t>social</a:t>
            </a:r>
            <a:r>
              <a:rPr lang="nl-NL" sz="1600" b="1" dirty="0" smtClean="0">
                <a:latin typeface="Times New Roman" panose="02020603050405020304" pitchFamily="18" charset="0"/>
                <a:cs typeface="Times New Roman" panose="02020603050405020304" pitchFamily="18" charset="0"/>
              </a:rPr>
              <a:t> </a:t>
            </a:r>
            <a:r>
              <a:rPr lang="nl-NL" sz="1600" b="1" dirty="0" err="1" smtClean="0">
                <a:latin typeface="Times New Roman" panose="02020603050405020304" pitchFamily="18" charset="0"/>
                <a:cs typeface="Times New Roman" panose="02020603050405020304" pitchFamily="18" charset="0"/>
              </a:rPr>
              <a:t>transformations</a:t>
            </a:r>
            <a:r>
              <a:rPr lang="nl-NL" sz="1600" b="1" dirty="0" smtClean="0">
                <a:latin typeface="Times New Roman" panose="02020603050405020304" pitchFamily="18" charset="0"/>
                <a:cs typeface="Times New Roman" panose="02020603050405020304" pitchFamily="18" charset="0"/>
              </a:rPr>
              <a:t> </a:t>
            </a:r>
          </a:p>
          <a:p>
            <a:pPr>
              <a:buAutoNum type="arabicPeriod"/>
            </a:pPr>
            <a:endParaRPr lang="nl-NL" sz="1600" dirty="0" smtClean="0">
              <a:latin typeface="Times New Roman" panose="02020603050405020304" pitchFamily="18" charset="0"/>
              <a:cs typeface="Times New Roman" panose="02020603050405020304" pitchFamily="18" charset="0"/>
            </a:endParaRPr>
          </a:p>
          <a:p>
            <a:pPr marL="0" indent="0">
              <a:buNone/>
            </a:pPr>
            <a:r>
              <a:rPr lang="nl-NL" sz="2400" dirty="0"/>
              <a:t>	</a:t>
            </a:r>
            <a:r>
              <a:rPr lang="nl-NL" sz="2400" dirty="0" smtClean="0"/>
              <a:t>	</a:t>
            </a:r>
          </a:p>
          <a:p>
            <a:endParaRPr lang="nl-NL" sz="2400" dirty="0" smtClean="0"/>
          </a:p>
          <a:p>
            <a:endParaRPr lang="nl-NL" dirty="0" smtClean="0"/>
          </a:p>
          <a:p>
            <a:endParaRPr lang="nl-NL" dirty="0"/>
          </a:p>
        </p:txBody>
      </p:sp>
      <p:sp>
        <p:nvSpPr>
          <p:cNvPr id="4" name="Tijdelijke aanduiding voor voettekst 3"/>
          <p:cNvSpPr>
            <a:spLocks noGrp="1"/>
          </p:cNvSpPr>
          <p:nvPr>
            <p:ph type="ftr" sz="quarter" idx="11"/>
          </p:nvPr>
        </p:nvSpPr>
        <p:spPr/>
        <p:txBody>
          <a:bodyPr/>
          <a:lstStyle/>
          <a:p>
            <a:pPr>
              <a:defRPr/>
            </a:pPr>
            <a:r>
              <a:rPr lang="en-GB" smtClean="0"/>
              <a:t>www.imiscoe.org </a:t>
            </a:r>
            <a:endParaRPr lang="en-GB"/>
          </a:p>
        </p:txBody>
      </p:sp>
    </p:spTree>
    <p:extLst>
      <p:ext uri="{BB962C8B-B14F-4D97-AF65-F5344CB8AC3E}">
        <p14:creationId xmlns:p14="http://schemas.microsoft.com/office/powerpoint/2010/main" val="3504625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marL="0" indent="0">
              <a:buNone/>
            </a:pPr>
            <a:r>
              <a:rPr lang="en-GB" altLang="nl-NL" sz="2400" b="1" dirty="0" smtClean="0">
                <a:latin typeface="Times New Roman" panose="02020603050405020304" pitchFamily="18" charset="0"/>
                <a:cs typeface="Times New Roman" panose="02020603050405020304" pitchFamily="18" charset="0"/>
              </a:rPr>
              <a:t>5.2</a:t>
            </a:r>
            <a:r>
              <a:rPr lang="en-GB" altLang="nl-NL" sz="2400" b="1" dirty="0">
                <a:latin typeface="Times New Roman" panose="02020603050405020304" pitchFamily="18" charset="0"/>
                <a:cs typeface="Times New Roman" panose="02020603050405020304" pitchFamily="18" charset="0"/>
              </a:rPr>
              <a:t>. </a:t>
            </a:r>
            <a:r>
              <a:rPr lang="en-GB" altLang="nl-NL" sz="2400" b="1" dirty="0" smtClean="0">
                <a:latin typeface="Times New Roman" panose="02020603050405020304" pitchFamily="18" charset="0"/>
                <a:cs typeface="Times New Roman" panose="02020603050405020304" pitchFamily="18" charset="0"/>
              </a:rPr>
              <a:t>Challenges </a:t>
            </a:r>
            <a:r>
              <a:rPr lang="en-GB" altLang="nl-NL" sz="2400" b="1" dirty="0">
                <a:latin typeface="Times New Roman" panose="02020603050405020304" pitchFamily="18" charset="0"/>
                <a:cs typeface="Times New Roman" panose="02020603050405020304" pitchFamily="18" charset="0"/>
              </a:rPr>
              <a:t>for </a:t>
            </a:r>
            <a:r>
              <a:rPr lang="en-GB" altLang="nl-NL" sz="2400" b="1" dirty="0" smtClean="0">
                <a:latin typeface="Times New Roman" panose="02020603050405020304" pitchFamily="18" charset="0"/>
                <a:cs typeface="Times New Roman" panose="02020603050405020304" pitchFamily="18" charset="0"/>
              </a:rPr>
              <a:t>policy - research relations and dialogues</a:t>
            </a:r>
          </a:p>
          <a:p>
            <a:pPr marL="0" indent="0">
              <a:buNone/>
            </a:pPr>
            <a:r>
              <a:rPr lang="nl-NL" sz="1800" b="1" dirty="0" err="1" smtClean="0">
                <a:latin typeface="Times New Roman" panose="02020603050405020304" pitchFamily="18" charset="0"/>
                <a:cs typeface="Times New Roman" panose="02020603050405020304" pitchFamily="18" charset="0"/>
              </a:rPr>
              <a:t>What</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conclusions</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to</a:t>
            </a:r>
            <a:r>
              <a:rPr lang="nl-NL" sz="1800" b="1" dirty="0" smtClean="0">
                <a:latin typeface="Times New Roman" panose="02020603050405020304" pitchFamily="18" charset="0"/>
                <a:cs typeface="Times New Roman" panose="02020603050405020304" pitchFamily="18" charset="0"/>
              </a:rPr>
              <a:t> draw </a:t>
            </a:r>
            <a:r>
              <a:rPr lang="nl-NL" sz="1800" b="1" dirty="0" err="1" smtClean="0">
                <a:latin typeface="Times New Roman" panose="02020603050405020304" pitchFamily="18" charset="0"/>
                <a:cs typeface="Times New Roman" panose="02020603050405020304" pitchFamily="18" charset="0"/>
              </a:rPr>
              <a:t>from</a:t>
            </a:r>
            <a:r>
              <a:rPr lang="nl-NL" sz="1800" b="1" dirty="0" smtClean="0">
                <a:latin typeface="Times New Roman" panose="02020603050405020304" pitchFamily="18" charset="0"/>
                <a:cs typeface="Times New Roman" panose="02020603050405020304" pitchFamily="18" charset="0"/>
              </a:rPr>
              <a:t> the </a:t>
            </a:r>
            <a:r>
              <a:rPr lang="nl-NL" sz="1800" b="1" dirty="0" err="1" smtClean="0">
                <a:latin typeface="Times New Roman" panose="02020603050405020304" pitchFamily="18" charset="0"/>
                <a:cs typeface="Times New Roman" panose="02020603050405020304" pitchFamily="18" charset="0"/>
              </a:rPr>
              <a:t>preceding</a:t>
            </a:r>
            <a:r>
              <a:rPr lang="nl-NL" sz="1800" b="1" dirty="0" smtClean="0">
                <a:latin typeface="Times New Roman" panose="02020603050405020304" pitchFamily="18" charset="0"/>
                <a:cs typeface="Times New Roman" panose="02020603050405020304" pitchFamily="18" charset="0"/>
              </a:rPr>
              <a:t> PRD analysis at EU level?</a:t>
            </a:r>
          </a:p>
          <a:p>
            <a:pPr>
              <a:buAutoNum type="arabicPeriod"/>
            </a:pPr>
            <a:r>
              <a:rPr lang="nl-NL" sz="1800" b="1" dirty="0" err="1" smtClean="0">
                <a:latin typeface="Times New Roman" panose="02020603050405020304" pitchFamily="18" charset="0"/>
                <a:cs typeface="Times New Roman" panose="02020603050405020304" pitchFamily="18" charset="0"/>
              </a:rPr>
              <a:t>Accepting</a:t>
            </a:r>
            <a:r>
              <a:rPr lang="nl-NL" sz="1800" b="1" dirty="0" smtClean="0">
                <a:latin typeface="Times New Roman" panose="02020603050405020304" pitchFamily="18" charset="0"/>
                <a:cs typeface="Times New Roman" panose="02020603050405020304" pitchFamily="18" charset="0"/>
              </a:rPr>
              <a:t> the </a:t>
            </a:r>
            <a:r>
              <a:rPr lang="nl-NL" sz="1800" b="1" dirty="0" err="1" smtClean="0">
                <a:latin typeface="Times New Roman" panose="02020603050405020304" pitchFamily="18" charset="0"/>
                <a:cs typeface="Times New Roman" panose="02020603050405020304" pitchFamily="18" charset="0"/>
              </a:rPr>
              <a:t>strongly</a:t>
            </a:r>
            <a:r>
              <a:rPr lang="nl-NL" sz="1800" b="1" dirty="0" smtClean="0">
                <a:latin typeface="Times New Roman" panose="02020603050405020304" pitchFamily="18" charset="0"/>
                <a:cs typeface="Times New Roman" panose="02020603050405020304" pitchFamily="18" charset="0"/>
              </a:rPr>
              <a:t> pre-</a:t>
            </a:r>
            <a:r>
              <a:rPr lang="nl-NL" sz="1800" b="1" dirty="0" err="1" smtClean="0">
                <a:latin typeface="Times New Roman" panose="02020603050405020304" pitchFamily="18" charset="0"/>
                <a:cs typeface="Times New Roman" panose="02020603050405020304" pitchFamily="18" charset="0"/>
              </a:rPr>
              <a:t>defined</a:t>
            </a:r>
            <a:r>
              <a:rPr lang="nl-NL" sz="1800" b="1" dirty="0" smtClean="0">
                <a:latin typeface="Times New Roman" panose="02020603050405020304" pitchFamily="18" charset="0"/>
                <a:cs typeface="Times New Roman" panose="02020603050405020304" pitchFamily="18" charset="0"/>
              </a:rPr>
              <a:t>, policy </a:t>
            </a:r>
            <a:r>
              <a:rPr lang="nl-NL" sz="1800" b="1" dirty="0" err="1" smtClean="0">
                <a:latin typeface="Times New Roman" panose="02020603050405020304" pitchFamily="18" charset="0"/>
                <a:cs typeface="Times New Roman" panose="02020603050405020304" pitchFamily="18" charset="0"/>
              </a:rPr>
              <a:t>oriented</a:t>
            </a:r>
            <a:r>
              <a:rPr lang="nl-NL" sz="1800" b="1" dirty="0" smtClean="0">
                <a:latin typeface="Times New Roman" panose="02020603050405020304" pitchFamily="18" charset="0"/>
                <a:cs typeface="Times New Roman" panose="02020603050405020304" pitchFamily="18" charset="0"/>
              </a:rPr>
              <a:t> nature of research </a:t>
            </a:r>
            <a:r>
              <a:rPr lang="nl-NL" sz="1800" b="1" dirty="0" err="1" smtClean="0">
                <a:latin typeface="Times New Roman" panose="02020603050405020304" pitchFamily="18" charset="0"/>
                <a:cs typeface="Times New Roman" panose="02020603050405020304" pitchFamily="18" charset="0"/>
              </a:rPr>
              <a:t>commissioned</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by</a:t>
            </a:r>
            <a:r>
              <a:rPr lang="nl-NL" sz="1800" b="1" dirty="0" smtClean="0">
                <a:latin typeface="Times New Roman" panose="02020603050405020304" pitchFamily="18" charset="0"/>
                <a:cs typeface="Times New Roman" panose="02020603050405020304" pitchFamily="18" charset="0"/>
              </a:rPr>
              <a:t> Policy </a:t>
            </a:r>
            <a:r>
              <a:rPr lang="nl-NL" sz="1800" b="1" dirty="0" err="1" smtClean="0">
                <a:latin typeface="Times New Roman" panose="02020603050405020304" pitchFamily="18" charset="0"/>
                <a:cs typeface="Times New Roman" panose="02020603050405020304" pitchFamily="18" charset="0"/>
              </a:rPr>
              <a:t>DGs</a:t>
            </a:r>
            <a:r>
              <a:rPr lang="nl-NL" sz="1800" b="1" dirty="0" smtClean="0">
                <a:latin typeface="Times New Roman" panose="02020603050405020304" pitchFamily="18" charset="0"/>
                <a:cs typeface="Times New Roman" panose="02020603050405020304" pitchFamily="18" charset="0"/>
              </a:rPr>
              <a:t>, a </a:t>
            </a:r>
            <a:r>
              <a:rPr lang="nl-NL" sz="1800" b="1" dirty="0" err="1" smtClean="0">
                <a:latin typeface="Times New Roman" panose="02020603050405020304" pitchFamily="18" charset="0"/>
                <a:cs typeface="Times New Roman" panose="02020603050405020304" pitchFamily="18" charset="0"/>
              </a:rPr>
              <a:t>plea</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can</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be</a:t>
            </a:r>
            <a:r>
              <a:rPr lang="nl-NL" sz="1800" b="1" dirty="0" smtClean="0">
                <a:latin typeface="Times New Roman" panose="02020603050405020304" pitchFamily="18" charset="0"/>
                <a:cs typeface="Times New Roman" panose="02020603050405020304" pitchFamily="18" charset="0"/>
              </a:rPr>
              <a:t> made </a:t>
            </a:r>
            <a:r>
              <a:rPr lang="nl-NL" sz="1800" b="1" dirty="0" err="1" smtClean="0">
                <a:latin typeface="Times New Roman" panose="02020603050405020304" pitchFamily="18" charset="0"/>
                <a:cs typeface="Times New Roman" panose="02020603050405020304" pitchFamily="18" charset="0"/>
              </a:rPr>
              <a:t>to</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give</a:t>
            </a:r>
            <a:r>
              <a:rPr lang="nl-NL" sz="1800" b="1" dirty="0" smtClean="0">
                <a:latin typeface="Times New Roman" panose="02020603050405020304" pitchFamily="18" charset="0"/>
                <a:cs typeface="Times New Roman" panose="02020603050405020304" pitchFamily="18" charset="0"/>
              </a:rPr>
              <a:t> the </a:t>
            </a:r>
            <a:r>
              <a:rPr lang="nl-NL" sz="1800" b="1" dirty="0" err="1" smtClean="0">
                <a:latin typeface="Times New Roman" panose="02020603050405020304" pitchFamily="18" charset="0"/>
                <a:cs typeface="Times New Roman" panose="02020603050405020304" pitchFamily="18" charset="0"/>
              </a:rPr>
              <a:t>academic</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world</a:t>
            </a:r>
            <a:r>
              <a:rPr lang="nl-NL" sz="1800" b="1" dirty="0" smtClean="0">
                <a:latin typeface="Times New Roman" panose="02020603050405020304" pitchFamily="18" charset="0"/>
                <a:cs typeface="Times New Roman" panose="02020603050405020304" pitchFamily="18" charset="0"/>
              </a:rPr>
              <a:t> a </a:t>
            </a:r>
            <a:r>
              <a:rPr lang="nl-NL" sz="1800" b="1" dirty="0" err="1" smtClean="0">
                <a:latin typeface="Times New Roman" panose="02020603050405020304" pitchFamily="18" charset="0"/>
                <a:cs typeface="Times New Roman" panose="02020603050405020304" pitchFamily="18" charset="0"/>
              </a:rPr>
              <a:t>stronger</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influence</a:t>
            </a:r>
            <a:r>
              <a:rPr lang="nl-NL" sz="1800" b="1" dirty="0" smtClean="0">
                <a:latin typeface="Times New Roman" panose="02020603050405020304" pitchFamily="18" charset="0"/>
                <a:cs typeface="Times New Roman" panose="02020603050405020304" pitchFamily="18" charset="0"/>
              </a:rPr>
              <a:t> on the </a:t>
            </a:r>
            <a:r>
              <a:rPr lang="nl-NL" sz="1800" b="1" dirty="0" err="1" smtClean="0">
                <a:latin typeface="Times New Roman" panose="02020603050405020304" pitchFamily="18" charset="0"/>
                <a:cs typeface="Times New Roman" panose="02020603050405020304" pitchFamily="18" charset="0"/>
              </a:rPr>
              <a:t>programming</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and</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selection</a:t>
            </a:r>
            <a:r>
              <a:rPr lang="nl-NL" sz="1800" b="1" dirty="0" smtClean="0">
                <a:latin typeface="Times New Roman" panose="02020603050405020304" pitchFamily="18" charset="0"/>
                <a:cs typeface="Times New Roman" panose="02020603050405020304" pitchFamily="18" charset="0"/>
              </a:rPr>
              <a:t> of research </a:t>
            </a:r>
            <a:r>
              <a:rPr lang="nl-NL" sz="1800" b="1" dirty="0" err="1" smtClean="0">
                <a:latin typeface="Times New Roman" panose="02020603050405020304" pitchFamily="18" charset="0"/>
                <a:cs typeface="Times New Roman" panose="02020603050405020304" pitchFamily="18" charset="0"/>
              </a:rPr>
              <a:t>funded</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by</a:t>
            </a:r>
            <a:r>
              <a:rPr lang="nl-NL" sz="1800" b="1" dirty="0" smtClean="0">
                <a:latin typeface="Times New Roman" panose="02020603050405020304" pitchFamily="18" charset="0"/>
                <a:cs typeface="Times New Roman" panose="02020603050405020304" pitchFamily="18" charset="0"/>
              </a:rPr>
              <a:t> DG Research. Procedures of </a:t>
            </a:r>
            <a:r>
              <a:rPr lang="nl-NL" sz="1800" b="1" dirty="0" err="1" smtClean="0">
                <a:latin typeface="Times New Roman" panose="02020603050405020304" pitchFamily="18" charset="0"/>
                <a:cs typeface="Times New Roman" panose="02020603050405020304" pitchFamily="18" charset="0"/>
              </a:rPr>
              <a:t>programming</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and</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selection</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should</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be</a:t>
            </a:r>
            <a:r>
              <a:rPr lang="nl-NL" sz="1800" b="1" dirty="0" smtClean="0">
                <a:latin typeface="Times New Roman" panose="02020603050405020304" pitchFamily="18" charset="0"/>
                <a:cs typeface="Times New Roman" panose="02020603050405020304" pitchFamily="18" charset="0"/>
              </a:rPr>
              <a:t> more open </a:t>
            </a:r>
            <a:r>
              <a:rPr lang="nl-NL" sz="1800" b="1" dirty="0" err="1" smtClean="0">
                <a:latin typeface="Times New Roman" panose="02020603050405020304" pitchFamily="18" charset="0"/>
                <a:cs typeface="Times New Roman" panose="02020603050405020304" pitchFamily="18" charset="0"/>
              </a:rPr>
              <a:t>for</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argumentation</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based</a:t>
            </a:r>
            <a:r>
              <a:rPr lang="nl-NL" sz="1800" b="1" dirty="0" smtClean="0">
                <a:latin typeface="Times New Roman" panose="02020603050405020304" pitchFamily="18" charset="0"/>
                <a:cs typeface="Times New Roman" panose="02020603050405020304" pitchFamily="18" charset="0"/>
              </a:rPr>
              <a:t> on the state of the art of </a:t>
            </a:r>
            <a:r>
              <a:rPr lang="nl-NL" sz="1800" b="1" dirty="0" err="1" smtClean="0">
                <a:latin typeface="Times New Roman" panose="02020603050405020304" pitchFamily="18" charset="0"/>
                <a:cs typeface="Times New Roman" panose="02020603050405020304" pitchFamily="18" charset="0"/>
              </a:rPr>
              <a:t>knowledge</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and</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theory</a:t>
            </a:r>
            <a:r>
              <a:rPr lang="nl-NL" sz="1800" b="1" dirty="0" smtClean="0">
                <a:latin typeface="Times New Roman" panose="02020603050405020304" pitchFamily="18" charset="0"/>
                <a:cs typeface="Times New Roman" panose="02020603050405020304" pitchFamily="18" charset="0"/>
              </a:rPr>
              <a:t> building </a:t>
            </a:r>
            <a:r>
              <a:rPr lang="nl-NL" sz="1800" b="1" dirty="0" err="1" smtClean="0">
                <a:latin typeface="Times New Roman" panose="02020603050405020304" pitchFamily="18" charset="0"/>
                <a:cs typeface="Times New Roman" panose="02020603050405020304" pitchFamily="18" charset="0"/>
              </a:rPr>
              <a:t>than</a:t>
            </a:r>
            <a:r>
              <a:rPr lang="nl-NL" sz="1800" b="1" dirty="0" smtClean="0">
                <a:latin typeface="Times New Roman" panose="02020603050405020304" pitchFamily="18" charset="0"/>
                <a:cs typeface="Times New Roman" panose="02020603050405020304" pitchFamily="18" charset="0"/>
              </a:rPr>
              <a:t> on policy </a:t>
            </a:r>
            <a:r>
              <a:rPr lang="nl-NL" sz="1800" b="1" dirty="0" err="1" smtClean="0">
                <a:latin typeface="Times New Roman" panose="02020603050405020304" pitchFamily="18" charset="0"/>
                <a:cs typeface="Times New Roman" panose="02020603050405020304" pitchFamily="18" charset="0"/>
              </a:rPr>
              <a:t>definitions</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and</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pressure</a:t>
            </a:r>
            <a:r>
              <a:rPr lang="nl-NL" sz="1800" b="1" dirty="0" smtClean="0">
                <a:latin typeface="Times New Roman" panose="02020603050405020304" pitchFamily="18" charset="0"/>
                <a:cs typeface="Times New Roman" panose="02020603050405020304" pitchFamily="18" charset="0"/>
              </a:rPr>
              <a:t>. </a:t>
            </a:r>
          </a:p>
          <a:p>
            <a:pPr>
              <a:buAutoNum type="arabicPeriod"/>
            </a:pPr>
            <a:r>
              <a:rPr lang="nl-NL" sz="1800" b="1" dirty="0" err="1" smtClean="0">
                <a:latin typeface="Times New Roman" panose="02020603050405020304" pitchFamily="18" charset="0"/>
                <a:cs typeface="Times New Roman" panose="02020603050405020304" pitchFamily="18" charset="0"/>
              </a:rPr>
              <a:t>If</a:t>
            </a:r>
            <a:r>
              <a:rPr lang="nl-NL" sz="1800" b="1" dirty="0" smtClean="0">
                <a:latin typeface="Times New Roman" panose="02020603050405020304" pitchFamily="18" charset="0"/>
                <a:cs typeface="Times New Roman" panose="02020603050405020304" pitchFamily="18" charset="0"/>
              </a:rPr>
              <a:t> we </a:t>
            </a:r>
            <a:r>
              <a:rPr lang="nl-NL" sz="1800" b="1" dirty="0" err="1" smtClean="0">
                <a:latin typeface="Times New Roman" panose="02020603050405020304" pitchFamily="18" charset="0"/>
                <a:cs typeface="Times New Roman" panose="02020603050405020304" pitchFamily="18" charset="0"/>
              </a:rPr>
              <a:t>seriously</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expect</a:t>
            </a:r>
            <a:r>
              <a:rPr lang="nl-NL" sz="1800" b="1" dirty="0" smtClean="0">
                <a:latin typeface="Times New Roman" panose="02020603050405020304" pitchFamily="18" charset="0"/>
                <a:cs typeface="Times New Roman" panose="02020603050405020304" pitchFamily="18" charset="0"/>
              </a:rPr>
              <a:t> a </a:t>
            </a:r>
            <a:r>
              <a:rPr lang="nl-NL" sz="1800" b="1" dirty="0" err="1" smtClean="0">
                <a:latin typeface="Times New Roman" panose="02020603050405020304" pitchFamily="18" charset="0"/>
                <a:cs typeface="Times New Roman" panose="02020603050405020304" pitchFamily="18" charset="0"/>
              </a:rPr>
              <a:t>quality</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contribution</a:t>
            </a:r>
            <a:r>
              <a:rPr lang="nl-NL" sz="1800" b="1" dirty="0" smtClean="0">
                <a:latin typeface="Times New Roman" panose="02020603050405020304" pitchFamily="18" charset="0"/>
                <a:cs typeface="Times New Roman" panose="02020603050405020304" pitchFamily="18" charset="0"/>
              </a:rPr>
              <a:t> of research/ the </a:t>
            </a:r>
            <a:r>
              <a:rPr lang="nl-NL" sz="1800" b="1" dirty="0" err="1" smtClean="0">
                <a:latin typeface="Times New Roman" panose="02020603050405020304" pitchFamily="18" charset="0"/>
                <a:cs typeface="Times New Roman" panose="02020603050405020304" pitchFamily="18" charset="0"/>
              </a:rPr>
              <a:t>scientific</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world</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to</a:t>
            </a:r>
            <a:r>
              <a:rPr lang="nl-NL" sz="1800" b="1" dirty="0" smtClean="0">
                <a:latin typeface="Times New Roman" panose="02020603050405020304" pitchFamily="18" charset="0"/>
                <a:cs typeface="Times New Roman" panose="02020603050405020304" pitchFamily="18" charset="0"/>
              </a:rPr>
              <a:t> policy making, policy </a:t>
            </a:r>
            <a:r>
              <a:rPr lang="nl-NL" sz="1800" b="1" dirty="0">
                <a:latin typeface="Times New Roman" panose="02020603050405020304" pitchFamily="18" charset="0"/>
                <a:cs typeface="Times New Roman" panose="02020603050405020304" pitchFamily="18" charset="0"/>
              </a:rPr>
              <a:t>makers </a:t>
            </a:r>
            <a:r>
              <a:rPr lang="nl-NL" sz="1800" b="1" dirty="0" err="1" smtClean="0">
                <a:latin typeface="Times New Roman" panose="02020603050405020304" pitchFamily="18" charset="0"/>
                <a:cs typeface="Times New Roman" panose="02020603050405020304" pitchFamily="18" charset="0"/>
              </a:rPr>
              <a:t>should</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not</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only</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expect</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such</a:t>
            </a:r>
            <a:r>
              <a:rPr lang="nl-NL" sz="1800" b="1" dirty="0" smtClean="0">
                <a:latin typeface="Times New Roman" panose="02020603050405020304" pitchFamily="18" charset="0"/>
                <a:cs typeface="Times New Roman" panose="02020603050405020304" pitchFamily="18" charset="0"/>
              </a:rPr>
              <a:t> a </a:t>
            </a:r>
            <a:r>
              <a:rPr lang="nl-NL" sz="1800" b="1" dirty="0" err="1" smtClean="0">
                <a:latin typeface="Times New Roman" panose="02020603050405020304" pitchFamily="18" charset="0"/>
                <a:cs typeface="Times New Roman" panose="02020603050405020304" pitchFamily="18" charset="0"/>
              </a:rPr>
              <a:t>contribution</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from</a:t>
            </a:r>
            <a:r>
              <a:rPr lang="nl-NL" sz="1800" b="1" dirty="0" smtClean="0">
                <a:latin typeface="Times New Roman" panose="02020603050405020304" pitchFamily="18" charset="0"/>
                <a:cs typeface="Times New Roman" panose="02020603050405020304" pitchFamily="18" charset="0"/>
              </a:rPr>
              <a:t> research </a:t>
            </a:r>
            <a:r>
              <a:rPr lang="nl-NL" sz="1800" b="1" dirty="0" err="1" smtClean="0">
                <a:latin typeface="Times New Roman" panose="02020603050405020304" pitchFamily="18" charset="0"/>
                <a:cs typeface="Times New Roman" panose="02020603050405020304" pitchFamily="18" charset="0"/>
              </a:rPr>
              <a:t>that</a:t>
            </a:r>
            <a:r>
              <a:rPr lang="nl-NL" sz="1800" b="1" dirty="0" smtClean="0">
                <a:latin typeface="Times New Roman" panose="02020603050405020304" pitchFamily="18" charset="0"/>
                <a:cs typeface="Times New Roman" panose="02020603050405020304" pitchFamily="18" charset="0"/>
              </a:rPr>
              <a:t> is </a:t>
            </a:r>
            <a:r>
              <a:rPr lang="nl-NL" sz="1800" b="1" dirty="0" err="1" smtClean="0">
                <a:latin typeface="Times New Roman" panose="02020603050405020304" pitchFamily="18" charset="0"/>
                <a:cs typeface="Times New Roman" panose="02020603050405020304" pitchFamily="18" charset="0"/>
              </a:rPr>
              <a:t>funded</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by</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themselves</a:t>
            </a:r>
            <a:r>
              <a:rPr lang="nl-NL" sz="1800" b="1" dirty="0" smtClean="0">
                <a:latin typeface="Times New Roman" panose="02020603050405020304" pitchFamily="18" charset="0"/>
                <a:cs typeface="Times New Roman" panose="02020603050405020304" pitchFamily="18" charset="0"/>
              </a:rPr>
              <a:t>. Policy makers </a:t>
            </a:r>
            <a:r>
              <a:rPr lang="nl-NL" sz="1800" b="1" dirty="0" err="1" smtClean="0">
                <a:latin typeface="Times New Roman" panose="02020603050405020304" pitchFamily="18" charset="0"/>
                <a:cs typeface="Times New Roman" panose="02020603050405020304" pitchFamily="18" charset="0"/>
              </a:rPr>
              <a:t>should</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be</a:t>
            </a:r>
            <a:r>
              <a:rPr lang="nl-NL" sz="1800" b="1" dirty="0" smtClean="0">
                <a:latin typeface="Times New Roman" panose="02020603050405020304" pitchFamily="18" charset="0"/>
                <a:cs typeface="Times New Roman" panose="02020603050405020304" pitchFamily="18" charset="0"/>
              </a:rPr>
              <a:t> more </a:t>
            </a:r>
            <a:r>
              <a:rPr lang="nl-NL" sz="1800" b="1" dirty="0" err="1" smtClean="0">
                <a:latin typeface="Times New Roman" panose="02020603050405020304" pitchFamily="18" charset="0"/>
                <a:cs typeface="Times New Roman" panose="02020603050405020304" pitchFamily="18" charset="0"/>
              </a:rPr>
              <a:t>serious</a:t>
            </a:r>
            <a:r>
              <a:rPr lang="nl-NL" sz="1800" b="1" dirty="0" smtClean="0">
                <a:latin typeface="Times New Roman" panose="02020603050405020304" pitchFamily="18" charset="0"/>
                <a:cs typeface="Times New Roman" panose="02020603050405020304" pitchFamily="18" charset="0"/>
              </a:rPr>
              <a:t> in </a:t>
            </a:r>
            <a:r>
              <a:rPr lang="nl-NL" sz="1800" b="1" dirty="0" err="1" smtClean="0">
                <a:latin typeface="Times New Roman" panose="02020603050405020304" pitchFamily="18" charset="0"/>
                <a:cs typeface="Times New Roman" panose="02020603050405020304" pitchFamily="18" charset="0"/>
              </a:rPr>
              <a:t>developing</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ways</a:t>
            </a:r>
            <a:r>
              <a:rPr lang="nl-NL" sz="1800" b="1" dirty="0" smtClean="0">
                <a:latin typeface="Times New Roman" panose="02020603050405020304" pitchFamily="18" charset="0"/>
                <a:cs typeface="Times New Roman" panose="02020603050405020304" pitchFamily="18" charset="0"/>
              </a:rPr>
              <a:t> of </a:t>
            </a:r>
            <a:r>
              <a:rPr lang="nl-NL" sz="1800" b="1" dirty="0" err="1" smtClean="0">
                <a:latin typeface="Times New Roman" panose="02020603050405020304" pitchFamily="18" charset="0"/>
                <a:cs typeface="Times New Roman" panose="02020603050405020304" pitchFamily="18" charset="0"/>
              </a:rPr>
              <a:t>collecting</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knowledge</a:t>
            </a:r>
            <a:r>
              <a:rPr lang="nl-NL" sz="1800" b="1" dirty="0" smtClean="0">
                <a:latin typeface="Times New Roman" panose="02020603050405020304" pitchFamily="18" charset="0"/>
                <a:cs typeface="Times New Roman" panose="02020603050405020304" pitchFamily="18" charset="0"/>
              </a:rPr>
              <a:t> in the </a:t>
            </a:r>
            <a:r>
              <a:rPr lang="nl-NL" sz="1800" b="1" dirty="0" err="1" smtClean="0">
                <a:latin typeface="Times New Roman" panose="02020603050405020304" pitchFamily="18" charset="0"/>
                <a:cs typeface="Times New Roman" panose="02020603050405020304" pitchFamily="18" charset="0"/>
              </a:rPr>
              <a:t>broad</a:t>
            </a:r>
            <a:r>
              <a:rPr lang="nl-NL" sz="1800" b="1" dirty="0" smtClean="0">
                <a:latin typeface="Times New Roman" panose="02020603050405020304" pitchFamily="18" charset="0"/>
                <a:cs typeface="Times New Roman" panose="02020603050405020304" pitchFamily="18" charset="0"/>
              </a:rPr>
              <a:t> sense. PRD </a:t>
            </a:r>
            <a:r>
              <a:rPr lang="nl-NL" sz="1800" b="1" dirty="0" err="1" smtClean="0">
                <a:latin typeface="Times New Roman" panose="02020603050405020304" pitchFamily="18" charset="0"/>
                <a:cs typeface="Times New Roman" panose="02020603050405020304" pitchFamily="18" charset="0"/>
              </a:rPr>
              <a:t>structures</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that</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bring</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academics</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and</a:t>
            </a:r>
            <a:r>
              <a:rPr lang="nl-NL" sz="1800" b="1" dirty="0" smtClean="0">
                <a:latin typeface="Times New Roman" panose="02020603050405020304" pitchFamily="18" charset="0"/>
                <a:cs typeface="Times New Roman" panose="02020603050405020304" pitchFamily="18" charset="0"/>
              </a:rPr>
              <a:t> policy makers </a:t>
            </a:r>
            <a:r>
              <a:rPr lang="nl-NL" sz="1800" b="1" dirty="0" err="1" smtClean="0">
                <a:latin typeface="Times New Roman" panose="02020603050405020304" pitchFamily="18" charset="0"/>
                <a:cs typeface="Times New Roman" panose="02020603050405020304" pitchFamily="18" charset="0"/>
              </a:rPr>
              <a:t>together</a:t>
            </a:r>
            <a:r>
              <a:rPr lang="nl-NL" sz="1800" b="1" dirty="0" smtClean="0">
                <a:latin typeface="Times New Roman" panose="02020603050405020304" pitchFamily="18" charset="0"/>
                <a:cs typeface="Times New Roman" panose="02020603050405020304" pitchFamily="18" charset="0"/>
              </a:rPr>
              <a:t> in a </a:t>
            </a:r>
            <a:r>
              <a:rPr lang="nl-NL" sz="1800" b="1" dirty="0" err="1" smtClean="0">
                <a:latin typeface="Times New Roman" panose="02020603050405020304" pitchFamily="18" charset="0"/>
                <a:cs typeface="Times New Roman" panose="02020603050405020304" pitchFamily="18" charset="0"/>
              </a:rPr>
              <a:t>structured</a:t>
            </a:r>
            <a:r>
              <a:rPr lang="nl-NL" sz="1800" b="1" dirty="0" smtClean="0">
                <a:latin typeface="Times New Roman" panose="02020603050405020304" pitchFamily="18" charset="0"/>
                <a:cs typeface="Times New Roman" panose="02020603050405020304" pitchFamily="18" charset="0"/>
              </a:rPr>
              <a:t> way, </a:t>
            </a:r>
            <a:r>
              <a:rPr lang="nl-NL" sz="1800" b="1" dirty="0" err="1" smtClean="0">
                <a:latin typeface="Times New Roman" panose="02020603050405020304" pitchFamily="18" charset="0"/>
                <a:cs typeface="Times New Roman" panose="02020603050405020304" pitchFamily="18" charset="0"/>
              </a:rPr>
              <a:t>may</a:t>
            </a:r>
            <a:r>
              <a:rPr lang="nl-NL" sz="1800" b="1" dirty="0" smtClean="0">
                <a:latin typeface="Times New Roman" panose="02020603050405020304" pitchFamily="18" charset="0"/>
                <a:cs typeface="Times New Roman" panose="02020603050405020304" pitchFamily="18" charset="0"/>
              </a:rPr>
              <a:t> have a </a:t>
            </a:r>
            <a:r>
              <a:rPr lang="nl-NL" sz="1800" b="1" dirty="0" err="1" smtClean="0">
                <a:latin typeface="Times New Roman" panose="02020603050405020304" pitchFamily="18" charset="0"/>
                <a:cs typeface="Times New Roman" panose="02020603050405020304" pitchFamily="18" charset="0"/>
              </a:rPr>
              <a:t>beneficial</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effects</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both</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for</a:t>
            </a:r>
            <a:r>
              <a:rPr lang="nl-NL" sz="1800" b="1" dirty="0" smtClean="0">
                <a:latin typeface="Times New Roman" panose="02020603050405020304" pitchFamily="18" charset="0"/>
                <a:cs typeface="Times New Roman" panose="02020603050405020304" pitchFamily="18" charset="0"/>
              </a:rPr>
              <a:t> direct </a:t>
            </a:r>
            <a:r>
              <a:rPr lang="nl-NL" sz="1800" b="1" dirty="0" err="1" smtClean="0">
                <a:latin typeface="Times New Roman" panose="02020603050405020304" pitchFamily="18" charset="0"/>
                <a:cs typeface="Times New Roman" panose="02020603050405020304" pitchFamily="18" charset="0"/>
              </a:rPr>
              <a:t>use</a:t>
            </a:r>
            <a:r>
              <a:rPr lang="nl-NL" sz="1800" b="1" dirty="0" smtClean="0">
                <a:latin typeface="Times New Roman" panose="02020603050405020304" pitchFamily="18" charset="0"/>
                <a:cs typeface="Times New Roman" panose="02020603050405020304" pitchFamily="18" charset="0"/>
              </a:rPr>
              <a:t> of </a:t>
            </a:r>
            <a:r>
              <a:rPr lang="nl-NL" sz="1800" b="1" dirty="0" err="1" smtClean="0">
                <a:latin typeface="Times New Roman" panose="02020603050405020304" pitchFamily="18" charset="0"/>
                <a:cs typeface="Times New Roman" panose="02020603050405020304" pitchFamily="18" charset="0"/>
              </a:rPr>
              <a:t>available</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knowledge</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and</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for</a:t>
            </a:r>
            <a:r>
              <a:rPr lang="nl-NL" sz="1800" b="1" dirty="0" smtClean="0">
                <a:latin typeface="Times New Roman" panose="02020603050405020304" pitchFamily="18" charset="0"/>
                <a:cs typeface="Times New Roman" panose="02020603050405020304" pitchFamily="18" charset="0"/>
              </a:rPr>
              <a:t> </a:t>
            </a:r>
            <a:r>
              <a:rPr lang="nl-NL" sz="1800" b="1" dirty="0" err="1" smtClean="0">
                <a:latin typeface="Times New Roman" panose="02020603050405020304" pitchFamily="18" charset="0"/>
                <a:cs typeface="Times New Roman" panose="02020603050405020304" pitchFamily="18" charset="0"/>
              </a:rPr>
              <a:t>programming</a:t>
            </a:r>
            <a:r>
              <a:rPr lang="nl-NL" sz="1800" b="1" dirty="0" smtClean="0">
                <a:latin typeface="Times New Roman" panose="02020603050405020304" pitchFamily="18" charset="0"/>
                <a:cs typeface="Times New Roman" panose="02020603050405020304" pitchFamily="18" charset="0"/>
              </a:rPr>
              <a:t> of new – policy relevant – research.</a:t>
            </a:r>
            <a:endParaRPr lang="nl-NL" sz="1800" b="1" dirty="0">
              <a:latin typeface="Times New Roman" panose="02020603050405020304" pitchFamily="18" charset="0"/>
              <a:cs typeface="Times New Roman" panose="02020603050405020304" pitchFamily="18" charset="0"/>
            </a:endParaRPr>
          </a:p>
        </p:txBody>
      </p:sp>
      <p:sp>
        <p:nvSpPr>
          <p:cNvPr id="4" name="Tijdelijke aanduiding voor voettekst 3"/>
          <p:cNvSpPr>
            <a:spLocks noGrp="1"/>
          </p:cNvSpPr>
          <p:nvPr>
            <p:ph type="ftr" sz="quarter" idx="11"/>
          </p:nvPr>
        </p:nvSpPr>
        <p:spPr/>
        <p:txBody>
          <a:bodyPr/>
          <a:lstStyle/>
          <a:p>
            <a:pPr>
              <a:defRPr/>
            </a:pPr>
            <a:r>
              <a:rPr lang="en-GB" dirty="0" smtClean="0"/>
              <a:t>www.imiscoe.org </a:t>
            </a:r>
            <a:endParaRPr lang="en-GB" dirty="0"/>
          </a:p>
        </p:txBody>
      </p:sp>
    </p:spTree>
    <p:extLst>
      <p:ext uri="{BB962C8B-B14F-4D97-AF65-F5344CB8AC3E}">
        <p14:creationId xmlns:p14="http://schemas.microsoft.com/office/powerpoint/2010/main" val="1466713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dirty="0"/>
          </a:p>
        </p:txBody>
      </p:sp>
      <p:sp>
        <p:nvSpPr>
          <p:cNvPr id="3" name="Zástupný symbol obsahu 2"/>
          <p:cNvSpPr>
            <a:spLocks noGrp="1"/>
          </p:cNvSpPr>
          <p:nvPr>
            <p:ph idx="1"/>
          </p:nvPr>
        </p:nvSpPr>
        <p:spPr/>
        <p:txBody>
          <a:bodyPr/>
          <a:lstStyle/>
          <a:p>
            <a:pPr algn="ctr">
              <a:buNone/>
            </a:pPr>
            <a:endParaRPr lang="sk-SK" dirty="0" smtClean="0"/>
          </a:p>
          <a:p>
            <a:pPr algn="ctr">
              <a:buNone/>
            </a:pPr>
            <a:endParaRPr lang="sk-SK" dirty="0"/>
          </a:p>
          <a:p>
            <a:pPr algn="ctr">
              <a:buNone/>
            </a:pPr>
            <a:endParaRPr lang="sk-SK" sz="4800" dirty="0" smtClean="0"/>
          </a:p>
          <a:p>
            <a:pPr algn="ctr">
              <a:buNone/>
            </a:pPr>
            <a:r>
              <a:rPr lang="sk-SK" sz="4800" dirty="0" err="1" smtClean="0"/>
              <a:t>Thank</a:t>
            </a:r>
            <a:r>
              <a:rPr lang="sk-SK" sz="4800" dirty="0" smtClean="0"/>
              <a:t> </a:t>
            </a:r>
            <a:r>
              <a:rPr lang="sk-SK" sz="4800" dirty="0" err="1" smtClean="0"/>
              <a:t>you</a:t>
            </a:r>
            <a:r>
              <a:rPr lang="sk-SK" sz="4800" dirty="0" smtClean="0"/>
              <a:t>!</a:t>
            </a:r>
            <a:endParaRPr lang="sk-SK" dirty="0"/>
          </a:p>
          <a:p>
            <a:pPr algn="ctr">
              <a:buNone/>
            </a:pPr>
            <a:r>
              <a:rPr lang="sk-SK" dirty="0"/>
              <a:t> </a:t>
            </a:r>
            <a:r>
              <a:rPr lang="sk-SK" dirty="0" err="1" smtClean="0"/>
              <a:t>contact</a:t>
            </a:r>
            <a:r>
              <a:rPr lang="sk-SK" dirty="0" smtClean="0"/>
              <a:t>: </a:t>
            </a:r>
            <a:r>
              <a:rPr lang="en-GB" dirty="0"/>
              <a:t>www.imiscoe.org</a:t>
            </a:r>
            <a:endParaRPr lang="sk-SK" dirty="0"/>
          </a:p>
        </p:txBody>
      </p:sp>
      <p:pic>
        <p:nvPicPr>
          <p:cNvPr id="2050" name="Picture 2" descr="C:\Users\maria.istonova\Desktop\SSH\partneri_loga\partneri.png"/>
          <p:cNvPicPr>
            <a:picLocks noChangeAspect="1" noChangeArrowheads="1"/>
          </p:cNvPicPr>
          <p:nvPr/>
        </p:nvPicPr>
        <p:blipFill>
          <a:blip r:embed="rId2" cstate="print"/>
          <a:srcRect/>
          <a:stretch>
            <a:fillRect/>
          </a:stretch>
        </p:blipFill>
        <p:spPr bwMode="auto">
          <a:xfrm>
            <a:off x="755576" y="5589240"/>
            <a:ext cx="8204200" cy="990600"/>
          </a:xfrm>
          <a:prstGeom prst="rect">
            <a:avLst/>
          </a:prstGeom>
          <a:noFill/>
        </p:spPr>
      </p:pic>
      <p:pic>
        <p:nvPicPr>
          <p:cNvPr id="5" name="Picture 2" descr="ssh_banner_mail"/>
          <p:cNvPicPr>
            <a:picLocks noChangeAspect="1" noChangeArrowheads="1"/>
          </p:cNvPicPr>
          <p:nvPr/>
        </p:nvPicPr>
        <p:blipFill>
          <a:blip r:embed="rId3" cstate="print"/>
          <a:srcRect/>
          <a:stretch>
            <a:fillRect/>
          </a:stretch>
        </p:blipFill>
        <p:spPr bwMode="auto">
          <a:xfrm>
            <a:off x="0" y="1"/>
            <a:ext cx="9144000" cy="2564904"/>
          </a:xfrm>
          <a:prstGeom prst="rect">
            <a:avLst/>
          </a:prstGeom>
          <a:noFill/>
          <a:ln w="9525">
            <a:noFill/>
            <a:miter lim="800000"/>
            <a:headEnd/>
            <a:tailEnd/>
          </a:ln>
        </p:spPr>
      </p:pic>
    </p:spTree>
    <p:extLst>
      <p:ext uri="{BB962C8B-B14F-4D97-AF65-F5344CB8AC3E}">
        <p14:creationId xmlns:p14="http://schemas.microsoft.com/office/powerpoint/2010/main" val="2647101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39552" y="394125"/>
            <a:ext cx="8229600" cy="922337"/>
          </a:xfrm>
        </p:spPr>
        <p:txBody>
          <a:bodyPr/>
          <a:lstStyle/>
          <a:p>
            <a:pPr eaLnBrk="1" hangingPunct="1"/>
            <a:endParaRPr lang="en-GB" altLang="nl-NL" smtClean="0"/>
          </a:p>
        </p:txBody>
      </p:sp>
      <p:sp>
        <p:nvSpPr>
          <p:cNvPr id="16387" name="Content Placeholder 2"/>
          <p:cNvSpPr>
            <a:spLocks noGrp="1"/>
          </p:cNvSpPr>
          <p:nvPr>
            <p:ph idx="1"/>
          </p:nvPr>
        </p:nvSpPr>
        <p:spPr>
          <a:xfrm>
            <a:off x="462756" y="1484784"/>
            <a:ext cx="8218488" cy="4492625"/>
          </a:xfrm>
        </p:spPr>
        <p:txBody>
          <a:bodyPr/>
          <a:lstStyle/>
          <a:p>
            <a:pPr eaLnBrk="1" hangingPunct="1">
              <a:lnSpc>
                <a:spcPct val="80000"/>
              </a:lnSpc>
              <a:buFont typeface="Arial" panose="020B0604020202020204" pitchFamily="34" charset="0"/>
              <a:buNone/>
              <a:defRPr/>
            </a:pPr>
            <a:r>
              <a:rPr lang="en-GB" altLang="nl-NL" sz="2200" b="1" dirty="0" smtClean="0">
                <a:latin typeface="Times New Roman" panose="02020603050405020304" pitchFamily="18" charset="0"/>
                <a:cs typeface="Times New Roman" panose="02020603050405020304" pitchFamily="18" charset="0"/>
              </a:rPr>
              <a:t>Overview </a:t>
            </a:r>
          </a:p>
          <a:p>
            <a:pPr eaLnBrk="1" hangingPunct="1">
              <a:lnSpc>
                <a:spcPct val="80000"/>
              </a:lnSpc>
              <a:buFont typeface="Arial" panose="020B0604020202020204" pitchFamily="34" charset="0"/>
              <a:buNone/>
              <a:defRPr/>
            </a:pPr>
            <a:endParaRPr lang="en-GB" altLang="nl-NL" sz="2200" dirty="0" smtClean="0">
              <a:latin typeface="Times New Roman" panose="02020603050405020304" pitchFamily="18" charset="0"/>
              <a:cs typeface="Times New Roman" panose="02020603050405020304" pitchFamily="18" charset="0"/>
            </a:endParaRPr>
          </a:p>
          <a:p>
            <a:pPr marL="0" indent="0" eaLnBrk="1" hangingPunct="1">
              <a:lnSpc>
                <a:spcPct val="80000"/>
              </a:lnSpc>
              <a:buNone/>
              <a:defRPr/>
            </a:pPr>
            <a:r>
              <a:rPr lang="en-GB" altLang="nl-NL" sz="2000" b="1" dirty="0" smtClean="0">
                <a:latin typeface="Times New Roman" panose="02020603050405020304" pitchFamily="18" charset="0"/>
                <a:cs typeface="Times New Roman" panose="02020603050405020304" pitchFamily="18" charset="0"/>
              </a:rPr>
              <a:t>1. Expectations, assumptions and challenges of research – policy relations</a:t>
            </a:r>
          </a:p>
          <a:p>
            <a:pPr eaLnBrk="1" hangingPunct="1">
              <a:lnSpc>
                <a:spcPct val="80000"/>
              </a:lnSpc>
              <a:defRPr/>
            </a:pPr>
            <a:endParaRPr lang="en-GB" altLang="nl-NL" sz="2000" b="1" dirty="0">
              <a:latin typeface="Times New Roman" panose="02020603050405020304" pitchFamily="18" charset="0"/>
              <a:cs typeface="Times New Roman" panose="02020603050405020304" pitchFamily="18" charset="0"/>
            </a:endParaRPr>
          </a:p>
          <a:p>
            <a:pPr marL="0" indent="0" eaLnBrk="1" hangingPunct="1">
              <a:lnSpc>
                <a:spcPct val="80000"/>
              </a:lnSpc>
              <a:buNone/>
              <a:defRPr/>
            </a:pPr>
            <a:r>
              <a:rPr lang="en-GB" altLang="nl-NL" sz="2000" b="1" dirty="0" smtClean="0">
                <a:latin typeface="Times New Roman" panose="02020603050405020304" pitchFamily="18" charset="0"/>
                <a:cs typeface="Times New Roman" panose="02020603050405020304" pitchFamily="18" charset="0"/>
              </a:rPr>
              <a:t>2. Research in the EU funding framework: What has been financed and 	delivered?</a:t>
            </a:r>
          </a:p>
          <a:p>
            <a:pPr eaLnBrk="1" hangingPunct="1">
              <a:lnSpc>
                <a:spcPct val="80000"/>
              </a:lnSpc>
              <a:defRPr/>
            </a:pPr>
            <a:endParaRPr lang="en-GB" altLang="nl-NL" sz="2000" b="1" dirty="0">
              <a:latin typeface="Times New Roman" panose="02020603050405020304" pitchFamily="18" charset="0"/>
              <a:cs typeface="Times New Roman" panose="02020603050405020304" pitchFamily="18" charset="0"/>
            </a:endParaRPr>
          </a:p>
          <a:p>
            <a:pPr marL="0" indent="0" eaLnBrk="1" hangingPunct="1">
              <a:lnSpc>
                <a:spcPct val="80000"/>
              </a:lnSpc>
              <a:buNone/>
              <a:defRPr/>
            </a:pPr>
            <a:r>
              <a:rPr lang="en-GB" altLang="nl-NL" sz="2000" b="1" dirty="0" smtClean="0">
                <a:latin typeface="Times New Roman" panose="02020603050405020304" pitchFamily="18" charset="0"/>
                <a:cs typeface="Times New Roman" panose="02020603050405020304" pitchFamily="18" charset="0"/>
              </a:rPr>
              <a:t>3. Policy – Research Dialogues in Europe: an overview study.</a:t>
            </a:r>
          </a:p>
          <a:p>
            <a:pPr eaLnBrk="1" hangingPunct="1">
              <a:lnSpc>
                <a:spcPct val="80000"/>
              </a:lnSpc>
              <a:defRPr/>
            </a:pPr>
            <a:endParaRPr lang="en-GB" altLang="nl-NL" sz="2000" b="1" dirty="0" smtClean="0">
              <a:latin typeface="Times New Roman" panose="02020603050405020304" pitchFamily="18" charset="0"/>
              <a:cs typeface="Times New Roman" panose="02020603050405020304" pitchFamily="18" charset="0"/>
            </a:endParaRPr>
          </a:p>
          <a:p>
            <a:pPr marL="0" indent="0" eaLnBrk="1" hangingPunct="1">
              <a:lnSpc>
                <a:spcPct val="80000"/>
              </a:lnSpc>
              <a:buNone/>
              <a:defRPr/>
            </a:pPr>
            <a:r>
              <a:rPr lang="en-GB" altLang="nl-NL" sz="2000" b="1" dirty="0" smtClean="0">
                <a:latin typeface="Times New Roman" panose="02020603050405020304" pitchFamily="18" charset="0"/>
                <a:cs typeface="Times New Roman" panose="02020603050405020304" pitchFamily="18" charset="0"/>
              </a:rPr>
              <a:t>4. EU Policy Research Relations in a multi-level policy context</a:t>
            </a:r>
          </a:p>
          <a:p>
            <a:pPr marL="685800" lvl="1" eaLnBrk="1" hangingPunct="1">
              <a:lnSpc>
                <a:spcPct val="80000"/>
              </a:lnSpc>
              <a:buFontTx/>
              <a:buChar char="-"/>
              <a:defRPr/>
            </a:pPr>
            <a:r>
              <a:rPr lang="en-GB" altLang="nl-NL" sz="1600" b="1" dirty="0" smtClean="0">
                <a:latin typeface="Times New Roman" panose="02020603050405020304" pitchFamily="18" charset="0"/>
              </a:rPr>
              <a:t>How </a:t>
            </a:r>
            <a:r>
              <a:rPr lang="en-GB" altLang="nl-NL" sz="1600" b="1" dirty="0">
                <a:latin typeface="Times New Roman" panose="02020603050405020304" pitchFamily="18" charset="0"/>
              </a:rPr>
              <a:t>EU-policies influence / steer migration and integration research </a:t>
            </a:r>
            <a:endParaRPr lang="en-GB" altLang="nl-NL" sz="1600" b="1" dirty="0" smtClean="0">
              <a:latin typeface="Times New Roman" panose="02020603050405020304" pitchFamily="18" charset="0"/>
            </a:endParaRPr>
          </a:p>
          <a:p>
            <a:pPr marL="685800" lvl="1" eaLnBrk="1" hangingPunct="1">
              <a:lnSpc>
                <a:spcPct val="80000"/>
              </a:lnSpc>
              <a:buFontTx/>
              <a:buChar char="-"/>
              <a:defRPr/>
            </a:pPr>
            <a:r>
              <a:rPr lang="en-GB" altLang="nl-NL" sz="1600" b="1" dirty="0" smtClean="0">
                <a:latin typeface="Times New Roman" panose="02020603050405020304" pitchFamily="18" charset="0"/>
                <a:cs typeface="Times New Roman" panose="02020603050405020304" pitchFamily="18" charset="0"/>
              </a:rPr>
              <a:t>How does policy use research?</a:t>
            </a:r>
          </a:p>
          <a:p>
            <a:pPr lvl="1" eaLnBrk="1" hangingPunct="1">
              <a:lnSpc>
                <a:spcPct val="80000"/>
              </a:lnSpc>
              <a:defRPr/>
            </a:pPr>
            <a:endParaRPr lang="en-GB" altLang="nl-NL" sz="1600" b="1" dirty="0">
              <a:latin typeface="Times New Roman" panose="02020603050405020304" pitchFamily="18" charset="0"/>
              <a:cs typeface="Times New Roman" panose="02020603050405020304" pitchFamily="18" charset="0"/>
            </a:endParaRPr>
          </a:p>
          <a:p>
            <a:pPr marL="0" indent="0" eaLnBrk="1" hangingPunct="1">
              <a:lnSpc>
                <a:spcPct val="80000"/>
              </a:lnSpc>
              <a:buNone/>
              <a:defRPr/>
            </a:pPr>
            <a:r>
              <a:rPr lang="en-GB" altLang="nl-NL" sz="2000" b="1" dirty="0" smtClean="0">
                <a:latin typeface="Times New Roman" panose="02020603050405020304" pitchFamily="18" charset="0"/>
                <a:cs typeface="Times New Roman" panose="02020603050405020304" pitchFamily="18" charset="0"/>
              </a:rPr>
              <a:t>5. Challenges for future research and policy-research relations</a:t>
            </a:r>
          </a:p>
          <a:p>
            <a:pPr marL="0" indent="0" eaLnBrk="1" hangingPunct="1">
              <a:lnSpc>
                <a:spcPct val="80000"/>
              </a:lnSpc>
              <a:buNone/>
              <a:defRPr/>
            </a:pPr>
            <a:endParaRPr lang="en-GB" altLang="nl-NL" sz="2000" b="1" dirty="0" smtClean="0">
              <a:latin typeface="Times New Roman" panose="02020603050405020304" pitchFamily="18" charset="0"/>
              <a:cs typeface="Times New Roman" panose="02020603050405020304" pitchFamily="18" charset="0"/>
            </a:endParaRPr>
          </a:p>
          <a:p>
            <a:pPr marL="0" indent="0" eaLnBrk="1" hangingPunct="1">
              <a:lnSpc>
                <a:spcPct val="80000"/>
              </a:lnSpc>
              <a:buNone/>
              <a:defRPr/>
            </a:pPr>
            <a:r>
              <a:rPr lang="en-GB" altLang="nl-NL" sz="2000" b="1" dirty="0">
                <a:latin typeface="Times New Roman" panose="02020603050405020304" pitchFamily="18" charset="0"/>
                <a:cs typeface="Times New Roman" panose="02020603050405020304" pitchFamily="18" charset="0"/>
              </a:rPr>
              <a:t>	</a:t>
            </a:r>
            <a:endParaRPr lang="en-GB" altLang="nl-NL" sz="2000" b="1" dirty="0" smtClean="0">
              <a:latin typeface="Times New Roman" panose="02020603050405020304" pitchFamily="18" charset="0"/>
              <a:cs typeface="Times New Roman" panose="02020603050405020304" pitchFamily="18" charset="0"/>
            </a:endParaRPr>
          </a:p>
          <a:p>
            <a:pPr eaLnBrk="1" hangingPunct="1">
              <a:lnSpc>
                <a:spcPct val="80000"/>
              </a:lnSpc>
              <a:buFont typeface="Arial" panose="020B0604020202020204" pitchFamily="34" charset="0"/>
              <a:buNone/>
              <a:defRPr/>
            </a:pPr>
            <a:endParaRPr lang="en-GB" altLang="nl-NL" sz="2000" b="1"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pPr>
              <a:defRPr/>
            </a:pPr>
            <a:r>
              <a:rPr lang="en-GB"/>
              <a:t>www.imiscoe.org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a:xfrm>
            <a:off x="428717" y="1190912"/>
            <a:ext cx="8218488" cy="4492625"/>
          </a:xfrm>
        </p:spPr>
        <p:txBody>
          <a:bodyPr/>
          <a:lstStyle/>
          <a:p>
            <a:pPr marL="0" indent="0" eaLnBrk="1" hangingPunct="1">
              <a:lnSpc>
                <a:spcPct val="80000"/>
              </a:lnSpc>
              <a:buNone/>
              <a:defRPr/>
            </a:pPr>
            <a:endParaRPr lang="en-GB" altLang="nl-NL" sz="2000" b="1" dirty="0" smtClean="0">
              <a:latin typeface="Times New Roman" panose="02020603050405020304" pitchFamily="18" charset="0"/>
              <a:cs typeface="Times New Roman" panose="02020603050405020304" pitchFamily="18" charset="0"/>
            </a:endParaRPr>
          </a:p>
          <a:p>
            <a:pPr marL="0" indent="0" eaLnBrk="1" hangingPunct="1">
              <a:lnSpc>
                <a:spcPct val="80000"/>
              </a:lnSpc>
              <a:buNone/>
              <a:defRPr/>
            </a:pPr>
            <a:r>
              <a:rPr lang="en-GB" altLang="nl-NL" sz="2000" b="1" dirty="0" smtClean="0">
                <a:latin typeface="Times New Roman" panose="02020603050405020304" pitchFamily="18" charset="0"/>
                <a:cs typeface="Times New Roman" panose="02020603050405020304" pitchFamily="18" charset="0"/>
              </a:rPr>
              <a:t>1.1. </a:t>
            </a:r>
            <a:r>
              <a:rPr lang="en-GB" altLang="nl-NL" sz="2000" b="1" dirty="0">
                <a:latin typeface="Times New Roman" panose="02020603050405020304" pitchFamily="18" charset="0"/>
                <a:cs typeface="Times New Roman" panose="02020603050405020304" pitchFamily="18" charset="0"/>
              </a:rPr>
              <a:t>Expectations, assumptions and challenges of research – policy relations</a:t>
            </a:r>
          </a:p>
          <a:p>
            <a:pPr marL="0" indent="0" eaLnBrk="1" hangingPunct="1">
              <a:lnSpc>
                <a:spcPct val="80000"/>
              </a:lnSpc>
              <a:buNone/>
              <a:defRPr/>
            </a:pPr>
            <a:endParaRPr lang="en-GB" altLang="nl-NL" sz="2000" b="1" dirty="0" smtClean="0">
              <a:latin typeface="Times New Roman" panose="02020603050405020304" pitchFamily="18" charset="0"/>
              <a:cs typeface="Times New Roman" panose="02020603050405020304" pitchFamily="18" charset="0"/>
            </a:endParaRPr>
          </a:p>
          <a:p>
            <a:pPr marL="0" indent="0">
              <a:buNone/>
            </a:pPr>
            <a:r>
              <a:rPr lang="nl-NL" sz="2000" b="1" dirty="0" smtClean="0">
                <a:latin typeface="Times New Roman" panose="02020603050405020304" pitchFamily="18" charset="0"/>
                <a:cs typeface="Times New Roman" panose="02020603050405020304" pitchFamily="18" charset="0"/>
              </a:rPr>
              <a:t>Research on </a:t>
            </a:r>
            <a:r>
              <a:rPr lang="nl-NL" sz="2000" b="1" dirty="0" err="1" smtClean="0">
                <a:latin typeface="Times New Roman" panose="02020603050405020304" pitchFamily="18" charset="0"/>
                <a:cs typeface="Times New Roman" panose="02020603050405020304" pitchFamily="18" charset="0"/>
              </a:rPr>
              <a:t>processes</a:t>
            </a:r>
            <a:r>
              <a:rPr lang="nl-NL" sz="2000" b="1" dirty="0" smtClean="0">
                <a:latin typeface="Times New Roman" panose="02020603050405020304" pitchFamily="18" charset="0"/>
                <a:cs typeface="Times New Roman" panose="02020603050405020304" pitchFamily="18" charset="0"/>
              </a:rPr>
              <a:t> of (</a:t>
            </a:r>
            <a:r>
              <a:rPr lang="nl-NL" sz="2000" b="1" dirty="0" err="1" smtClean="0">
                <a:latin typeface="Times New Roman" panose="02020603050405020304" pitchFamily="18" charset="0"/>
                <a:cs typeface="Times New Roman" panose="02020603050405020304" pitchFamily="18" charset="0"/>
              </a:rPr>
              <a:t>international</a:t>
            </a:r>
            <a:r>
              <a:rPr lang="nl-NL" sz="2000" b="1" dirty="0" smtClean="0">
                <a:latin typeface="Times New Roman" panose="02020603050405020304" pitchFamily="18" charset="0"/>
                <a:cs typeface="Times New Roman" panose="02020603050405020304" pitchFamily="18" charset="0"/>
              </a:rPr>
              <a:t>) </a:t>
            </a:r>
            <a:r>
              <a:rPr lang="nl-NL" sz="2000" b="1" dirty="0" err="1" smtClean="0">
                <a:latin typeface="Times New Roman" panose="02020603050405020304" pitchFamily="18" charset="0"/>
                <a:cs typeface="Times New Roman" panose="02020603050405020304" pitchFamily="18" charset="0"/>
              </a:rPr>
              <a:t>migration</a:t>
            </a:r>
            <a:r>
              <a:rPr lang="nl-NL" sz="2000" b="1" dirty="0" smtClean="0">
                <a:latin typeface="Times New Roman" panose="02020603050405020304" pitchFamily="18" charset="0"/>
                <a:cs typeface="Times New Roman" panose="02020603050405020304" pitchFamily="18" charset="0"/>
              </a:rPr>
              <a:t> </a:t>
            </a:r>
            <a:r>
              <a:rPr lang="nl-NL" sz="2000" b="1" dirty="0" err="1" smtClean="0">
                <a:latin typeface="Times New Roman" panose="02020603050405020304" pitchFamily="18" charset="0"/>
                <a:cs typeface="Times New Roman" panose="02020603050405020304" pitchFamily="18" charset="0"/>
              </a:rPr>
              <a:t>and</a:t>
            </a:r>
            <a:r>
              <a:rPr lang="nl-NL" sz="2000" b="1" dirty="0" smtClean="0">
                <a:latin typeface="Times New Roman" panose="02020603050405020304" pitchFamily="18" charset="0"/>
                <a:cs typeface="Times New Roman" panose="02020603050405020304" pitchFamily="18" charset="0"/>
              </a:rPr>
              <a:t> of </a:t>
            </a:r>
            <a:r>
              <a:rPr lang="nl-NL" sz="2000" b="1" dirty="0" err="1" smtClean="0">
                <a:latin typeface="Times New Roman" panose="02020603050405020304" pitchFamily="18" charset="0"/>
                <a:cs typeface="Times New Roman" panose="02020603050405020304" pitchFamily="18" charset="0"/>
              </a:rPr>
              <a:t>integration</a:t>
            </a:r>
            <a:r>
              <a:rPr lang="nl-NL" sz="2000" b="1" dirty="0" smtClean="0">
                <a:latin typeface="Times New Roman" panose="02020603050405020304" pitchFamily="18" charset="0"/>
                <a:cs typeface="Times New Roman" panose="02020603050405020304" pitchFamily="18" charset="0"/>
              </a:rPr>
              <a:t> </a:t>
            </a:r>
            <a:r>
              <a:rPr lang="nl-NL" sz="2000" b="1" dirty="0" err="1" smtClean="0">
                <a:latin typeface="Times New Roman" panose="02020603050405020304" pitchFamily="18" charset="0"/>
                <a:cs typeface="Times New Roman" panose="02020603050405020304" pitchFamily="18" charset="0"/>
              </a:rPr>
              <a:t>should</a:t>
            </a:r>
            <a:r>
              <a:rPr lang="nl-NL" sz="2000" b="1" dirty="0" smtClean="0">
                <a:latin typeface="Times New Roman" panose="02020603050405020304" pitchFamily="18" charset="0"/>
                <a:cs typeface="Times New Roman" panose="02020603050405020304" pitchFamily="18" charset="0"/>
              </a:rPr>
              <a:t> </a:t>
            </a:r>
            <a:r>
              <a:rPr lang="nl-NL" sz="2000" b="1" dirty="0" err="1" smtClean="0">
                <a:latin typeface="Times New Roman" panose="02020603050405020304" pitchFamily="18" charset="0"/>
                <a:cs typeface="Times New Roman" panose="02020603050405020304" pitchFamily="18" charset="0"/>
              </a:rPr>
              <a:t>ideally</a:t>
            </a:r>
            <a:r>
              <a:rPr lang="nl-NL" sz="2000" b="1" dirty="0" smtClean="0">
                <a:latin typeface="Times New Roman" panose="02020603050405020304" pitchFamily="18" charset="0"/>
                <a:cs typeface="Times New Roman" panose="02020603050405020304" pitchFamily="18" charset="0"/>
              </a:rPr>
              <a:t> have </a:t>
            </a:r>
            <a:r>
              <a:rPr lang="nl-NL" sz="2000" b="1" dirty="0" err="1" smtClean="0">
                <a:latin typeface="Times New Roman" panose="02020603050405020304" pitchFamily="18" charset="0"/>
                <a:cs typeface="Times New Roman" panose="02020603050405020304" pitchFamily="18" charset="0"/>
              </a:rPr>
              <a:t>its</a:t>
            </a:r>
            <a:r>
              <a:rPr lang="nl-NL" sz="2000" b="1" dirty="0" smtClean="0">
                <a:latin typeface="Times New Roman" panose="02020603050405020304" pitchFamily="18" charset="0"/>
                <a:cs typeface="Times New Roman" panose="02020603050405020304" pitchFamily="18" charset="0"/>
              </a:rPr>
              <a:t> </a:t>
            </a:r>
            <a:r>
              <a:rPr lang="nl-NL" sz="2000" b="1" dirty="0" err="1" smtClean="0">
                <a:latin typeface="Times New Roman" panose="02020603050405020304" pitchFamily="18" charset="0"/>
                <a:cs typeface="Times New Roman" panose="02020603050405020304" pitchFamily="18" charset="0"/>
              </a:rPr>
              <a:t>own</a:t>
            </a:r>
            <a:r>
              <a:rPr lang="nl-NL" sz="2000" b="1" dirty="0" smtClean="0">
                <a:latin typeface="Times New Roman" panose="02020603050405020304" pitchFamily="18" charset="0"/>
                <a:cs typeface="Times New Roman" panose="02020603050405020304" pitchFamily="18" charset="0"/>
              </a:rPr>
              <a:t> </a:t>
            </a:r>
            <a:r>
              <a:rPr lang="nl-NL" sz="2000" b="1" dirty="0" err="1" smtClean="0">
                <a:latin typeface="Times New Roman" panose="02020603050405020304" pitchFamily="18" charset="0"/>
                <a:cs typeface="Times New Roman" panose="02020603050405020304" pitchFamily="18" charset="0"/>
              </a:rPr>
              <a:t>scientific</a:t>
            </a:r>
            <a:r>
              <a:rPr lang="nl-NL" sz="2000" b="1" dirty="0" smtClean="0">
                <a:latin typeface="Times New Roman" panose="02020603050405020304" pitchFamily="18" charset="0"/>
                <a:cs typeface="Times New Roman" panose="02020603050405020304" pitchFamily="18" charset="0"/>
              </a:rPr>
              <a:t> </a:t>
            </a:r>
            <a:r>
              <a:rPr lang="nl-NL" sz="2000" b="1" dirty="0" err="1" smtClean="0">
                <a:latin typeface="Times New Roman" panose="02020603050405020304" pitchFamily="18" charset="0"/>
                <a:cs typeface="Times New Roman" panose="02020603050405020304" pitchFamily="18" charset="0"/>
              </a:rPr>
              <a:t>concepts</a:t>
            </a:r>
            <a:r>
              <a:rPr lang="nl-NL" sz="2000" b="1" dirty="0" smtClean="0">
                <a:latin typeface="Times New Roman" panose="02020603050405020304" pitchFamily="18" charset="0"/>
                <a:cs typeface="Times New Roman" panose="02020603050405020304" pitchFamily="18" charset="0"/>
              </a:rPr>
              <a:t>, </a:t>
            </a:r>
            <a:r>
              <a:rPr lang="nl-NL" sz="2000" b="1" dirty="0" err="1" smtClean="0">
                <a:latin typeface="Times New Roman" panose="02020603050405020304" pitchFamily="18" charset="0"/>
                <a:cs typeface="Times New Roman" panose="02020603050405020304" pitchFamily="18" charset="0"/>
              </a:rPr>
              <a:t>definitions</a:t>
            </a:r>
            <a:r>
              <a:rPr lang="nl-NL" sz="2000" b="1" dirty="0" smtClean="0">
                <a:latin typeface="Times New Roman" panose="02020603050405020304" pitchFamily="18" charset="0"/>
                <a:cs typeface="Times New Roman" panose="02020603050405020304" pitchFamily="18" charset="0"/>
              </a:rPr>
              <a:t> </a:t>
            </a:r>
            <a:r>
              <a:rPr lang="nl-NL" sz="2000" b="1" dirty="0" err="1" smtClean="0">
                <a:latin typeface="Times New Roman" panose="02020603050405020304" pitchFamily="18" charset="0"/>
                <a:cs typeface="Times New Roman" panose="02020603050405020304" pitchFamily="18" charset="0"/>
              </a:rPr>
              <a:t>and</a:t>
            </a:r>
            <a:r>
              <a:rPr lang="nl-NL" sz="2000" b="1" dirty="0" smtClean="0">
                <a:latin typeface="Times New Roman" panose="02020603050405020304" pitchFamily="18" charset="0"/>
                <a:cs typeface="Times New Roman" panose="02020603050405020304" pitchFamily="18" charset="0"/>
              </a:rPr>
              <a:t> </a:t>
            </a:r>
            <a:r>
              <a:rPr lang="nl-NL" sz="2000" b="1" i="1" dirty="0" err="1" smtClean="0">
                <a:solidFill>
                  <a:srgbClr val="FF0000"/>
                </a:solidFill>
                <a:latin typeface="Times New Roman" panose="02020603050405020304" pitchFamily="18" charset="0"/>
                <a:cs typeface="Times New Roman" panose="02020603050405020304" pitchFamily="18" charset="0"/>
              </a:rPr>
              <a:t>analytical</a:t>
            </a:r>
            <a:r>
              <a:rPr lang="nl-NL" sz="2000" b="1" i="1" dirty="0" smtClean="0">
                <a:solidFill>
                  <a:srgbClr val="FF0000"/>
                </a:solidFill>
                <a:latin typeface="Times New Roman" panose="02020603050405020304" pitchFamily="18" charset="0"/>
                <a:cs typeface="Times New Roman" panose="02020603050405020304" pitchFamily="18" charset="0"/>
              </a:rPr>
              <a:t> </a:t>
            </a:r>
            <a:r>
              <a:rPr lang="nl-NL" sz="2000" b="1" i="1" dirty="0" err="1" smtClean="0">
                <a:solidFill>
                  <a:srgbClr val="FF0000"/>
                </a:solidFill>
                <a:latin typeface="Times New Roman" panose="02020603050405020304" pitchFamily="18" charset="0"/>
                <a:cs typeface="Times New Roman" panose="02020603050405020304" pitchFamily="18" charset="0"/>
              </a:rPr>
              <a:t>models</a:t>
            </a:r>
            <a:r>
              <a:rPr lang="nl-NL" sz="2000" b="1" dirty="0" smtClean="0">
                <a:latin typeface="Times New Roman" panose="02020603050405020304" pitchFamily="18" charset="0"/>
                <a:cs typeface="Times New Roman" panose="02020603050405020304" pitchFamily="18" charset="0"/>
              </a:rPr>
              <a:t>,  </a:t>
            </a:r>
            <a:r>
              <a:rPr lang="nl-NL" sz="2000" b="1" dirty="0" err="1" smtClean="0">
                <a:latin typeface="Times New Roman" panose="02020603050405020304" pitchFamily="18" charset="0"/>
                <a:cs typeface="Times New Roman" panose="02020603050405020304" pitchFamily="18" charset="0"/>
              </a:rPr>
              <a:t>and</a:t>
            </a:r>
            <a:r>
              <a:rPr lang="nl-NL" sz="2000" b="1" dirty="0" smtClean="0">
                <a:latin typeface="Times New Roman" panose="02020603050405020304" pitchFamily="18" charset="0"/>
                <a:cs typeface="Times New Roman" panose="02020603050405020304" pitchFamily="18" charset="0"/>
              </a:rPr>
              <a:t> </a:t>
            </a:r>
            <a:r>
              <a:rPr lang="nl-NL" sz="2000" b="1" dirty="0" err="1" smtClean="0">
                <a:latin typeface="Times New Roman" panose="02020603050405020304" pitchFamily="18" charset="0"/>
                <a:cs typeface="Times New Roman" panose="02020603050405020304" pitchFamily="18" charset="0"/>
              </a:rPr>
              <a:t>using</a:t>
            </a:r>
            <a:r>
              <a:rPr lang="nl-NL" sz="2000" b="1" dirty="0" smtClean="0">
                <a:latin typeface="Times New Roman" panose="02020603050405020304" pitchFamily="18" charset="0"/>
                <a:cs typeface="Times New Roman" panose="02020603050405020304" pitchFamily="18" charset="0"/>
              </a:rPr>
              <a:t> these </a:t>
            </a:r>
            <a:r>
              <a:rPr lang="nl-NL" sz="2000" b="1" dirty="0" err="1" smtClean="0">
                <a:latin typeface="Times New Roman" panose="02020603050405020304" pitchFamily="18" charset="0"/>
                <a:cs typeface="Times New Roman" panose="02020603050405020304" pitchFamily="18" charset="0"/>
              </a:rPr>
              <a:t>build</a:t>
            </a:r>
            <a:r>
              <a:rPr lang="nl-NL" sz="2000" b="1" dirty="0" smtClean="0">
                <a:latin typeface="Times New Roman" panose="02020603050405020304" pitchFamily="18" charset="0"/>
                <a:cs typeface="Times New Roman" panose="02020603050405020304" pitchFamily="18" charset="0"/>
              </a:rPr>
              <a:t> </a:t>
            </a:r>
            <a:r>
              <a:rPr lang="nl-NL" sz="2000" b="1" i="1" dirty="0" err="1" smtClean="0">
                <a:solidFill>
                  <a:srgbClr val="FF0000"/>
                </a:solidFill>
                <a:latin typeface="Times New Roman" panose="02020603050405020304" pitchFamily="18" charset="0"/>
                <a:cs typeface="Times New Roman" panose="02020603050405020304" pitchFamily="18" charset="0"/>
              </a:rPr>
              <a:t>theories</a:t>
            </a:r>
            <a:r>
              <a:rPr lang="nl-NL" sz="2000" b="1" dirty="0" smtClean="0">
                <a:latin typeface="Times New Roman" panose="02020603050405020304" pitchFamily="18" charset="0"/>
                <a:cs typeface="Times New Roman" panose="02020603050405020304" pitchFamily="18" charset="0"/>
              </a:rPr>
              <a:t> on </a:t>
            </a:r>
            <a:r>
              <a:rPr lang="nl-NL" sz="2000" b="1" dirty="0" err="1" smtClean="0">
                <a:latin typeface="Times New Roman" panose="02020603050405020304" pitchFamily="18" charset="0"/>
                <a:cs typeface="Times New Roman" panose="02020603050405020304" pitchFamily="18" charset="0"/>
              </a:rPr>
              <a:t>migration</a:t>
            </a:r>
            <a:r>
              <a:rPr lang="nl-NL" sz="2000" b="1" dirty="0" smtClean="0">
                <a:latin typeface="Times New Roman" panose="02020603050405020304" pitchFamily="18" charset="0"/>
                <a:cs typeface="Times New Roman" panose="02020603050405020304" pitchFamily="18" charset="0"/>
              </a:rPr>
              <a:t> </a:t>
            </a:r>
            <a:r>
              <a:rPr lang="nl-NL" sz="2000" b="1" dirty="0" err="1" smtClean="0">
                <a:latin typeface="Times New Roman" panose="02020603050405020304" pitchFamily="18" charset="0"/>
                <a:cs typeface="Times New Roman" panose="02020603050405020304" pitchFamily="18" charset="0"/>
              </a:rPr>
              <a:t>and</a:t>
            </a:r>
            <a:r>
              <a:rPr lang="nl-NL" sz="2000" b="1" dirty="0" smtClean="0">
                <a:latin typeface="Times New Roman" panose="02020603050405020304" pitchFamily="18" charset="0"/>
                <a:cs typeface="Times New Roman" panose="02020603050405020304" pitchFamily="18" charset="0"/>
              </a:rPr>
              <a:t> the </a:t>
            </a:r>
            <a:r>
              <a:rPr lang="nl-NL" sz="2000" b="1" dirty="0" err="1" smtClean="0">
                <a:latin typeface="Times New Roman" panose="02020603050405020304" pitchFamily="18" charset="0"/>
                <a:cs typeface="Times New Roman" panose="02020603050405020304" pitchFamily="18" charset="0"/>
              </a:rPr>
              <a:t>settlement</a:t>
            </a:r>
            <a:r>
              <a:rPr lang="nl-NL" sz="2000" b="1" dirty="0" smtClean="0">
                <a:latin typeface="Times New Roman" panose="02020603050405020304" pitchFamily="18" charset="0"/>
                <a:cs typeface="Times New Roman" panose="02020603050405020304" pitchFamily="18" charset="0"/>
              </a:rPr>
              <a:t> proces of </a:t>
            </a:r>
            <a:r>
              <a:rPr lang="nl-NL" sz="2000" b="1" dirty="0" err="1" smtClean="0">
                <a:latin typeface="Times New Roman" panose="02020603050405020304" pitchFamily="18" charset="0"/>
                <a:cs typeface="Times New Roman" panose="02020603050405020304" pitchFamily="18" charset="0"/>
              </a:rPr>
              <a:t>migrants</a:t>
            </a:r>
            <a:r>
              <a:rPr lang="nl-NL" sz="2000" b="1" dirty="0" smtClean="0">
                <a:latin typeface="Times New Roman" panose="02020603050405020304" pitchFamily="18" charset="0"/>
                <a:cs typeface="Times New Roman" panose="02020603050405020304" pitchFamily="18" charset="0"/>
              </a:rPr>
              <a:t> </a:t>
            </a:r>
            <a:r>
              <a:rPr lang="nl-NL" sz="2000" b="1" dirty="0" err="1" smtClean="0">
                <a:latin typeface="Times New Roman" panose="02020603050405020304" pitchFamily="18" charset="0"/>
                <a:cs typeface="Times New Roman" panose="02020603050405020304" pitchFamily="18" charset="0"/>
              </a:rPr>
              <a:t>that</a:t>
            </a:r>
            <a:r>
              <a:rPr lang="nl-NL" sz="2000" b="1" dirty="0" smtClean="0">
                <a:latin typeface="Times New Roman" panose="02020603050405020304" pitchFamily="18" charset="0"/>
                <a:cs typeface="Times New Roman" panose="02020603050405020304" pitchFamily="18" charset="0"/>
              </a:rPr>
              <a:t> – </a:t>
            </a:r>
            <a:r>
              <a:rPr lang="nl-NL" sz="2000" b="1" dirty="0" err="1" smtClean="0">
                <a:latin typeface="Times New Roman" panose="02020603050405020304" pitchFamily="18" charset="0"/>
                <a:cs typeface="Times New Roman" panose="02020603050405020304" pitchFamily="18" charset="0"/>
              </a:rPr>
              <a:t>again</a:t>
            </a:r>
            <a:r>
              <a:rPr lang="nl-NL" sz="2000" b="1" dirty="0" smtClean="0">
                <a:latin typeface="Times New Roman" panose="02020603050405020304" pitchFamily="18" charset="0"/>
                <a:cs typeface="Times New Roman" panose="02020603050405020304" pitchFamily="18" charset="0"/>
              </a:rPr>
              <a:t> </a:t>
            </a:r>
            <a:r>
              <a:rPr lang="nl-NL" sz="2000" b="1" dirty="0" err="1" smtClean="0">
                <a:latin typeface="Times New Roman" panose="02020603050405020304" pitchFamily="18" charset="0"/>
                <a:cs typeface="Times New Roman" panose="02020603050405020304" pitchFamily="18" charset="0"/>
              </a:rPr>
              <a:t>ideally</a:t>
            </a:r>
            <a:r>
              <a:rPr lang="nl-NL" sz="2000" b="1" dirty="0" smtClean="0">
                <a:latin typeface="Times New Roman" panose="02020603050405020304" pitchFamily="18" charset="0"/>
                <a:cs typeface="Times New Roman" panose="02020603050405020304" pitchFamily="18" charset="0"/>
              </a:rPr>
              <a:t> – </a:t>
            </a:r>
            <a:r>
              <a:rPr lang="nl-NL" sz="2000" b="1" dirty="0" err="1" smtClean="0">
                <a:latin typeface="Times New Roman" panose="02020603050405020304" pitchFamily="18" charset="0"/>
                <a:cs typeface="Times New Roman" panose="02020603050405020304" pitchFamily="18" charset="0"/>
              </a:rPr>
              <a:t>predict</a:t>
            </a:r>
            <a:r>
              <a:rPr lang="nl-NL" sz="2000" b="1" dirty="0" smtClean="0">
                <a:latin typeface="Times New Roman" panose="02020603050405020304" pitchFamily="18" charset="0"/>
                <a:cs typeface="Times New Roman" panose="02020603050405020304" pitchFamily="18" charset="0"/>
              </a:rPr>
              <a:t> </a:t>
            </a:r>
            <a:r>
              <a:rPr lang="nl-NL" sz="2000" b="1" dirty="0" err="1" smtClean="0">
                <a:latin typeface="Times New Roman" panose="02020603050405020304" pitchFamily="18" charset="0"/>
                <a:cs typeface="Times New Roman" panose="02020603050405020304" pitchFamily="18" charset="0"/>
              </a:rPr>
              <a:t>such</a:t>
            </a:r>
            <a:r>
              <a:rPr lang="nl-NL" sz="2000" b="1" dirty="0" smtClean="0">
                <a:latin typeface="Times New Roman" panose="02020603050405020304" pitchFamily="18" charset="0"/>
                <a:cs typeface="Times New Roman" panose="02020603050405020304" pitchFamily="18" charset="0"/>
              </a:rPr>
              <a:t> </a:t>
            </a:r>
            <a:r>
              <a:rPr lang="nl-NL" sz="2000" b="1" dirty="0" err="1" smtClean="0">
                <a:latin typeface="Times New Roman" panose="02020603050405020304" pitchFamily="18" charset="0"/>
                <a:cs typeface="Times New Roman" panose="02020603050405020304" pitchFamily="18" charset="0"/>
              </a:rPr>
              <a:t>processes</a:t>
            </a:r>
            <a:r>
              <a:rPr lang="nl-NL" sz="2000" b="1" dirty="0" smtClean="0">
                <a:latin typeface="Times New Roman" panose="02020603050405020304" pitchFamily="18" charset="0"/>
                <a:cs typeface="Times New Roman" panose="02020603050405020304" pitchFamily="18" charset="0"/>
              </a:rPr>
              <a:t> </a:t>
            </a:r>
            <a:r>
              <a:rPr lang="nl-NL" sz="2000" b="1" dirty="0" err="1" smtClean="0">
                <a:latin typeface="Times New Roman" panose="02020603050405020304" pitchFamily="18" charset="0"/>
                <a:cs typeface="Times New Roman" panose="02020603050405020304" pitchFamily="18" charset="0"/>
              </a:rPr>
              <a:t>and</a:t>
            </a:r>
            <a:r>
              <a:rPr lang="nl-NL" sz="2000" b="1" dirty="0" smtClean="0">
                <a:latin typeface="Times New Roman" panose="02020603050405020304" pitchFamily="18" charset="0"/>
                <a:cs typeface="Times New Roman" panose="02020603050405020304" pitchFamily="18" charset="0"/>
              </a:rPr>
              <a:t> </a:t>
            </a:r>
            <a:r>
              <a:rPr lang="nl-NL" sz="2000" b="1" dirty="0" err="1" smtClean="0">
                <a:latin typeface="Times New Roman" panose="02020603050405020304" pitchFamily="18" charset="0"/>
                <a:cs typeface="Times New Roman" panose="02020603050405020304" pitchFamily="18" charset="0"/>
              </a:rPr>
              <a:t>their</a:t>
            </a:r>
            <a:r>
              <a:rPr lang="nl-NL" sz="2000" b="1" dirty="0" smtClean="0">
                <a:latin typeface="Times New Roman" panose="02020603050405020304" pitchFamily="18" charset="0"/>
                <a:cs typeface="Times New Roman" panose="02020603050405020304" pitchFamily="18" charset="0"/>
              </a:rPr>
              <a:t> </a:t>
            </a:r>
            <a:r>
              <a:rPr lang="nl-NL" sz="2000" b="1" dirty="0" err="1" smtClean="0">
                <a:latin typeface="Times New Roman" panose="02020603050405020304" pitchFamily="18" charset="0"/>
                <a:cs typeface="Times New Roman" panose="02020603050405020304" pitchFamily="18" charset="0"/>
              </a:rPr>
              <a:t>outcomes</a:t>
            </a:r>
            <a:r>
              <a:rPr lang="nl-NL" sz="2000" b="1" dirty="0" smtClean="0">
                <a:latin typeface="Times New Roman" panose="02020603050405020304" pitchFamily="18" charset="0"/>
                <a:cs typeface="Times New Roman" panose="02020603050405020304" pitchFamily="18" charset="0"/>
              </a:rPr>
              <a:t>. </a:t>
            </a:r>
          </a:p>
          <a:p>
            <a:pPr marL="0" indent="0">
              <a:buNone/>
            </a:pPr>
            <a:endParaRPr lang="nl-NL" altLang="nl-NL" sz="2000" b="1" dirty="0">
              <a:latin typeface="Times New Roman" panose="02020603050405020304" pitchFamily="18" charset="0"/>
              <a:cs typeface="Times New Roman" panose="02020603050405020304" pitchFamily="18" charset="0"/>
            </a:endParaRPr>
          </a:p>
          <a:p>
            <a:pPr marL="0" indent="0">
              <a:buNone/>
            </a:pPr>
            <a:r>
              <a:rPr lang="en-GB" altLang="nl-NL" sz="2000" b="1" dirty="0" smtClean="0">
                <a:latin typeface="Times New Roman" panose="02020603050405020304" pitchFamily="18" charset="0"/>
                <a:cs typeface="Times New Roman" panose="02020603050405020304" pitchFamily="18" charset="0"/>
              </a:rPr>
              <a:t>Policies </a:t>
            </a:r>
            <a:r>
              <a:rPr lang="en-GB" altLang="nl-NL" sz="2000" b="1" i="1" dirty="0">
                <a:solidFill>
                  <a:srgbClr val="FF0000"/>
                </a:solidFill>
                <a:latin typeface="Times New Roman" panose="02020603050405020304" pitchFamily="18" charset="0"/>
                <a:cs typeface="Times New Roman" panose="02020603050405020304" pitchFamily="18" charset="0"/>
              </a:rPr>
              <a:t>intend to steer processes</a:t>
            </a:r>
            <a:r>
              <a:rPr lang="en-GB" altLang="nl-NL" sz="2000" b="1" dirty="0">
                <a:solidFill>
                  <a:srgbClr val="FF0000"/>
                </a:solidFill>
                <a:latin typeface="Times New Roman" panose="02020603050405020304" pitchFamily="18" charset="0"/>
                <a:cs typeface="Times New Roman" panose="02020603050405020304" pitchFamily="18" charset="0"/>
              </a:rPr>
              <a:t> </a:t>
            </a:r>
            <a:r>
              <a:rPr lang="en-GB" altLang="nl-NL" sz="2000" b="1" dirty="0">
                <a:latin typeface="Times New Roman" panose="02020603050405020304" pitchFamily="18" charset="0"/>
                <a:cs typeface="Times New Roman" panose="02020603050405020304" pitchFamily="18" charset="0"/>
              </a:rPr>
              <a:t>in society</a:t>
            </a:r>
            <a:r>
              <a:rPr lang="en-GB" altLang="nl-NL" sz="2000" b="1" dirty="0" smtClean="0">
                <a:latin typeface="Times New Roman" panose="02020603050405020304" pitchFamily="18" charset="0"/>
                <a:cs typeface="Times New Roman" panose="02020603050405020304" pitchFamily="18" charset="0"/>
              </a:rPr>
              <a:t>. They </a:t>
            </a:r>
            <a:r>
              <a:rPr lang="en-GB" altLang="nl-NL" sz="2000" b="1" dirty="0">
                <a:latin typeface="Times New Roman" panose="02020603050405020304" pitchFamily="18" charset="0"/>
                <a:cs typeface="Times New Roman" panose="02020603050405020304" pitchFamily="18" charset="0"/>
              </a:rPr>
              <a:t>are </a:t>
            </a:r>
            <a:r>
              <a:rPr lang="en-GB" altLang="nl-NL" sz="2000" b="1" i="1" dirty="0">
                <a:latin typeface="Times New Roman" panose="02020603050405020304" pitchFamily="18" charset="0"/>
                <a:cs typeface="Times New Roman" panose="02020603050405020304" pitchFamily="18" charset="0"/>
              </a:rPr>
              <a:t>normative</a:t>
            </a:r>
            <a:r>
              <a:rPr lang="en-GB" altLang="nl-NL" sz="2000" b="1" dirty="0">
                <a:latin typeface="Times New Roman" panose="02020603050405020304" pitchFamily="18" charset="0"/>
                <a:cs typeface="Times New Roman" panose="02020603050405020304" pitchFamily="18" charset="0"/>
              </a:rPr>
              <a:t> in nature: </a:t>
            </a:r>
            <a:r>
              <a:rPr lang="en-GB" altLang="nl-NL" sz="2000" b="1" dirty="0" smtClean="0">
                <a:latin typeface="Times New Roman" panose="02020603050405020304" pitchFamily="18" charset="0"/>
                <a:cs typeface="Times New Roman" panose="02020603050405020304" pitchFamily="18" charset="0"/>
              </a:rPr>
              <a:t>they define a problem and design policy </a:t>
            </a:r>
            <a:r>
              <a:rPr lang="en-GB" altLang="nl-NL" sz="2000" b="1" dirty="0">
                <a:latin typeface="Times New Roman" panose="02020603050405020304" pitchFamily="18" charset="0"/>
                <a:cs typeface="Times New Roman" panose="02020603050405020304" pitchFamily="18" charset="0"/>
              </a:rPr>
              <a:t>action </a:t>
            </a:r>
            <a:r>
              <a:rPr lang="en-GB" altLang="nl-NL" sz="2000" b="1" dirty="0" smtClean="0">
                <a:latin typeface="Times New Roman" panose="02020603050405020304" pitchFamily="18" charset="0"/>
                <a:cs typeface="Times New Roman" panose="02020603050405020304" pitchFamily="18" charset="0"/>
              </a:rPr>
              <a:t>to solve the problem. Policies </a:t>
            </a:r>
            <a:r>
              <a:rPr lang="en-GB" altLang="nl-NL" sz="2000" b="1" dirty="0">
                <a:latin typeface="Times New Roman" panose="02020603050405020304" pitchFamily="18" charset="0"/>
                <a:cs typeface="Times New Roman" panose="02020603050405020304" pitchFamily="18" charset="0"/>
              </a:rPr>
              <a:t>are </a:t>
            </a:r>
            <a:r>
              <a:rPr lang="en-GB" altLang="nl-NL" sz="2000" b="1" i="1" dirty="0">
                <a:solidFill>
                  <a:srgbClr val="FF0000"/>
                </a:solidFill>
                <a:latin typeface="Times New Roman" panose="02020603050405020304" pitchFamily="18" charset="0"/>
                <a:cs typeface="Times New Roman" panose="02020603050405020304" pitchFamily="18" charset="0"/>
              </a:rPr>
              <a:t>defined politically by </a:t>
            </a:r>
            <a:r>
              <a:rPr lang="en-GB" altLang="nl-NL" sz="2000" b="1" i="1" dirty="0" smtClean="0">
                <a:solidFill>
                  <a:srgbClr val="FF0000"/>
                </a:solidFill>
                <a:latin typeface="Times New Roman" panose="02020603050405020304" pitchFamily="18" charset="0"/>
                <a:cs typeface="Times New Roman" panose="02020603050405020304" pitchFamily="18" charset="0"/>
              </a:rPr>
              <a:t>majorities in </a:t>
            </a:r>
            <a:r>
              <a:rPr lang="en-GB" altLang="nl-NL" sz="2000" b="1" i="1" dirty="0">
                <a:solidFill>
                  <a:srgbClr val="FF0000"/>
                </a:solidFill>
                <a:latin typeface="Times New Roman" panose="02020603050405020304" pitchFamily="18" charset="0"/>
                <a:cs typeface="Times New Roman" panose="02020603050405020304" pitchFamily="18" charset="0"/>
              </a:rPr>
              <a:t>society.</a:t>
            </a:r>
            <a:r>
              <a:rPr lang="en-GB" altLang="nl-NL" sz="2000" b="1" dirty="0">
                <a:solidFill>
                  <a:srgbClr val="FF0000"/>
                </a:solidFill>
                <a:latin typeface="Times New Roman" panose="02020603050405020304" pitchFamily="18" charset="0"/>
                <a:cs typeface="Times New Roman" panose="02020603050405020304" pitchFamily="18" charset="0"/>
              </a:rPr>
              <a:t> </a:t>
            </a:r>
            <a:r>
              <a:rPr lang="en-GB" altLang="nl-NL" sz="2000" b="1" dirty="0">
                <a:latin typeface="Times New Roman" panose="02020603050405020304" pitchFamily="18" charset="0"/>
                <a:cs typeface="Times New Roman" panose="02020603050405020304" pitchFamily="18" charset="0"/>
              </a:rPr>
              <a:t>Migration and integration policies </a:t>
            </a:r>
            <a:r>
              <a:rPr lang="en-GB" altLang="nl-NL" sz="2000" b="1" i="1" dirty="0">
                <a:latin typeface="Times New Roman" panose="02020603050405020304" pitchFamily="18" charset="0"/>
                <a:cs typeface="Times New Roman" panose="02020603050405020304" pitchFamily="18" charset="0"/>
              </a:rPr>
              <a:t>represent therefore expectations and demands of this society </a:t>
            </a:r>
            <a:r>
              <a:rPr lang="en-GB" altLang="nl-NL" sz="2000" b="1" dirty="0">
                <a:latin typeface="Times New Roman" panose="02020603050405020304" pitchFamily="18" charset="0"/>
                <a:cs typeface="Times New Roman" panose="02020603050405020304" pitchFamily="18" charset="0"/>
              </a:rPr>
              <a:t>rather than of immigrants</a:t>
            </a:r>
            <a:r>
              <a:rPr lang="en-GB" altLang="nl-NL" sz="2000" b="1" dirty="0" smtClean="0">
                <a:latin typeface="Times New Roman" panose="02020603050405020304" pitchFamily="18" charset="0"/>
                <a:cs typeface="Times New Roman" panose="02020603050405020304" pitchFamily="18" charset="0"/>
              </a:rPr>
              <a:t>. </a:t>
            </a:r>
            <a:r>
              <a:rPr lang="en-GB" altLang="nl-NL" sz="2000" b="1" i="1" dirty="0" smtClean="0">
                <a:latin typeface="Times New Roman" panose="02020603050405020304" pitchFamily="18" charset="0"/>
                <a:cs typeface="Times New Roman" panose="02020603050405020304" pitchFamily="18" charset="0"/>
              </a:rPr>
              <a:t>Politicisation </a:t>
            </a:r>
            <a:r>
              <a:rPr lang="en-GB" altLang="nl-NL" sz="2000" b="1" dirty="0">
                <a:latin typeface="Times New Roman" panose="02020603050405020304" pitchFamily="18" charset="0"/>
                <a:cs typeface="Times New Roman" panose="02020603050405020304" pitchFamily="18" charset="0"/>
              </a:rPr>
              <a:t>reinforces interests of the (native) majority and increases demands on immigrants. </a:t>
            </a:r>
            <a:endParaRPr lang="en-GB" altLang="nl-NL" sz="2000" b="1" dirty="0" smtClean="0">
              <a:latin typeface="Times New Roman" panose="02020603050405020304" pitchFamily="18" charset="0"/>
              <a:cs typeface="Times New Roman" panose="02020603050405020304" pitchFamily="18" charset="0"/>
            </a:endParaRPr>
          </a:p>
          <a:p>
            <a:pPr marL="0" indent="0">
              <a:buNone/>
            </a:pPr>
            <a:endParaRPr lang="en-GB" altLang="nl-NL" sz="2000" dirty="0">
              <a:latin typeface="Times New Roman" panose="02020603050405020304" pitchFamily="18" charset="0"/>
              <a:cs typeface="Times New Roman" panose="02020603050405020304" pitchFamily="18" charset="0"/>
            </a:endParaRPr>
          </a:p>
          <a:p>
            <a:pPr marL="0" indent="0">
              <a:buNone/>
            </a:pPr>
            <a:endParaRPr lang="nl-NL" sz="2000" dirty="0">
              <a:latin typeface="Times New Roman" panose="02020603050405020304" pitchFamily="18" charset="0"/>
              <a:cs typeface="Times New Roman" panose="02020603050405020304" pitchFamily="18" charset="0"/>
            </a:endParaRPr>
          </a:p>
        </p:txBody>
      </p:sp>
      <p:sp>
        <p:nvSpPr>
          <p:cNvPr id="4" name="Tijdelijke aanduiding voor voettekst 3"/>
          <p:cNvSpPr>
            <a:spLocks noGrp="1"/>
          </p:cNvSpPr>
          <p:nvPr>
            <p:ph type="ftr" sz="quarter" idx="11"/>
          </p:nvPr>
        </p:nvSpPr>
        <p:spPr/>
        <p:txBody>
          <a:bodyPr/>
          <a:lstStyle/>
          <a:p>
            <a:pPr>
              <a:defRPr/>
            </a:pPr>
            <a:r>
              <a:rPr lang="en-GB" smtClean="0"/>
              <a:t>www.imiscoe.org </a:t>
            </a:r>
            <a:endParaRPr lang="en-GB"/>
          </a:p>
        </p:txBody>
      </p:sp>
    </p:spTree>
    <p:extLst>
      <p:ext uri="{BB962C8B-B14F-4D97-AF65-F5344CB8AC3E}">
        <p14:creationId xmlns:p14="http://schemas.microsoft.com/office/powerpoint/2010/main" val="1842728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marL="0" indent="0">
              <a:buNone/>
            </a:pPr>
            <a:r>
              <a:rPr lang="nl-NL" sz="2400" b="1" dirty="0" smtClean="0">
                <a:latin typeface="Times New Roman" panose="02020603050405020304" pitchFamily="18" charset="0"/>
                <a:cs typeface="Times New Roman" panose="02020603050405020304" pitchFamily="18" charset="0"/>
              </a:rPr>
              <a:t>1.2. Relations </a:t>
            </a:r>
            <a:r>
              <a:rPr lang="nl-NL" sz="2400" b="1" dirty="0" err="1" smtClean="0">
                <a:latin typeface="Times New Roman" panose="02020603050405020304" pitchFamily="18" charset="0"/>
                <a:cs typeface="Times New Roman" panose="02020603050405020304" pitchFamily="18" charset="0"/>
              </a:rPr>
              <a:t>between</a:t>
            </a:r>
            <a:r>
              <a:rPr lang="nl-NL" sz="2400" b="1" dirty="0" smtClean="0">
                <a:latin typeface="Times New Roman" panose="02020603050405020304" pitchFamily="18" charset="0"/>
                <a:cs typeface="Times New Roman" panose="02020603050405020304" pitchFamily="18" charset="0"/>
              </a:rPr>
              <a:t> these </a:t>
            </a:r>
            <a:r>
              <a:rPr lang="nl-NL" sz="2400" b="1" dirty="0" err="1" smtClean="0">
                <a:latin typeface="Times New Roman" panose="02020603050405020304" pitchFamily="18" charset="0"/>
                <a:cs typeface="Times New Roman" panose="02020603050405020304" pitchFamily="18" charset="0"/>
              </a:rPr>
              <a:t>two</a:t>
            </a:r>
            <a:r>
              <a:rPr lang="nl-NL" sz="2400" b="1" dirty="0" smtClean="0">
                <a:latin typeface="Times New Roman" panose="02020603050405020304" pitchFamily="18" charset="0"/>
                <a:cs typeface="Times New Roman" panose="02020603050405020304" pitchFamily="18" charset="0"/>
              </a:rPr>
              <a:t> different </a:t>
            </a:r>
            <a:r>
              <a:rPr lang="nl-NL" sz="2400" b="1" dirty="0" err="1" smtClean="0">
                <a:latin typeface="Times New Roman" panose="02020603050405020304" pitchFamily="18" charset="0"/>
                <a:cs typeface="Times New Roman" panose="02020603050405020304" pitchFamily="18" charset="0"/>
              </a:rPr>
              <a:t>entities</a:t>
            </a:r>
            <a:r>
              <a:rPr lang="nl-NL" sz="2400" b="1" dirty="0" smtClean="0">
                <a:latin typeface="Times New Roman" panose="02020603050405020304" pitchFamily="18" charset="0"/>
                <a:cs typeface="Times New Roman" panose="02020603050405020304" pitchFamily="18" charset="0"/>
              </a:rPr>
              <a:t> </a:t>
            </a:r>
            <a:r>
              <a:rPr lang="nl-NL" sz="2400" b="1" dirty="0" err="1" smtClean="0">
                <a:latin typeface="Times New Roman" panose="02020603050405020304" pitchFamily="18" charset="0"/>
                <a:cs typeface="Times New Roman" panose="02020603050405020304" pitchFamily="18" charset="0"/>
              </a:rPr>
              <a:t>may</a:t>
            </a:r>
            <a:r>
              <a:rPr lang="nl-NL" sz="2400" b="1" dirty="0" smtClean="0">
                <a:latin typeface="Times New Roman" panose="02020603050405020304" pitchFamily="18" charset="0"/>
                <a:cs typeface="Times New Roman" panose="02020603050405020304" pitchFamily="18" charset="0"/>
              </a:rPr>
              <a:t> </a:t>
            </a:r>
            <a:r>
              <a:rPr lang="nl-NL" sz="2400" b="1" dirty="0" err="1" smtClean="0">
                <a:latin typeface="Times New Roman" panose="02020603050405020304" pitchFamily="18" charset="0"/>
                <a:cs typeface="Times New Roman" panose="02020603050405020304" pitchFamily="18" charset="0"/>
              </a:rPr>
              <a:t>be</a:t>
            </a:r>
            <a:r>
              <a:rPr lang="nl-NL" sz="2400" b="1" dirty="0" smtClean="0">
                <a:latin typeface="Times New Roman" panose="02020603050405020304" pitchFamily="18" charset="0"/>
                <a:cs typeface="Times New Roman" panose="02020603050405020304" pitchFamily="18" charset="0"/>
              </a:rPr>
              <a:t> of </a:t>
            </a:r>
            <a:r>
              <a:rPr lang="nl-NL" sz="2400" b="1" dirty="0" err="1" smtClean="0">
                <a:latin typeface="Times New Roman" panose="02020603050405020304" pitchFamily="18" charset="0"/>
                <a:cs typeface="Times New Roman" panose="02020603050405020304" pitchFamily="18" charset="0"/>
              </a:rPr>
              <a:t>various</a:t>
            </a:r>
            <a:r>
              <a:rPr lang="nl-NL" sz="2400" b="1" dirty="0" smtClean="0">
                <a:latin typeface="Times New Roman" panose="02020603050405020304" pitchFamily="18" charset="0"/>
                <a:cs typeface="Times New Roman" panose="02020603050405020304" pitchFamily="18" charset="0"/>
              </a:rPr>
              <a:t> kinds:</a:t>
            </a:r>
          </a:p>
          <a:p>
            <a:r>
              <a:rPr lang="nl-NL" sz="2400" b="1" dirty="0" smtClean="0">
                <a:latin typeface="Times New Roman" panose="02020603050405020304" pitchFamily="18" charset="0"/>
                <a:cs typeface="Times New Roman" panose="02020603050405020304" pitchFamily="18" charset="0"/>
              </a:rPr>
              <a:t>The </a:t>
            </a:r>
            <a:r>
              <a:rPr lang="nl-NL" sz="2400" b="1" dirty="0" err="1" smtClean="0">
                <a:latin typeface="Times New Roman" panose="02020603050405020304" pitchFamily="18" charset="0"/>
                <a:cs typeface="Times New Roman" panose="02020603050405020304" pitchFamily="18" charset="0"/>
              </a:rPr>
              <a:t>enlightenment</a:t>
            </a:r>
            <a:r>
              <a:rPr lang="nl-NL" sz="2400" b="1" dirty="0" smtClean="0">
                <a:latin typeface="Times New Roman" panose="02020603050405020304" pitchFamily="18" charset="0"/>
                <a:cs typeface="Times New Roman" panose="02020603050405020304" pitchFamily="18" charset="0"/>
              </a:rPr>
              <a:t> model: “</a:t>
            </a:r>
            <a:r>
              <a:rPr lang="nl-NL" sz="2400" b="1" dirty="0" err="1" smtClean="0">
                <a:latin typeface="Times New Roman" panose="02020603050405020304" pitchFamily="18" charset="0"/>
                <a:cs typeface="Times New Roman" panose="02020603050405020304" pitchFamily="18" charset="0"/>
              </a:rPr>
              <a:t>speaking</a:t>
            </a:r>
            <a:r>
              <a:rPr lang="nl-NL" sz="2400" b="1" dirty="0" smtClean="0">
                <a:latin typeface="Times New Roman" panose="02020603050405020304" pitchFamily="18" charset="0"/>
                <a:cs typeface="Times New Roman" panose="02020603050405020304" pitchFamily="18" charset="0"/>
              </a:rPr>
              <a:t> </a:t>
            </a:r>
            <a:r>
              <a:rPr lang="nl-NL" sz="2400" b="1" dirty="0" err="1" smtClean="0">
                <a:latin typeface="Times New Roman" panose="02020603050405020304" pitchFamily="18" charset="0"/>
                <a:cs typeface="Times New Roman" panose="02020603050405020304" pitchFamily="18" charset="0"/>
              </a:rPr>
              <a:t>truth</a:t>
            </a:r>
            <a:r>
              <a:rPr lang="nl-NL" sz="2400" b="1" dirty="0" smtClean="0">
                <a:latin typeface="Times New Roman" panose="02020603050405020304" pitchFamily="18" charset="0"/>
                <a:cs typeface="Times New Roman" panose="02020603050405020304" pitchFamily="18" charset="0"/>
              </a:rPr>
              <a:t> </a:t>
            </a:r>
            <a:r>
              <a:rPr lang="nl-NL" sz="2400" b="1" dirty="0" err="1" smtClean="0">
                <a:latin typeface="Times New Roman" panose="02020603050405020304" pitchFamily="18" charset="0"/>
                <a:cs typeface="Times New Roman" panose="02020603050405020304" pitchFamily="18" charset="0"/>
              </a:rPr>
              <a:t>to</a:t>
            </a:r>
            <a:r>
              <a:rPr lang="nl-NL" sz="2400" b="1" dirty="0" smtClean="0">
                <a:latin typeface="Times New Roman" panose="02020603050405020304" pitchFamily="18" charset="0"/>
                <a:cs typeface="Times New Roman" panose="02020603050405020304" pitchFamily="18" charset="0"/>
              </a:rPr>
              <a:t> power”</a:t>
            </a:r>
          </a:p>
          <a:p>
            <a:r>
              <a:rPr lang="nl-NL" sz="2400" b="1" dirty="0" smtClean="0">
                <a:latin typeface="Times New Roman" panose="02020603050405020304" pitchFamily="18" charset="0"/>
                <a:cs typeface="Times New Roman" panose="02020603050405020304" pitchFamily="18" charset="0"/>
              </a:rPr>
              <a:t>The </a:t>
            </a:r>
            <a:r>
              <a:rPr lang="nl-NL" sz="2400" b="1" dirty="0" err="1" smtClean="0">
                <a:latin typeface="Times New Roman" panose="02020603050405020304" pitchFamily="18" charset="0"/>
                <a:cs typeface="Times New Roman" panose="02020603050405020304" pitchFamily="18" charset="0"/>
              </a:rPr>
              <a:t>technocratic</a:t>
            </a:r>
            <a:r>
              <a:rPr lang="nl-NL" sz="2400" b="1" dirty="0" smtClean="0">
                <a:latin typeface="Times New Roman" panose="02020603050405020304" pitchFamily="18" charset="0"/>
                <a:cs typeface="Times New Roman" panose="02020603050405020304" pitchFamily="18" charset="0"/>
              </a:rPr>
              <a:t> model: researcher is policy maker</a:t>
            </a:r>
          </a:p>
          <a:p>
            <a:r>
              <a:rPr lang="nl-NL" sz="2400" b="1" dirty="0" smtClean="0">
                <a:latin typeface="Times New Roman" panose="02020603050405020304" pitchFamily="18" charset="0"/>
                <a:cs typeface="Times New Roman" panose="02020603050405020304" pitchFamily="18" charset="0"/>
              </a:rPr>
              <a:t>The </a:t>
            </a:r>
            <a:r>
              <a:rPr lang="nl-NL" sz="2400" b="1" dirty="0" err="1" smtClean="0">
                <a:latin typeface="Times New Roman" panose="02020603050405020304" pitchFamily="18" charset="0"/>
                <a:cs typeface="Times New Roman" panose="02020603050405020304" pitchFamily="18" charset="0"/>
              </a:rPr>
              <a:t>bureaucratic</a:t>
            </a:r>
            <a:r>
              <a:rPr lang="nl-NL" sz="2400" b="1" dirty="0" smtClean="0">
                <a:latin typeface="Times New Roman" panose="02020603050405020304" pitchFamily="18" charset="0"/>
                <a:cs typeface="Times New Roman" panose="02020603050405020304" pitchFamily="18" charset="0"/>
              </a:rPr>
              <a:t> model: researcher </a:t>
            </a:r>
            <a:r>
              <a:rPr lang="nl-NL" sz="2400" b="1" dirty="0" err="1" smtClean="0">
                <a:latin typeface="Times New Roman" panose="02020603050405020304" pitchFamily="18" charset="0"/>
                <a:cs typeface="Times New Roman" panose="02020603050405020304" pitchFamily="18" charset="0"/>
              </a:rPr>
              <a:t>provides</a:t>
            </a:r>
            <a:r>
              <a:rPr lang="nl-NL" sz="2400" b="1" dirty="0" smtClean="0">
                <a:latin typeface="Times New Roman" panose="02020603050405020304" pitchFamily="18" charset="0"/>
                <a:cs typeface="Times New Roman" panose="02020603050405020304" pitchFamily="18" charset="0"/>
              </a:rPr>
              <a:t> </a:t>
            </a:r>
            <a:r>
              <a:rPr lang="nl-NL" sz="2400" b="1" dirty="0" err="1" smtClean="0">
                <a:latin typeface="Times New Roman" panose="02020603050405020304" pitchFamily="18" charset="0"/>
                <a:cs typeface="Times New Roman" panose="02020603050405020304" pitchFamily="18" charset="0"/>
              </a:rPr>
              <a:t>facts</a:t>
            </a:r>
            <a:r>
              <a:rPr lang="nl-NL" sz="2400" b="1" dirty="0" smtClean="0">
                <a:latin typeface="Times New Roman" panose="02020603050405020304" pitchFamily="18" charset="0"/>
                <a:cs typeface="Times New Roman" panose="02020603050405020304" pitchFamily="18" charset="0"/>
              </a:rPr>
              <a:t> </a:t>
            </a:r>
            <a:r>
              <a:rPr lang="nl-NL" sz="2400" b="1" dirty="0" err="1" smtClean="0">
                <a:latin typeface="Times New Roman" panose="02020603050405020304" pitchFamily="18" charset="0"/>
                <a:cs typeface="Times New Roman" panose="02020603050405020304" pitchFamily="18" charset="0"/>
              </a:rPr>
              <a:t>only</a:t>
            </a:r>
            <a:endParaRPr lang="nl-NL" sz="2400" b="1" dirty="0" smtClean="0">
              <a:latin typeface="Times New Roman" panose="02020603050405020304" pitchFamily="18" charset="0"/>
              <a:cs typeface="Times New Roman" panose="02020603050405020304" pitchFamily="18" charset="0"/>
            </a:endParaRPr>
          </a:p>
          <a:p>
            <a:r>
              <a:rPr lang="nl-NL" sz="2400" b="1" dirty="0" smtClean="0">
                <a:latin typeface="Times New Roman" panose="02020603050405020304" pitchFamily="18" charset="0"/>
                <a:cs typeface="Times New Roman" panose="02020603050405020304" pitchFamily="18" charset="0"/>
              </a:rPr>
              <a:t>The engineering model: researcher does engineering </a:t>
            </a:r>
            <a:r>
              <a:rPr lang="nl-NL" sz="2400" b="1" dirty="0" err="1" smtClean="0">
                <a:latin typeface="Times New Roman" panose="02020603050405020304" pitchFamily="18" charset="0"/>
                <a:cs typeface="Times New Roman" panose="02020603050405020304" pitchFamily="18" charset="0"/>
              </a:rPr>
              <a:t>for</a:t>
            </a:r>
            <a:r>
              <a:rPr lang="nl-NL" sz="2400" b="1" dirty="0" smtClean="0">
                <a:latin typeface="Times New Roman" panose="02020603050405020304" pitchFamily="18" charset="0"/>
                <a:cs typeface="Times New Roman" panose="02020603050405020304" pitchFamily="18" charset="0"/>
              </a:rPr>
              <a:t> policy maker</a:t>
            </a:r>
            <a:endParaRPr lang="nl-NL" sz="2400" b="1" dirty="0">
              <a:latin typeface="Times New Roman" panose="02020603050405020304" pitchFamily="18" charset="0"/>
              <a:cs typeface="Times New Roman" panose="02020603050405020304" pitchFamily="18" charset="0"/>
            </a:endParaRPr>
          </a:p>
          <a:p>
            <a:pPr marL="0" indent="0">
              <a:buNone/>
            </a:pPr>
            <a:r>
              <a:rPr lang="nl-NL" sz="2400" b="1" dirty="0" err="1" smtClean="0">
                <a:latin typeface="Times New Roman" panose="02020603050405020304" pitchFamily="18" charset="0"/>
                <a:cs typeface="Times New Roman" panose="02020603050405020304" pitchFamily="18" charset="0"/>
              </a:rPr>
              <a:t>Expectations</a:t>
            </a:r>
            <a:r>
              <a:rPr lang="nl-NL" sz="2400" b="1" dirty="0" smtClean="0">
                <a:latin typeface="Times New Roman" panose="02020603050405020304" pitchFamily="18" charset="0"/>
                <a:cs typeface="Times New Roman" panose="02020603050405020304" pitchFamily="18" charset="0"/>
              </a:rPr>
              <a:t> of research are </a:t>
            </a:r>
            <a:r>
              <a:rPr lang="nl-NL" sz="2400" b="1" dirty="0" err="1" smtClean="0">
                <a:latin typeface="Times New Roman" panose="02020603050405020304" pitchFamily="18" charset="0"/>
                <a:cs typeface="Times New Roman" panose="02020603050405020304" pitchFamily="18" charset="0"/>
              </a:rPr>
              <a:t>very</a:t>
            </a:r>
            <a:r>
              <a:rPr lang="nl-NL" sz="2400" b="1" dirty="0" smtClean="0">
                <a:latin typeface="Times New Roman" panose="02020603050405020304" pitchFamily="18" charset="0"/>
                <a:cs typeface="Times New Roman" panose="02020603050405020304" pitchFamily="18" charset="0"/>
              </a:rPr>
              <a:t> different. </a:t>
            </a:r>
            <a:r>
              <a:rPr lang="nl-NL" sz="2400" b="1" dirty="0" err="1" smtClean="0">
                <a:latin typeface="Times New Roman" panose="02020603050405020304" pitchFamily="18" charset="0"/>
                <a:cs typeface="Times New Roman" panose="02020603050405020304" pitchFamily="18" charset="0"/>
              </a:rPr>
              <a:t>Also</a:t>
            </a:r>
            <a:r>
              <a:rPr lang="nl-NL" sz="2400" b="1" dirty="0" smtClean="0">
                <a:latin typeface="Times New Roman" panose="02020603050405020304" pitchFamily="18" charset="0"/>
                <a:cs typeface="Times New Roman" panose="02020603050405020304" pitchFamily="18" charset="0"/>
              </a:rPr>
              <a:t> at EU-level?</a:t>
            </a:r>
          </a:p>
          <a:p>
            <a:pPr marL="0" indent="0">
              <a:buNone/>
            </a:pPr>
            <a:r>
              <a:rPr lang="nl-NL" sz="2400" b="1" dirty="0" smtClean="0">
                <a:latin typeface="Times New Roman" panose="02020603050405020304" pitchFamily="18" charset="0"/>
                <a:cs typeface="Times New Roman" panose="02020603050405020304" pitchFamily="18" charset="0"/>
              </a:rPr>
              <a:t>DG RTD/RI </a:t>
            </a:r>
            <a:r>
              <a:rPr lang="nl-NL" sz="2400" b="1" dirty="0" err="1" smtClean="0">
                <a:latin typeface="Times New Roman" panose="02020603050405020304" pitchFamily="18" charset="0"/>
                <a:cs typeface="Times New Roman" panose="02020603050405020304" pitchFamily="18" charset="0"/>
              </a:rPr>
              <a:t>often</a:t>
            </a:r>
            <a:r>
              <a:rPr lang="nl-NL" sz="2400" b="1" dirty="0" smtClean="0">
                <a:latin typeface="Times New Roman" panose="02020603050405020304" pitchFamily="18" charset="0"/>
                <a:cs typeface="Times New Roman" panose="02020603050405020304" pitchFamily="18" charset="0"/>
              </a:rPr>
              <a:t> </a:t>
            </a:r>
            <a:r>
              <a:rPr lang="nl-NL" sz="2400" b="1" dirty="0" err="1" smtClean="0">
                <a:latin typeface="Times New Roman" panose="02020603050405020304" pitchFamily="18" charset="0"/>
                <a:cs typeface="Times New Roman" panose="02020603050405020304" pitchFamily="18" charset="0"/>
              </a:rPr>
              <a:t>uses</a:t>
            </a:r>
            <a:r>
              <a:rPr lang="nl-NL" sz="2400" b="1" dirty="0" smtClean="0">
                <a:latin typeface="Times New Roman" panose="02020603050405020304" pitchFamily="18" charset="0"/>
                <a:cs typeface="Times New Roman" panose="02020603050405020304" pitchFamily="18" charset="0"/>
              </a:rPr>
              <a:t> </a:t>
            </a:r>
            <a:r>
              <a:rPr lang="nl-NL" sz="2400" b="1" dirty="0" err="1" smtClean="0">
                <a:latin typeface="Times New Roman" panose="02020603050405020304" pitchFamily="18" charset="0"/>
                <a:cs typeface="Times New Roman" panose="02020603050405020304" pitchFamily="18" charset="0"/>
              </a:rPr>
              <a:t>terms</a:t>
            </a:r>
            <a:r>
              <a:rPr lang="nl-NL" sz="2400" b="1" dirty="0" smtClean="0">
                <a:latin typeface="Times New Roman" panose="02020603050405020304" pitchFamily="18" charset="0"/>
                <a:cs typeface="Times New Roman" panose="02020603050405020304" pitchFamily="18" charset="0"/>
              </a:rPr>
              <a:t> like ‘</a:t>
            </a:r>
            <a:r>
              <a:rPr lang="nl-NL" sz="2400" b="1" dirty="0" err="1" smtClean="0">
                <a:latin typeface="Times New Roman" panose="02020603050405020304" pitchFamily="18" charset="0"/>
                <a:cs typeface="Times New Roman" panose="02020603050405020304" pitchFamily="18" charset="0"/>
              </a:rPr>
              <a:t>evidence</a:t>
            </a:r>
            <a:r>
              <a:rPr lang="nl-NL" sz="2400" b="1" dirty="0" smtClean="0">
                <a:latin typeface="Times New Roman" panose="02020603050405020304" pitchFamily="18" charset="0"/>
                <a:cs typeface="Times New Roman" panose="02020603050405020304" pitchFamily="18" charset="0"/>
              </a:rPr>
              <a:t> </a:t>
            </a:r>
            <a:r>
              <a:rPr lang="nl-NL" sz="2400" b="1" dirty="0" err="1" smtClean="0">
                <a:latin typeface="Times New Roman" panose="02020603050405020304" pitchFamily="18" charset="0"/>
                <a:cs typeface="Times New Roman" panose="02020603050405020304" pitchFamily="18" charset="0"/>
              </a:rPr>
              <a:t>based</a:t>
            </a:r>
            <a:r>
              <a:rPr lang="nl-NL" sz="2400" b="1" dirty="0" smtClean="0">
                <a:latin typeface="Times New Roman" panose="02020603050405020304" pitchFamily="18" charset="0"/>
                <a:cs typeface="Times New Roman" panose="02020603050405020304" pitchFamily="18" charset="0"/>
              </a:rPr>
              <a:t> </a:t>
            </a:r>
            <a:r>
              <a:rPr lang="nl-NL" sz="2400" b="1" dirty="0" err="1" smtClean="0">
                <a:latin typeface="Times New Roman" panose="02020603050405020304" pitchFamily="18" charset="0"/>
                <a:cs typeface="Times New Roman" panose="02020603050405020304" pitchFamily="18" charset="0"/>
              </a:rPr>
              <a:t>policies</a:t>
            </a:r>
            <a:r>
              <a:rPr lang="nl-NL" sz="2400" b="1" dirty="0" smtClean="0">
                <a:latin typeface="Times New Roman" panose="02020603050405020304" pitchFamily="18" charset="0"/>
                <a:cs typeface="Times New Roman" panose="02020603050405020304" pitchFamily="18" charset="0"/>
              </a:rPr>
              <a:t>’ </a:t>
            </a:r>
            <a:r>
              <a:rPr lang="nl-NL" sz="2400" b="1" dirty="0" err="1" smtClean="0">
                <a:latin typeface="Times New Roman" panose="02020603050405020304" pitchFamily="18" charset="0"/>
                <a:cs typeface="Times New Roman" panose="02020603050405020304" pitchFamily="18" charset="0"/>
              </a:rPr>
              <a:t>and</a:t>
            </a:r>
            <a:r>
              <a:rPr lang="nl-NL" sz="2400" b="1" dirty="0" smtClean="0">
                <a:latin typeface="Times New Roman" panose="02020603050405020304" pitchFamily="18" charset="0"/>
                <a:cs typeface="Times New Roman" panose="02020603050405020304" pitchFamily="18" charset="0"/>
              </a:rPr>
              <a:t> </a:t>
            </a:r>
            <a:r>
              <a:rPr lang="nl-NL" sz="2400" b="1" dirty="0" err="1" smtClean="0">
                <a:latin typeface="Times New Roman" panose="02020603050405020304" pitchFamily="18" charset="0"/>
                <a:cs typeface="Times New Roman" panose="02020603050405020304" pitchFamily="18" charset="0"/>
              </a:rPr>
              <a:t>valorisation</a:t>
            </a:r>
            <a:r>
              <a:rPr lang="nl-NL" sz="2400" b="1" dirty="0" smtClean="0">
                <a:latin typeface="Times New Roman" panose="02020603050405020304" pitchFamily="18" charset="0"/>
                <a:cs typeface="Times New Roman" panose="02020603050405020304" pitchFamily="18" charset="0"/>
              </a:rPr>
              <a:t> of research. Policy </a:t>
            </a:r>
            <a:r>
              <a:rPr lang="nl-NL" sz="2400" b="1" dirty="0" err="1" smtClean="0">
                <a:latin typeface="Times New Roman" panose="02020603050405020304" pitchFamily="18" charset="0"/>
                <a:cs typeface="Times New Roman" panose="02020603050405020304" pitchFamily="18" charset="0"/>
              </a:rPr>
              <a:t>DGs</a:t>
            </a:r>
            <a:r>
              <a:rPr lang="nl-NL" sz="2400" b="1" dirty="0" smtClean="0">
                <a:latin typeface="Times New Roman" panose="02020603050405020304" pitchFamily="18" charset="0"/>
                <a:cs typeface="Times New Roman" panose="02020603050405020304" pitchFamily="18" charset="0"/>
              </a:rPr>
              <a:t> have different </a:t>
            </a:r>
            <a:r>
              <a:rPr lang="nl-NL" sz="2400" b="1" dirty="0" err="1" smtClean="0">
                <a:latin typeface="Times New Roman" panose="02020603050405020304" pitchFamily="18" charset="0"/>
                <a:cs typeface="Times New Roman" panose="02020603050405020304" pitchFamily="18" charset="0"/>
              </a:rPr>
              <a:t>interests</a:t>
            </a:r>
            <a:r>
              <a:rPr lang="nl-NL" sz="2400" b="1" dirty="0" smtClean="0">
                <a:latin typeface="Times New Roman" panose="02020603050405020304" pitchFamily="18" charset="0"/>
                <a:cs typeface="Times New Roman" panose="02020603050405020304" pitchFamily="18" charset="0"/>
              </a:rPr>
              <a:t>. </a:t>
            </a:r>
          </a:p>
        </p:txBody>
      </p:sp>
      <p:sp>
        <p:nvSpPr>
          <p:cNvPr id="4" name="Tijdelijke aanduiding voor voettekst 3"/>
          <p:cNvSpPr>
            <a:spLocks noGrp="1"/>
          </p:cNvSpPr>
          <p:nvPr>
            <p:ph type="ftr" sz="quarter" idx="11"/>
          </p:nvPr>
        </p:nvSpPr>
        <p:spPr/>
        <p:txBody>
          <a:bodyPr/>
          <a:lstStyle/>
          <a:p>
            <a:pPr>
              <a:defRPr/>
            </a:pPr>
            <a:r>
              <a:rPr lang="en-GB" smtClean="0"/>
              <a:t>www.imiscoe.org </a:t>
            </a:r>
            <a:endParaRPr lang="en-GB"/>
          </a:p>
        </p:txBody>
      </p:sp>
    </p:spTree>
    <p:extLst>
      <p:ext uri="{BB962C8B-B14F-4D97-AF65-F5344CB8AC3E}">
        <p14:creationId xmlns:p14="http://schemas.microsoft.com/office/powerpoint/2010/main" val="1069148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endParaRPr lang="en-GB" altLang="nl-NL" smtClean="0"/>
          </a:p>
        </p:txBody>
      </p:sp>
      <p:sp>
        <p:nvSpPr>
          <p:cNvPr id="26627" name="Content Placeholder 2"/>
          <p:cNvSpPr>
            <a:spLocks noGrp="1"/>
          </p:cNvSpPr>
          <p:nvPr>
            <p:ph idx="1"/>
          </p:nvPr>
        </p:nvSpPr>
        <p:spPr/>
        <p:txBody>
          <a:bodyPr/>
          <a:lstStyle/>
          <a:p>
            <a:pPr eaLnBrk="1" hangingPunct="1">
              <a:lnSpc>
                <a:spcPct val="80000"/>
              </a:lnSpc>
              <a:buFont typeface="Arial" panose="020B0604020202020204" pitchFamily="34" charset="0"/>
              <a:buNone/>
              <a:defRPr/>
            </a:pPr>
            <a:endParaRPr lang="en-GB" altLang="nl-NL" sz="1800" b="1" dirty="0" smtClean="0">
              <a:latin typeface="Times New Roman" panose="02020603050405020304" pitchFamily="18" charset="0"/>
            </a:endParaRPr>
          </a:p>
          <a:p>
            <a:pPr marL="0" indent="0" eaLnBrk="1" hangingPunct="1">
              <a:lnSpc>
                <a:spcPct val="80000"/>
              </a:lnSpc>
              <a:buNone/>
              <a:defRPr/>
            </a:pPr>
            <a:r>
              <a:rPr lang="en-GB" altLang="nl-NL" sz="1800" b="1" dirty="0" smtClean="0">
                <a:latin typeface="Times New Roman" panose="02020603050405020304" pitchFamily="18" charset="0"/>
              </a:rPr>
              <a:t>2.1. The demand for (specific) knowledge for EU-policies and EU-funding</a:t>
            </a:r>
          </a:p>
          <a:p>
            <a:pPr marL="0" indent="0" eaLnBrk="1" hangingPunct="1">
              <a:lnSpc>
                <a:spcPct val="80000"/>
              </a:lnSpc>
              <a:buFont typeface="Arial" panose="020B0604020202020204" pitchFamily="34" charset="0"/>
              <a:buNone/>
              <a:defRPr/>
            </a:pPr>
            <a:endParaRPr lang="en-GB" altLang="nl-NL" sz="1800" b="1" dirty="0">
              <a:latin typeface="Times New Roman" panose="02020603050405020304" pitchFamily="18" charset="0"/>
            </a:endParaRPr>
          </a:p>
          <a:p>
            <a:pPr marL="0" indent="0" eaLnBrk="1" hangingPunct="1">
              <a:lnSpc>
                <a:spcPct val="80000"/>
              </a:lnSpc>
              <a:buNone/>
              <a:defRPr/>
            </a:pPr>
            <a:r>
              <a:rPr lang="en-GB" altLang="nl-NL" sz="1800" b="1" dirty="0" smtClean="0">
                <a:latin typeface="Times New Roman" panose="02020603050405020304" pitchFamily="18" charset="0"/>
                <a:cs typeface="Times New Roman" panose="02020603050405020304" pitchFamily="18" charset="0"/>
              </a:rPr>
              <a:t>The European </a:t>
            </a:r>
            <a:r>
              <a:rPr lang="en-GB" altLang="nl-NL" sz="1800" b="1" dirty="0">
                <a:latin typeface="Times New Roman" panose="02020603050405020304" pitchFamily="18" charset="0"/>
                <a:cs typeface="Times New Roman" panose="02020603050405020304" pitchFamily="18" charset="0"/>
              </a:rPr>
              <a:t>Commission’s specific position </a:t>
            </a:r>
            <a:r>
              <a:rPr lang="en-GB" altLang="nl-NL" sz="1800" b="1" dirty="0" smtClean="0">
                <a:latin typeface="Times New Roman" panose="02020603050405020304" pitchFamily="18" charset="0"/>
                <a:cs typeface="Times New Roman" panose="02020603050405020304" pitchFamily="18" charset="0"/>
              </a:rPr>
              <a:t>in policy making determines to a great extent the demand for, and the scope and nature of research funded: </a:t>
            </a:r>
          </a:p>
          <a:p>
            <a:pPr eaLnBrk="1" hangingPunct="1">
              <a:lnSpc>
                <a:spcPct val="80000"/>
              </a:lnSpc>
              <a:defRPr/>
            </a:pPr>
            <a:r>
              <a:rPr lang="en-GB" altLang="nl-NL" sz="1800" b="1" dirty="0" smtClean="0">
                <a:solidFill>
                  <a:srgbClr val="FF0000"/>
                </a:solidFill>
                <a:latin typeface="Times New Roman" panose="02020603050405020304" pitchFamily="18" charset="0"/>
                <a:cs typeface="Times New Roman" panose="02020603050405020304" pitchFamily="18" charset="0"/>
              </a:rPr>
              <a:t>Migration policy </a:t>
            </a:r>
            <a:r>
              <a:rPr lang="en-GB" altLang="nl-NL" sz="1800" b="1" dirty="0" smtClean="0">
                <a:latin typeface="Times New Roman" panose="02020603050405020304" pitchFamily="18" charset="0"/>
                <a:cs typeface="Times New Roman" panose="02020603050405020304" pitchFamily="18" charset="0"/>
              </a:rPr>
              <a:t>has been defined as first pillar, </a:t>
            </a:r>
            <a:r>
              <a:rPr lang="en-GB" altLang="nl-NL" sz="1800" b="1" dirty="0" smtClean="0">
                <a:solidFill>
                  <a:srgbClr val="FF0000"/>
                </a:solidFill>
                <a:latin typeface="Times New Roman" panose="02020603050405020304" pitchFamily="18" charset="0"/>
                <a:cs typeface="Times New Roman" panose="02020603050405020304" pitchFamily="18" charset="0"/>
              </a:rPr>
              <a:t>communitarian</a:t>
            </a:r>
            <a:r>
              <a:rPr lang="en-GB" altLang="nl-NL" sz="1800" b="1" dirty="0" smtClean="0">
                <a:latin typeface="Times New Roman" panose="02020603050405020304" pitchFamily="18" charset="0"/>
                <a:cs typeface="Times New Roman" panose="02020603050405020304" pitchFamily="18" charset="0"/>
              </a:rPr>
              <a:t> policy since the Amsterdam Treaty of 1997: politically sensitive balancing of formation of common regulations for both internal free movement and external controlled movement. </a:t>
            </a:r>
            <a:r>
              <a:rPr lang="en-GB" altLang="nl-NL" sz="1800" b="1" dirty="0" smtClean="0">
                <a:solidFill>
                  <a:srgbClr val="FF0000"/>
                </a:solidFill>
                <a:latin typeface="Times New Roman" panose="02020603050405020304" pitchFamily="18" charset="0"/>
                <a:cs typeface="Times New Roman" panose="02020603050405020304" pitchFamily="18" charset="0"/>
              </a:rPr>
              <a:t>Little room for external knowledge, framing politically defined</a:t>
            </a:r>
            <a:r>
              <a:rPr lang="en-GB" altLang="nl-NL" sz="1800" b="1" dirty="0" smtClean="0">
                <a:latin typeface="Times New Roman" panose="02020603050405020304" pitchFamily="18" charset="0"/>
                <a:cs typeface="Times New Roman" panose="02020603050405020304" pitchFamily="18" charset="0"/>
              </a:rPr>
              <a:t> (no </a:t>
            </a:r>
            <a:r>
              <a:rPr lang="en-GB" altLang="nl-NL" sz="1800" b="1" dirty="0" err="1" smtClean="0">
                <a:latin typeface="Times New Roman" panose="02020603050405020304" pitchFamily="18" charset="0"/>
                <a:cs typeface="Times New Roman" panose="02020603050405020304" pitchFamily="18" charset="0"/>
              </a:rPr>
              <a:t>Observatorium</a:t>
            </a:r>
            <a:r>
              <a:rPr lang="en-GB" altLang="nl-NL" sz="1800" b="1" dirty="0" smtClean="0">
                <a:latin typeface="Times New Roman" panose="02020603050405020304" pitchFamily="18" charset="0"/>
                <a:cs typeface="Times New Roman" panose="02020603050405020304" pitchFamily="18" charset="0"/>
              </a:rPr>
              <a:t>; internal data collection through national authorities; EMN later; ); research demand for instrumentation and evaluation of policy.</a:t>
            </a:r>
          </a:p>
          <a:p>
            <a:pPr eaLnBrk="1" hangingPunct="1">
              <a:lnSpc>
                <a:spcPct val="80000"/>
              </a:lnSpc>
              <a:defRPr/>
            </a:pPr>
            <a:r>
              <a:rPr lang="en-GB" altLang="nl-NL" sz="1800" b="1" dirty="0" smtClean="0">
                <a:solidFill>
                  <a:srgbClr val="FF0000"/>
                </a:solidFill>
                <a:latin typeface="Times New Roman" panose="02020603050405020304" pitchFamily="18" charset="0"/>
                <a:cs typeface="Times New Roman" panose="02020603050405020304" pitchFamily="18" charset="0"/>
              </a:rPr>
              <a:t>Integration policy </a:t>
            </a:r>
            <a:r>
              <a:rPr lang="en-GB" altLang="nl-NL" sz="1800" b="1" dirty="0" smtClean="0">
                <a:latin typeface="Times New Roman" panose="02020603050405020304" pitchFamily="18" charset="0"/>
                <a:cs typeface="Times New Roman" panose="02020603050405020304" pitchFamily="18" charset="0"/>
              </a:rPr>
              <a:t>(only starting in 2003) is third pillar, </a:t>
            </a:r>
            <a:r>
              <a:rPr lang="en-GB" altLang="nl-NL" sz="1800" b="1" dirty="0" smtClean="0">
                <a:solidFill>
                  <a:srgbClr val="FF0000"/>
                </a:solidFill>
                <a:latin typeface="Times New Roman" panose="02020603050405020304" pitchFamily="18" charset="0"/>
                <a:cs typeface="Times New Roman" panose="02020603050405020304" pitchFamily="18" charset="0"/>
              </a:rPr>
              <a:t>intergovernmental </a:t>
            </a:r>
            <a:r>
              <a:rPr lang="en-GB" altLang="nl-NL" sz="1800" b="1" dirty="0" smtClean="0">
                <a:latin typeface="Times New Roman" panose="02020603050405020304" pitchFamily="18" charset="0"/>
                <a:cs typeface="Times New Roman" panose="02020603050405020304" pitchFamily="18" charset="0"/>
              </a:rPr>
              <a:t>policy, to be based on consensus of national states and their voluntary cooperation: no binding legislation or directives. The strategy is the Open Method of Coordination. Systematic data collection, evaluation and </a:t>
            </a:r>
            <a:r>
              <a:rPr lang="en-GB" altLang="nl-NL" sz="1800" b="1" dirty="0" smtClean="0">
                <a:solidFill>
                  <a:srgbClr val="FF0000"/>
                </a:solidFill>
                <a:latin typeface="Times New Roman" panose="02020603050405020304" pitchFamily="18" charset="0"/>
                <a:cs typeface="Times New Roman" panose="02020603050405020304" pitchFamily="18" charset="0"/>
              </a:rPr>
              <a:t>research</a:t>
            </a:r>
            <a:r>
              <a:rPr lang="en-GB" altLang="nl-NL" sz="1800" b="1" dirty="0" smtClean="0">
                <a:latin typeface="Times New Roman" panose="02020603050405020304" pitchFamily="18" charset="0"/>
                <a:cs typeface="Times New Roman" panose="02020603050405020304" pitchFamily="18" charset="0"/>
              </a:rPr>
              <a:t> in general are an </a:t>
            </a:r>
            <a:r>
              <a:rPr lang="en-GB" altLang="nl-NL" sz="1800" b="1" dirty="0" smtClean="0">
                <a:solidFill>
                  <a:srgbClr val="FF0000"/>
                </a:solidFill>
                <a:latin typeface="Times New Roman" panose="02020603050405020304" pitchFamily="18" charset="0"/>
                <a:cs typeface="Times New Roman" panose="02020603050405020304" pitchFamily="18" charset="0"/>
              </a:rPr>
              <a:t>important tool of this Open Method of Coordination</a:t>
            </a:r>
            <a:r>
              <a:rPr lang="en-GB" altLang="nl-NL" sz="1800" b="1" dirty="0" smtClean="0">
                <a:latin typeface="Times New Roman" panose="02020603050405020304" pitchFamily="18" charset="0"/>
                <a:cs typeface="Times New Roman" panose="02020603050405020304" pitchFamily="18" charset="0"/>
              </a:rPr>
              <a:t>. That explains the explosion of research funding on integration research since 2003.</a:t>
            </a:r>
            <a:endParaRPr lang="en-GB" altLang="nl-NL" sz="1800" b="1" dirty="0">
              <a:latin typeface="Times New Roman" panose="02020603050405020304" pitchFamily="18" charset="0"/>
              <a:cs typeface="Times New Roman" panose="02020603050405020304" pitchFamily="18" charset="0"/>
            </a:endParaRPr>
          </a:p>
          <a:p>
            <a:pPr marL="0" indent="0" eaLnBrk="1" hangingPunct="1">
              <a:lnSpc>
                <a:spcPct val="80000"/>
              </a:lnSpc>
              <a:buNone/>
              <a:defRPr/>
            </a:pPr>
            <a:r>
              <a:rPr lang="en-GB" altLang="nl-NL" sz="1800" b="1" dirty="0" smtClean="0">
                <a:latin typeface="Times New Roman" panose="02020603050405020304" pitchFamily="18" charset="0"/>
                <a:cs typeface="Times New Roman" panose="02020603050405020304" pitchFamily="18" charset="0"/>
              </a:rPr>
              <a:t>Large-scale funding of research started, particularly since 2003. Both by DG RI and Policy DGs</a:t>
            </a:r>
          </a:p>
        </p:txBody>
      </p:sp>
      <p:sp>
        <p:nvSpPr>
          <p:cNvPr id="4" name="Footer Placeholder 3"/>
          <p:cNvSpPr>
            <a:spLocks noGrp="1"/>
          </p:cNvSpPr>
          <p:nvPr>
            <p:ph type="ftr" sz="quarter" idx="11"/>
          </p:nvPr>
        </p:nvSpPr>
        <p:spPr/>
        <p:txBody>
          <a:bodyPr/>
          <a:lstStyle/>
          <a:p>
            <a:pPr>
              <a:defRPr/>
            </a:pPr>
            <a:r>
              <a:rPr lang="en-GB"/>
              <a:t>www.imiscoe.org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endParaRPr lang="en-GB" altLang="nl-NL" smtClean="0"/>
          </a:p>
        </p:txBody>
      </p:sp>
      <p:sp>
        <p:nvSpPr>
          <p:cNvPr id="30723" name="Content Placeholder 2"/>
          <p:cNvSpPr>
            <a:spLocks noGrp="1"/>
          </p:cNvSpPr>
          <p:nvPr>
            <p:ph idx="1"/>
          </p:nvPr>
        </p:nvSpPr>
        <p:spPr>
          <a:xfrm>
            <a:off x="-17463" y="1052737"/>
            <a:ext cx="8218488" cy="4636864"/>
          </a:xfrm>
        </p:spPr>
        <p:txBody>
          <a:bodyPr/>
          <a:lstStyle/>
          <a:p>
            <a:pPr eaLnBrk="1" hangingPunct="1">
              <a:lnSpc>
                <a:spcPct val="80000"/>
              </a:lnSpc>
              <a:buFont typeface="Arial" panose="020B0604020202020204" pitchFamily="34" charset="0"/>
              <a:buNone/>
            </a:pPr>
            <a:endParaRPr lang="en-GB" altLang="nl-NL" sz="1800" b="1" dirty="0" smtClean="0">
              <a:latin typeface="Times New Roman" panose="02020603050405020304" pitchFamily="18" charset="0"/>
            </a:endParaRPr>
          </a:p>
          <a:p>
            <a:pPr marL="0" indent="0" eaLnBrk="1" hangingPunct="1">
              <a:lnSpc>
                <a:spcPct val="80000"/>
              </a:lnSpc>
              <a:buNone/>
            </a:pPr>
            <a:r>
              <a:rPr lang="en-GB" altLang="nl-NL" sz="1800" b="1" dirty="0" smtClean="0">
                <a:latin typeface="Times New Roman" panose="02020603050405020304" pitchFamily="18" charset="0"/>
              </a:rPr>
              <a:t>2.2. EU-funded research for migration and integration policies:</a:t>
            </a:r>
          </a:p>
          <a:p>
            <a:pPr marL="0" indent="0" eaLnBrk="1" hangingPunct="1">
              <a:lnSpc>
                <a:spcPct val="80000"/>
              </a:lnSpc>
              <a:buNone/>
            </a:pPr>
            <a:endParaRPr lang="en-GB" altLang="nl-NL" sz="1800" b="1" dirty="0" smtClean="0">
              <a:latin typeface="Times New Roman" panose="02020603050405020304" pitchFamily="18" charset="0"/>
            </a:endParaRPr>
          </a:p>
          <a:p>
            <a:pPr marL="0" indent="0" eaLnBrk="1" hangingPunct="1">
              <a:lnSpc>
                <a:spcPct val="80000"/>
              </a:lnSpc>
              <a:buNone/>
            </a:pPr>
            <a:r>
              <a:rPr lang="en-GB" altLang="nl-NL" sz="1800" b="1" u="sng" dirty="0" smtClean="0">
                <a:solidFill>
                  <a:srgbClr val="C00000"/>
                </a:solidFill>
                <a:latin typeface="Times New Roman" panose="02020603050405020304" pitchFamily="18" charset="0"/>
              </a:rPr>
              <a:t>DG Research </a:t>
            </a:r>
            <a:r>
              <a:rPr lang="en-GB" altLang="nl-NL" sz="1800" b="1" dirty="0" smtClean="0">
                <a:solidFill>
                  <a:srgbClr val="C00000"/>
                </a:solidFill>
                <a:latin typeface="Times New Roman" panose="02020603050405020304" pitchFamily="18" charset="0"/>
              </a:rPr>
              <a:t>finances </a:t>
            </a:r>
            <a:r>
              <a:rPr lang="en-GB" altLang="nl-NL" sz="1800" b="1" dirty="0" smtClean="0">
                <a:latin typeface="Times New Roman" panose="02020603050405020304" pitchFamily="18" charset="0"/>
              </a:rPr>
              <a:t>relevant “</a:t>
            </a:r>
            <a:r>
              <a:rPr lang="en-GB" altLang="nl-NL" sz="1800" b="1" u="sng" dirty="0" smtClean="0">
                <a:solidFill>
                  <a:srgbClr val="C00000"/>
                </a:solidFill>
                <a:latin typeface="Times New Roman" panose="02020603050405020304" pitchFamily="18" charset="0"/>
              </a:rPr>
              <a:t>priority topics </a:t>
            </a:r>
            <a:r>
              <a:rPr lang="en-GB" altLang="nl-NL" sz="1800" b="1" dirty="0" smtClean="0">
                <a:latin typeface="Times New Roman" panose="02020603050405020304" pitchFamily="18" charset="0"/>
              </a:rPr>
              <a:t>of the EU”: </a:t>
            </a:r>
            <a:endParaRPr lang="en-GB" altLang="nl-NL" sz="1800" b="1" dirty="0" smtClean="0">
              <a:solidFill>
                <a:srgbClr val="C00000"/>
              </a:solidFill>
              <a:latin typeface="Times New Roman" panose="02020603050405020304" pitchFamily="18" charset="0"/>
            </a:endParaRPr>
          </a:p>
          <a:p>
            <a:pPr eaLnBrk="1" hangingPunct="1">
              <a:lnSpc>
                <a:spcPct val="80000"/>
              </a:lnSpc>
              <a:buFontTx/>
              <a:buChar char="-"/>
            </a:pPr>
            <a:r>
              <a:rPr lang="en-GB" altLang="nl-NL" sz="1800" b="1" dirty="0" smtClean="0">
                <a:latin typeface="Times New Roman" panose="02020603050405020304" pitchFamily="18" charset="0"/>
              </a:rPr>
              <a:t>50 large-scale comparative research projects in FP4, 5, 6 up till 2009 </a:t>
            </a:r>
          </a:p>
          <a:p>
            <a:pPr marL="0" indent="0" eaLnBrk="1" hangingPunct="1">
              <a:lnSpc>
                <a:spcPct val="80000"/>
              </a:lnSpc>
              <a:buNone/>
            </a:pPr>
            <a:r>
              <a:rPr lang="en-GB" altLang="nl-NL" sz="1800" b="1" dirty="0">
                <a:latin typeface="Times New Roman" panose="02020603050405020304" pitchFamily="18" charset="0"/>
              </a:rPr>
              <a:t>	</a:t>
            </a:r>
            <a:r>
              <a:rPr lang="en-GB" altLang="nl-NL" sz="1800" b="1" dirty="0" smtClean="0">
                <a:latin typeface="Times New Roman" panose="02020603050405020304" pitchFamily="18" charset="0"/>
              </a:rPr>
              <a:t>(Singleton 2009, Moving Europe).</a:t>
            </a:r>
          </a:p>
          <a:p>
            <a:pPr eaLnBrk="1" hangingPunct="1">
              <a:lnSpc>
                <a:spcPct val="80000"/>
              </a:lnSpc>
              <a:buFontTx/>
              <a:buChar char="-"/>
            </a:pPr>
            <a:r>
              <a:rPr lang="en-GB" altLang="nl-NL" sz="1800" b="1" dirty="0" smtClean="0">
                <a:latin typeface="Times New Roman" panose="02020603050405020304" pitchFamily="18" charset="0"/>
              </a:rPr>
              <a:t>17 </a:t>
            </a:r>
            <a:r>
              <a:rPr lang="en-GB" altLang="nl-NL" sz="1800" b="1" dirty="0">
                <a:latin typeface="Times New Roman" panose="02020603050405020304" pitchFamily="18" charset="0"/>
              </a:rPr>
              <a:t>large-scale comparative research projects in </a:t>
            </a:r>
            <a:r>
              <a:rPr lang="en-GB" altLang="nl-NL" sz="1800" b="1" dirty="0" smtClean="0">
                <a:latin typeface="Times New Roman" panose="02020603050405020304" pitchFamily="18" charset="0"/>
              </a:rPr>
              <a:t>FP7 (see King/</a:t>
            </a:r>
            <a:r>
              <a:rPr lang="en-GB" altLang="nl-NL" sz="1800" b="1" dirty="0" err="1" smtClean="0">
                <a:latin typeface="Times New Roman" panose="02020603050405020304" pitchFamily="18" charset="0"/>
              </a:rPr>
              <a:t>Lulle</a:t>
            </a:r>
            <a:r>
              <a:rPr lang="en-GB" altLang="nl-NL" sz="1800" b="1" dirty="0" smtClean="0">
                <a:latin typeface="Times New Roman" panose="02020603050405020304" pitchFamily="18" charset="0"/>
              </a:rPr>
              <a:t> 2016, Research on Migration, A Policy Review)</a:t>
            </a:r>
          </a:p>
          <a:p>
            <a:pPr eaLnBrk="1" hangingPunct="1">
              <a:lnSpc>
                <a:spcPct val="80000"/>
              </a:lnSpc>
              <a:buFontTx/>
              <a:buChar char="-"/>
            </a:pPr>
            <a:r>
              <a:rPr lang="en-GB" altLang="nl-NL" sz="1800" b="1" dirty="0" smtClean="0">
                <a:latin typeface="Times New Roman" panose="02020603050405020304" pitchFamily="18" charset="0"/>
              </a:rPr>
              <a:t>The IMISCOE Network of Excellence in the period 2004-2010</a:t>
            </a:r>
          </a:p>
          <a:p>
            <a:pPr eaLnBrk="1" hangingPunct="1">
              <a:lnSpc>
                <a:spcPct val="80000"/>
              </a:lnSpc>
              <a:buFontTx/>
              <a:buChar char="-"/>
            </a:pPr>
            <a:r>
              <a:rPr lang="en-GB" altLang="nl-NL" sz="1800" b="1" dirty="0" smtClean="0">
                <a:latin typeface="Times New Roman" panose="02020603050405020304" pitchFamily="18" charset="0"/>
              </a:rPr>
              <a:t>Co-financing the NORFACE-programme of national science funders, plus...</a:t>
            </a:r>
          </a:p>
          <a:p>
            <a:pPr eaLnBrk="1" hangingPunct="1">
              <a:lnSpc>
                <a:spcPct val="80000"/>
              </a:lnSpc>
              <a:buFontTx/>
              <a:buChar char="-"/>
            </a:pPr>
            <a:r>
              <a:rPr lang="en-US" sz="1800" b="1" dirty="0" smtClean="0">
                <a:latin typeface="Times New Roman" panose="02020603050405020304" pitchFamily="18" charset="0"/>
                <a:cs typeface="Times New Roman" panose="02020603050405020304" pitchFamily="18" charset="0"/>
              </a:rPr>
              <a:t>Migration Research Platform: Since </a:t>
            </a:r>
            <a:r>
              <a:rPr lang="en-US" sz="1800" b="1" dirty="0">
                <a:latin typeface="Times New Roman" panose="02020603050405020304" pitchFamily="18" charset="0"/>
                <a:cs typeface="Times New Roman" panose="02020603050405020304" pitchFamily="18" charset="0"/>
              </a:rPr>
              <a:t>1994, </a:t>
            </a:r>
            <a:r>
              <a:rPr lang="en-US" sz="1800" b="1" dirty="0" smtClean="0">
                <a:latin typeface="Times New Roman" panose="02020603050405020304" pitchFamily="18" charset="0"/>
                <a:cs typeface="Times New Roman" panose="02020603050405020304" pitchFamily="18" charset="0"/>
              </a:rPr>
              <a:t>80 </a:t>
            </a:r>
            <a:r>
              <a:rPr lang="en-US" sz="1800" b="1" dirty="0">
                <a:latin typeface="Times New Roman" panose="02020603050405020304" pitchFamily="18" charset="0"/>
                <a:cs typeface="Times New Roman" panose="02020603050405020304" pitchFamily="18" charset="0"/>
              </a:rPr>
              <a:t>projects on migration </a:t>
            </a:r>
            <a:r>
              <a:rPr lang="en-US" sz="1800" b="1" dirty="0" smtClean="0">
                <a:latin typeface="Times New Roman" panose="02020603050405020304" pitchFamily="18" charset="0"/>
                <a:cs typeface="Times New Roman" panose="02020603050405020304" pitchFamily="18" charset="0"/>
              </a:rPr>
              <a:t>in SSH </a:t>
            </a:r>
          </a:p>
          <a:p>
            <a:pPr marL="0" indent="0" eaLnBrk="1" hangingPunct="1">
              <a:lnSpc>
                <a:spcPct val="80000"/>
              </a:lnSpc>
              <a:buNone/>
            </a:pPr>
            <a:endParaRPr lang="en-GB" altLang="nl-NL" sz="1800" b="1" u="sng" dirty="0" smtClean="0">
              <a:solidFill>
                <a:srgbClr val="C00000"/>
              </a:solidFill>
              <a:latin typeface="Times New Roman" panose="02020603050405020304" pitchFamily="18" charset="0"/>
            </a:endParaRPr>
          </a:p>
          <a:p>
            <a:pPr marL="0" indent="0" eaLnBrk="1" hangingPunct="1">
              <a:lnSpc>
                <a:spcPct val="80000"/>
              </a:lnSpc>
              <a:buNone/>
            </a:pPr>
            <a:r>
              <a:rPr lang="en-GB" altLang="nl-NL" sz="1800" b="1" u="sng" dirty="0" smtClean="0">
                <a:solidFill>
                  <a:srgbClr val="C00000"/>
                </a:solidFill>
                <a:latin typeface="Times New Roman" panose="02020603050405020304" pitchFamily="18" charset="0"/>
              </a:rPr>
              <a:t>Policy DGs: </a:t>
            </a:r>
            <a:r>
              <a:rPr lang="en-GB" altLang="nl-NL" sz="1800" b="1" u="sng" dirty="0" smtClean="0">
                <a:latin typeface="Times New Roman" panose="02020603050405020304" pitchFamily="18" charset="0"/>
              </a:rPr>
              <a:t>JHA </a:t>
            </a:r>
            <a:r>
              <a:rPr lang="en-GB" altLang="nl-NL" sz="1800" b="1" dirty="0" smtClean="0">
                <a:latin typeface="Times New Roman" panose="02020603050405020304" pitchFamily="18" charset="0"/>
              </a:rPr>
              <a:t>and successors financing </a:t>
            </a:r>
            <a:r>
              <a:rPr lang="en-GB" altLang="nl-NL" sz="1800" b="1" u="sng" dirty="0" smtClean="0">
                <a:solidFill>
                  <a:srgbClr val="C00000"/>
                </a:solidFill>
                <a:latin typeface="Times New Roman" panose="02020603050405020304" pitchFamily="18" charset="0"/>
              </a:rPr>
              <a:t>directly policy related </a:t>
            </a:r>
            <a:r>
              <a:rPr lang="en-GB" altLang="nl-NL" sz="1800" b="1" dirty="0" smtClean="0">
                <a:latin typeface="Times New Roman" panose="02020603050405020304" pitchFamily="18" charset="0"/>
              </a:rPr>
              <a:t>research:</a:t>
            </a:r>
            <a:endParaRPr lang="en-GB" altLang="nl-NL" sz="1800" b="1" dirty="0" smtClean="0">
              <a:solidFill>
                <a:srgbClr val="C00000"/>
              </a:solidFill>
              <a:latin typeface="Times New Roman" panose="02020603050405020304" pitchFamily="18" charset="0"/>
            </a:endParaRPr>
          </a:p>
          <a:p>
            <a:pPr eaLnBrk="1" hangingPunct="1">
              <a:lnSpc>
                <a:spcPct val="80000"/>
              </a:lnSpc>
            </a:pPr>
            <a:r>
              <a:rPr lang="en-GB" altLang="nl-NL" sz="1800" b="1" dirty="0" smtClean="0">
                <a:latin typeface="Times New Roman" panose="02020603050405020304" pitchFamily="18" charset="0"/>
              </a:rPr>
              <a:t>The INTI-programme 2003-2007</a:t>
            </a:r>
          </a:p>
          <a:p>
            <a:pPr eaLnBrk="1" hangingPunct="1">
              <a:lnSpc>
                <a:spcPct val="80000"/>
              </a:lnSpc>
            </a:pPr>
            <a:r>
              <a:rPr lang="en-GB" altLang="nl-NL" sz="1800" b="1" dirty="0" smtClean="0">
                <a:latin typeface="Times New Roman" panose="02020603050405020304" pitchFamily="18" charset="0"/>
              </a:rPr>
              <a:t>Community Action Programme of the European Integration Fund: 68 research projects funded by EIF 2007-2013 (Maria </a:t>
            </a:r>
            <a:r>
              <a:rPr lang="en-GB" altLang="nl-NL" sz="1800" b="1" dirty="0" err="1" smtClean="0">
                <a:latin typeface="Times New Roman" panose="02020603050405020304" pitchFamily="18" charset="0"/>
              </a:rPr>
              <a:t>Bruquetas</a:t>
            </a:r>
            <a:r>
              <a:rPr lang="en-GB" altLang="nl-NL" sz="1800" b="1" dirty="0" smtClean="0">
                <a:latin typeface="Times New Roman" panose="02020603050405020304" pitchFamily="18" charset="0"/>
              </a:rPr>
              <a:t> </a:t>
            </a:r>
            <a:r>
              <a:rPr lang="en-GB" altLang="nl-NL" sz="1800" b="1" dirty="0" err="1" smtClean="0">
                <a:latin typeface="Times New Roman" panose="02020603050405020304" pitchFamily="18" charset="0"/>
              </a:rPr>
              <a:t>Callejo</a:t>
            </a:r>
            <a:r>
              <a:rPr lang="en-GB" altLang="nl-NL" sz="1800" b="1" dirty="0" smtClean="0">
                <a:latin typeface="Times New Roman" panose="02020603050405020304" pitchFamily="18" charset="0"/>
              </a:rPr>
              <a:t> 2015, Projects of the European Integration Fund)</a:t>
            </a:r>
          </a:p>
          <a:p>
            <a:pPr eaLnBrk="1" hangingPunct="1">
              <a:lnSpc>
                <a:spcPct val="80000"/>
              </a:lnSpc>
            </a:pPr>
            <a:r>
              <a:rPr lang="en-GB" altLang="nl-NL" sz="1800" b="1" dirty="0" smtClean="0">
                <a:latin typeface="Times New Roman" panose="02020603050405020304" pitchFamily="18" charset="0"/>
              </a:rPr>
              <a:t>Uncounted number of short term, policy defined research projects commissioned by the DG, by open competition procedures. </a:t>
            </a:r>
          </a:p>
          <a:p>
            <a:pPr marL="0" indent="0" eaLnBrk="1" hangingPunct="1">
              <a:lnSpc>
                <a:spcPct val="80000"/>
              </a:lnSpc>
              <a:buNone/>
            </a:pPr>
            <a:r>
              <a:rPr lang="en-GB" altLang="nl-NL" sz="1800" b="1" dirty="0" smtClean="0">
                <a:latin typeface="Times New Roman" panose="02020603050405020304" pitchFamily="18" charset="0"/>
              </a:rPr>
              <a:t> </a:t>
            </a:r>
            <a:endParaRPr lang="en-GB" altLang="nl-NL" sz="1800" b="1" dirty="0">
              <a:latin typeface="Times New Roman" panose="02020603050405020304" pitchFamily="18" charset="0"/>
            </a:endParaRPr>
          </a:p>
        </p:txBody>
      </p:sp>
      <p:sp>
        <p:nvSpPr>
          <p:cNvPr id="4" name="Footer Placeholder 3"/>
          <p:cNvSpPr>
            <a:spLocks noGrp="1"/>
          </p:cNvSpPr>
          <p:nvPr>
            <p:ph type="ftr" sz="quarter" idx="11"/>
          </p:nvPr>
        </p:nvSpPr>
        <p:spPr/>
        <p:txBody>
          <a:bodyPr/>
          <a:lstStyle/>
          <a:p>
            <a:pPr>
              <a:defRPr/>
            </a:pPr>
            <a:r>
              <a:rPr lang="en-GB" dirty="0"/>
              <a:t>www.imiscoe.org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GB"/>
              <a:t>www.imiscoe.org </a:t>
            </a:r>
          </a:p>
        </p:txBody>
      </p:sp>
      <p:sp>
        <p:nvSpPr>
          <p:cNvPr id="26627" name="Content Placeholder 2"/>
          <p:cNvSpPr>
            <a:spLocks noGrp="1"/>
          </p:cNvSpPr>
          <p:nvPr>
            <p:ph idx="4294967295"/>
          </p:nvPr>
        </p:nvSpPr>
        <p:spPr>
          <a:xfrm>
            <a:off x="0" y="1600200"/>
            <a:ext cx="8218488" cy="4492625"/>
          </a:xfrm>
        </p:spPr>
        <p:txBody>
          <a:bodyPr/>
          <a:lstStyle/>
          <a:p>
            <a:pPr eaLnBrk="1" hangingPunct="1">
              <a:lnSpc>
                <a:spcPct val="80000"/>
              </a:lnSpc>
              <a:buFont typeface="Arial" panose="020B0604020202020204" pitchFamily="34" charset="0"/>
              <a:buNone/>
              <a:defRPr/>
            </a:pPr>
            <a:endParaRPr lang="en-GB" altLang="nl-NL" sz="1800" b="1" u="sng" dirty="0" smtClean="0">
              <a:latin typeface="Times New Roman" panose="02020603050405020304" pitchFamily="18" charset="0"/>
            </a:endParaRPr>
          </a:p>
          <a:p>
            <a:pPr marL="0" indent="0" eaLnBrk="1" hangingPunct="1">
              <a:lnSpc>
                <a:spcPct val="80000"/>
              </a:lnSpc>
              <a:buNone/>
              <a:defRPr/>
            </a:pPr>
            <a:r>
              <a:rPr lang="en-GB" altLang="nl-NL" sz="1800" b="1" dirty="0" smtClean="0">
                <a:latin typeface="Times New Roman" panose="02020603050405020304" pitchFamily="18" charset="0"/>
              </a:rPr>
              <a:t>3. </a:t>
            </a:r>
            <a:r>
              <a:rPr lang="en-GB" altLang="nl-NL" sz="1800" b="1" dirty="0">
                <a:latin typeface="Times New Roman" panose="02020603050405020304" pitchFamily="18" charset="0"/>
                <a:cs typeface="Times New Roman" panose="02020603050405020304" pitchFamily="18" charset="0"/>
              </a:rPr>
              <a:t>Policy – Research Dialogues in </a:t>
            </a:r>
            <a:r>
              <a:rPr lang="en-GB" altLang="nl-NL" sz="1800" b="1" dirty="0" smtClean="0">
                <a:latin typeface="Times New Roman" panose="02020603050405020304" pitchFamily="18" charset="0"/>
                <a:cs typeface="Times New Roman" panose="02020603050405020304" pitchFamily="18" charset="0"/>
              </a:rPr>
              <a:t>Europe on integration: </a:t>
            </a:r>
            <a:r>
              <a:rPr lang="en-GB" altLang="nl-NL" sz="1800" b="1" dirty="0">
                <a:latin typeface="Times New Roman" panose="02020603050405020304" pitchFamily="18" charset="0"/>
                <a:cs typeface="Times New Roman" panose="02020603050405020304" pitchFamily="18" charset="0"/>
              </a:rPr>
              <a:t>an overview study.</a:t>
            </a:r>
          </a:p>
          <a:p>
            <a:pPr marL="0" indent="0" eaLnBrk="1" hangingPunct="1">
              <a:lnSpc>
                <a:spcPct val="80000"/>
              </a:lnSpc>
              <a:buNone/>
              <a:defRPr/>
            </a:pPr>
            <a:endParaRPr lang="en-GB" altLang="nl-NL" sz="1800" b="1" dirty="0">
              <a:latin typeface="Times New Roman" panose="02020603050405020304" pitchFamily="18" charset="0"/>
              <a:cs typeface="Times New Roman" panose="02020603050405020304" pitchFamily="18" charset="0"/>
            </a:endParaRPr>
          </a:p>
          <a:p>
            <a:pPr marL="685800" lvl="1" eaLnBrk="1" hangingPunct="1">
              <a:lnSpc>
                <a:spcPct val="80000"/>
              </a:lnSpc>
              <a:buFont typeface="Wingdings" panose="05000000000000000000" pitchFamily="2" charset="2"/>
              <a:buChar char="§"/>
              <a:defRPr/>
            </a:pPr>
            <a:endParaRPr lang="en-GB" altLang="nl-NL" sz="1800" b="1" dirty="0" smtClean="0">
              <a:latin typeface="Times New Roman" panose="02020603050405020304" pitchFamily="18" charset="0"/>
            </a:endParaRPr>
          </a:p>
          <a:p>
            <a:pPr marL="400050" lvl="1" indent="0" eaLnBrk="1" hangingPunct="1">
              <a:lnSpc>
                <a:spcPct val="80000"/>
              </a:lnSpc>
              <a:buNone/>
              <a:defRPr/>
            </a:pPr>
            <a:endParaRPr lang="en-GB" altLang="nl-NL" sz="1800" b="1" dirty="0">
              <a:latin typeface="Times New Roman" panose="02020603050405020304" pitchFamily="18" charset="0"/>
            </a:endParaRPr>
          </a:p>
          <a:p>
            <a:pPr marL="400050" lvl="1" indent="0" eaLnBrk="1" hangingPunct="1">
              <a:lnSpc>
                <a:spcPct val="80000"/>
              </a:lnSpc>
              <a:buNone/>
              <a:defRPr/>
            </a:pPr>
            <a:endParaRPr lang="en-GB" altLang="nl-NL" sz="1800" b="1" dirty="0">
              <a:latin typeface="Times New Roman" panose="02020603050405020304" pitchFamily="18" charset="0"/>
            </a:endParaRPr>
          </a:p>
          <a:p>
            <a:pPr marL="400050" lvl="1" indent="0" eaLnBrk="1" hangingPunct="1">
              <a:lnSpc>
                <a:spcPct val="80000"/>
              </a:lnSpc>
              <a:buNone/>
              <a:defRPr/>
            </a:pPr>
            <a:r>
              <a:rPr lang="en-GB" altLang="nl-NL" sz="1800" b="1" dirty="0" smtClean="0">
                <a:latin typeface="Times New Roman" panose="02020603050405020304" pitchFamily="18" charset="0"/>
                <a:cs typeface="Times New Roman" panose="02020603050405020304" pitchFamily="18" charset="0"/>
              </a:rPr>
              <a:t>What </a:t>
            </a:r>
            <a:r>
              <a:rPr lang="en-GB" altLang="nl-NL" sz="1800" b="1" dirty="0">
                <a:latin typeface="Times New Roman" panose="02020603050405020304" pitchFamily="18" charset="0"/>
                <a:cs typeface="Times New Roman" panose="02020603050405020304" pitchFamily="18" charset="0"/>
              </a:rPr>
              <a:t>links have empirically developed in time and place</a:t>
            </a:r>
          </a:p>
          <a:p>
            <a:pPr marL="685800" lvl="1" eaLnBrk="1" hangingPunct="1">
              <a:lnSpc>
                <a:spcPct val="80000"/>
              </a:lnSpc>
              <a:buFont typeface="Wingdings" panose="05000000000000000000" pitchFamily="2" charset="2"/>
              <a:buChar char="§"/>
              <a:defRPr/>
            </a:pPr>
            <a:r>
              <a:rPr lang="en-GB" altLang="nl-NL" sz="1800" b="1" dirty="0" smtClean="0">
                <a:latin typeface="Times New Roman" panose="02020603050405020304" pitchFamily="18" charset="0"/>
              </a:rPr>
              <a:t>Policy makers asking researchers, financing/steering research</a:t>
            </a:r>
          </a:p>
          <a:p>
            <a:pPr marL="685800" lvl="1" eaLnBrk="1" hangingPunct="1">
              <a:lnSpc>
                <a:spcPct val="80000"/>
              </a:lnSpc>
              <a:buFont typeface="Wingdings" panose="05000000000000000000" pitchFamily="2" charset="2"/>
              <a:buChar char="§"/>
              <a:defRPr/>
            </a:pPr>
            <a:r>
              <a:rPr lang="en-GB" altLang="nl-NL" sz="1800" b="1" dirty="0" smtClean="0">
                <a:latin typeface="Times New Roman" panose="02020603050405020304" pitchFamily="18" charset="0"/>
              </a:rPr>
              <a:t>Researchers trying to influence framing and content of policies</a:t>
            </a:r>
          </a:p>
          <a:p>
            <a:pPr marL="685800" lvl="1" eaLnBrk="1" hangingPunct="1">
              <a:lnSpc>
                <a:spcPct val="80000"/>
              </a:lnSpc>
              <a:buFont typeface="Wingdings" panose="05000000000000000000" pitchFamily="2" charset="2"/>
              <a:buChar char="§"/>
              <a:defRPr/>
            </a:pPr>
            <a:r>
              <a:rPr lang="en-GB" altLang="nl-NL" sz="1800" b="1" dirty="0" smtClean="0">
                <a:latin typeface="Times New Roman" panose="02020603050405020304" pitchFamily="18" charset="0"/>
              </a:rPr>
              <a:t>Lobbyist and activists using research to influence policies (e.g. MIPEX)</a:t>
            </a:r>
          </a:p>
          <a:p>
            <a:pPr marL="400050" lvl="1" indent="0" eaLnBrk="1" hangingPunct="1">
              <a:lnSpc>
                <a:spcPct val="80000"/>
              </a:lnSpc>
              <a:buNone/>
              <a:defRPr/>
            </a:pPr>
            <a:endParaRPr lang="en-GB" altLang="nl-NL" sz="1800" b="1" dirty="0">
              <a:latin typeface="Times New Roman" panose="02020603050405020304" pitchFamily="18" charset="0"/>
            </a:endParaRPr>
          </a:p>
          <a:p>
            <a:pPr marL="400050" lvl="1" indent="0" eaLnBrk="1" hangingPunct="1">
              <a:lnSpc>
                <a:spcPct val="80000"/>
              </a:lnSpc>
              <a:buNone/>
              <a:defRPr/>
            </a:pPr>
            <a:r>
              <a:rPr lang="en-GB" altLang="nl-NL" sz="1800" b="1" dirty="0" smtClean="0">
                <a:latin typeface="Times New Roman" panose="02020603050405020304" pitchFamily="18" charset="0"/>
              </a:rPr>
              <a:t>▬►Multitude of “dialogues structures” (formal/ informal, direct/indirect, 	</a:t>
            </a:r>
            <a:r>
              <a:rPr lang="en-GB" altLang="nl-NL" sz="1800" b="1" dirty="0" err="1" smtClean="0">
                <a:latin typeface="Times New Roman" panose="02020603050405020304" pitchFamily="18" charset="0"/>
              </a:rPr>
              <a:t>adhoc</a:t>
            </a:r>
            <a:r>
              <a:rPr lang="en-GB" altLang="nl-NL" sz="1800" b="1" dirty="0" smtClean="0">
                <a:latin typeface="Times New Roman" panose="02020603050405020304" pitchFamily="18" charset="0"/>
              </a:rPr>
              <a:t>/permanent, reactive/proactive, academic / mixed) has developed 	at all levels:		Local / Regional    </a:t>
            </a:r>
          </a:p>
          <a:p>
            <a:pPr marL="400050" lvl="1" indent="0" eaLnBrk="1" hangingPunct="1">
              <a:lnSpc>
                <a:spcPct val="80000"/>
              </a:lnSpc>
              <a:buNone/>
              <a:defRPr/>
            </a:pPr>
            <a:r>
              <a:rPr lang="en-GB" altLang="nl-NL" sz="1800" b="1" dirty="0">
                <a:latin typeface="Times New Roman" panose="02020603050405020304" pitchFamily="18" charset="0"/>
              </a:rPr>
              <a:t>	</a:t>
            </a:r>
            <a:r>
              <a:rPr lang="en-GB" altLang="nl-NL" sz="1800" b="1" dirty="0" smtClean="0">
                <a:latin typeface="Times New Roman" panose="02020603050405020304" pitchFamily="18" charset="0"/>
              </a:rPr>
              <a:t>			National,</a:t>
            </a:r>
          </a:p>
          <a:p>
            <a:pPr marL="400050" lvl="1" indent="0" eaLnBrk="1" hangingPunct="1">
              <a:lnSpc>
                <a:spcPct val="80000"/>
              </a:lnSpc>
              <a:buNone/>
              <a:defRPr/>
            </a:pPr>
            <a:r>
              <a:rPr lang="en-GB" altLang="nl-NL" sz="1800" b="1" dirty="0">
                <a:latin typeface="Times New Roman" panose="02020603050405020304" pitchFamily="18" charset="0"/>
              </a:rPr>
              <a:t>	</a:t>
            </a:r>
            <a:r>
              <a:rPr lang="en-GB" altLang="nl-NL" sz="1800" b="1" dirty="0" smtClean="0">
                <a:latin typeface="Times New Roman" panose="02020603050405020304" pitchFamily="18" charset="0"/>
              </a:rPr>
              <a:t>			EU </a:t>
            </a:r>
          </a:p>
          <a:p>
            <a:pPr marL="685800" lvl="1" eaLnBrk="1" hangingPunct="1">
              <a:lnSpc>
                <a:spcPct val="80000"/>
              </a:lnSpc>
              <a:defRPr/>
            </a:pPr>
            <a:r>
              <a:rPr lang="en-GB" altLang="nl-NL" sz="1800" b="1" dirty="0" smtClean="0">
                <a:latin typeface="Times New Roman" panose="02020603050405020304" pitchFamily="18" charset="0"/>
              </a:rPr>
              <a:t>What happens in these dialogues? What relations may develop?</a:t>
            </a:r>
          </a:p>
          <a:p>
            <a:pPr marL="685800" lvl="1" eaLnBrk="1" hangingPunct="1">
              <a:lnSpc>
                <a:spcPct val="80000"/>
              </a:lnSpc>
              <a:buFont typeface="Wingdings" panose="05000000000000000000" pitchFamily="2" charset="2"/>
              <a:buChar char="§"/>
              <a:defRPr/>
            </a:pPr>
            <a:endParaRPr lang="en-GB" altLang="nl-NL" sz="1800" b="1" dirty="0">
              <a:latin typeface="Times New Roman" panose="02020603050405020304" pitchFamily="18" charset="0"/>
            </a:endParaRPr>
          </a:p>
          <a:p>
            <a:pPr marL="400050" lvl="1" indent="0" eaLnBrk="1" hangingPunct="1">
              <a:lnSpc>
                <a:spcPct val="80000"/>
              </a:lnSpc>
              <a:buNone/>
              <a:defRPr/>
            </a:pPr>
            <a:r>
              <a:rPr lang="en-GB" altLang="nl-NL" sz="1800" b="1" dirty="0" smtClean="0">
                <a:latin typeface="Times New Roman" panose="02020603050405020304" pitchFamily="18" charset="0"/>
              </a:rPr>
              <a:t>  </a:t>
            </a:r>
            <a:endParaRPr lang="en-GB" altLang="nl-NL" sz="1800" b="1" dirty="0">
              <a:latin typeface="Times New Roman" panose="02020603050405020304" pitchFamily="18" charset="0"/>
            </a:endParaRPr>
          </a:p>
        </p:txBody>
      </p:sp>
      <p:sp>
        <p:nvSpPr>
          <p:cNvPr id="2" name="Rectangle 1"/>
          <p:cNvSpPr>
            <a:spLocks noChangeArrowheads="1"/>
          </p:cNvSpPr>
          <p:nvPr/>
        </p:nvSpPr>
        <p:spPr bwMode="auto">
          <a:xfrm>
            <a:off x="304800" y="2398330"/>
            <a:ext cx="844366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Scholten, P., H. </a:t>
            </a:r>
            <a:r>
              <a:rPr kumimoji="0" lang="nl-NL" altLang="nl-NL"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Entzinger</a:t>
            </a:r>
            <a:r>
              <a:rPr kumimoji="0" lang="nl-NL" altLang="nl-NL"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R. Penninx &amp; S. Verbeek (</a:t>
            </a:r>
            <a:r>
              <a:rPr kumimoji="0" lang="nl-NL" altLang="nl-NL"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Eds</a:t>
            </a:r>
            <a:r>
              <a:rPr kumimoji="0" lang="nl-NL" altLang="nl-NL"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(2015),</a:t>
            </a:r>
            <a:endParaRPr kumimoji="0" lang="nl-NL" altLang="nl-NL" b="0" i="1"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b="0" i="1"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Integrating</a:t>
            </a:r>
            <a:r>
              <a:rPr kumimoji="0" lang="nl-NL" altLang="nl-NL" b="0" i="1"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nl-NL" altLang="nl-NL" b="0" i="1"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Immigrants</a:t>
            </a:r>
            <a:r>
              <a:rPr kumimoji="0" lang="nl-NL" altLang="nl-NL" b="0" i="1"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in Europe: Research-Policy </a:t>
            </a:r>
            <a:r>
              <a:rPr kumimoji="0" lang="nl-NL" altLang="nl-NL" b="0" i="1"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Dialogues</a:t>
            </a:r>
            <a:r>
              <a:rPr kumimoji="0" lang="nl-NL" altLang="nl-NL"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Dordrecht: Springer. </a:t>
            </a:r>
            <a:endParaRPr kumimoji="0" lang="nl-NL" altLang="nl-NL"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5" name="Rectangle 3"/>
          <p:cNvSpPr>
            <a:spLocks noChangeArrowheads="1"/>
          </p:cNvSpPr>
          <p:nvPr/>
        </p:nvSpPr>
        <p:spPr bwMode="auto">
          <a:xfrm>
            <a:off x="434892" y="191443"/>
            <a:ext cx="2712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nl-NL" altLang="nl-NL"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p:cNvSpPr>
            <a:spLocks noGrp="1"/>
          </p:cNvSpPr>
          <p:nvPr>
            <p:ph type="ftr" sz="quarter" idx="11"/>
          </p:nvPr>
        </p:nvSpPr>
        <p:spPr/>
        <p:txBody>
          <a:bodyPr/>
          <a:lstStyle/>
          <a:p>
            <a:pPr>
              <a:defRPr/>
            </a:pPr>
            <a:r>
              <a:rPr lang="en-GB" smtClean="0"/>
              <a:t>www.imiscoe.org </a:t>
            </a:r>
            <a:endParaRPr lang="en-GB"/>
          </a:p>
        </p:txBody>
      </p:sp>
      <p:pic>
        <p:nvPicPr>
          <p:cNvPr id="3" name="Afbeelding 2"/>
          <p:cNvPicPr/>
          <p:nvPr/>
        </p:nvPicPr>
        <p:blipFill>
          <a:blip r:embed="rId3">
            <a:extLst>
              <a:ext uri="{28A0092B-C50C-407E-A947-70E740481C1C}">
                <a14:useLocalDpi xmlns:a14="http://schemas.microsoft.com/office/drawing/2010/main" val="0"/>
              </a:ext>
            </a:extLst>
          </a:blip>
          <a:srcRect/>
          <a:stretch>
            <a:fillRect/>
          </a:stretch>
        </p:blipFill>
        <p:spPr bwMode="auto">
          <a:xfrm>
            <a:off x="1584000" y="1909761"/>
            <a:ext cx="5904000" cy="3960000"/>
          </a:xfrm>
          <a:prstGeom prst="rect">
            <a:avLst/>
          </a:prstGeom>
          <a:noFill/>
          <a:ln>
            <a:noFill/>
          </a:ln>
        </p:spPr>
      </p:pic>
    </p:spTree>
    <p:extLst>
      <p:ext uri="{BB962C8B-B14F-4D97-AF65-F5344CB8AC3E}">
        <p14:creationId xmlns:p14="http://schemas.microsoft.com/office/powerpoint/2010/main" val="2991756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p:cNvSpPr>
            <a:spLocks noGrp="1"/>
          </p:cNvSpPr>
          <p:nvPr>
            <p:ph type="ftr" sz="quarter" idx="11"/>
          </p:nvPr>
        </p:nvSpPr>
        <p:spPr/>
        <p:txBody>
          <a:bodyPr/>
          <a:lstStyle/>
          <a:p>
            <a:pPr>
              <a:defRPr/>
            </a:pPr>
            <a:r>
              <a:rPr lang="en-GB" smtClean="0"/>
              <a:t>www.imiscoe.org </a:t>
            </a:r>
            <a:endParaRPr lang="en-GB"/>
          </a:p>
        </p:txBody>
      </p:sp>
      <p:sp>
        <p:nvSpPr>
          <p:cNvPr id="3" name="Rechthoek 2"/>
          <p:cNvSpPr/>
          <p:nvPr/>
        </p:nvSpPr>
        <p:spPr>
          <a:xfrm>
            <a:off x="899592" y="1628800"/>
            <a:ext cx="7560840" cy="4302716"/>
          </a:xfrm>
          <a:prstGeom prst="rect">
            <a:avLst/>
          </a:prstGeom>
        </p:spPr>
        <p:txBody>
          <a:bodyPr wrap="square">
            <a:spAutoFit/>
          </a:bodyPr>
          <a:lstStyle/>
          <a:p>
            <a:pPr marL="0" indent="0" eaLnBrk="1" hangingPunct="1">
              <a:lnSpc>
                <a:spcPct val="80000"/>
              </a:lnSpc>
              <a:buNone/>
            </a:pPr>
            <a:r>
              <a:rPr lang="en-GB" altLang="nl-NL" b="1" dirty="0" smtClean="0">
                <a:latin typeface="Times New Roman" panose="02020603050405020304" pitchFamily="18" charset="0"/>
              </a:rPr>
              <a:t>4.1. How EU-policies influence / steer migration and integration research</a:t>
            </a:r>
            <a:endParaRPr lang="en-GB" altLang="nl-NL" b="1" dirty="0">
              <a:latin typeface="Times New Roman" panose="02020603050405020304" pitchFamily="18" charset="0"/>
            </a:endParaRPr>
          </a:p>
          <a:p>
            <a:pPr marL="0" indent="0" eaLnBrk="1" hangingPunct="1">
              <a:lnSpc>
                <a:spcPct val="80000"/>
              </a:lnSpc>
              <a:buNone/>
            </a:pPr>
            <a:endParaRPr lang="en-GB" altLang="nl-NL" b="1" dirty="0" smtClean="0">
              <a:latin typeface="Times New Roman" panose="02020603050405020304" pitchFamily="18" charset="0"/>
            </a:endParaRPr>
          </a:p>
          <a:p>
            <a:pPr marL="0" indent="0" eaLnBrk="1" hangingPunct="1">
              <a:lnSpc>
                <a:spcPct val="80000"/>
              </a:lnSpc>
              <a:buNone/>
            </a:pPr>
            <a:r>
              <a:rPr lang="en-GB" altLang="nl-NL" b="1" dirty="0" smtClean="0">
                <a:latin typeface="Times New Roman" panose="02020603050405020304" pitchFamily="18" charset="0"/>
              </a:rPr>
              <a:t>European Commission does not fund research (institutes) unconditionally. Topics and research questions are established politically beforehand and research projects are commissioned through open competition procedures. </a:t>
            </a:r>
          </a:p>
          <a:p>
            <a:pPr marL="0" indent="0" eaLnBrk="1" hangingPunct="1">
              <a:lnSpc>
                <a:spcPct val="80000"/>
              </a:lnSpc>
              <a:buNone/>
            </a:pPr>
            <a:endParaRPr lang="en-GB" altLang="nl-NL" b="1" dirty="0" smtClean="0">
              <a:latin typeface="Times New Roman" panose="02020603050405020304" pitchFamily="18" charset="0"/>
            </a:endParaRPr>
          </a:p>
          <a:p>
            <a:pPr marL="0" indent="0" eaLnBrk="1" hangingPunct="1">
              <a:lnSpc>
                <a:spcPct val="80000"/>
              </a:lnSpc>
              <a:buNone/>
            </a:pPr>
            <a:r>
              <a:rPr lang="en-GB" altLang="nl-NL" b="1" dirty="0" smtClean="0">
                <a:latin typeface="Times New Roman" panose="02020603050405020304" pitchFamily="18" charset="0"/>
              </a:rPr>
              <a:t>The extent of openness varies in two ways: </a:t>
            </a:r>
          </a:p>
          <a:p>
            <a:pPr marL="0" indent="0" eaLnBrk="1" hangingPunct="1">
              <a:lnSpc>
                <a:spcPct val="80000"/>
              </a:lnSpc>
              <a:buNone/>
            </a:pPr>
            <a:endParaRPr lang="en-GB" altLang="nl-NL" b="1" u="sng" dirty="0" smtClean="0">
              <a:solidFill>
                <a:srgbClr val="C00000"/>
              </a:solidFill>
              <a:latin typeface="Times New Roman" panose="02020603050405020304" pitchFamily="18" charset="0"/>
            </a:endParaRPr>
          </a:p>
          <a:p>
            <a:pPr marL="0" indent="0" eaLnBrk="1" hangingPunct="1">
              <a:lnSpc>
                <a:spcPct val="80000"/>
              </a:lnSpc>
              <a:buNone/>
            </a:pPr>
            <a:r>
              <a:rPr lang="en-GB" altLang="nl-NL" b="1" u="sng" dirty="0" smtClean="0">
                <a:solidFill>
                  <a:srgbClr val="C00000"/>
                </a:solidFill>
                <a:latin typeface="Times New Roman" panose="02020603050405020304" pitchFamily="18" charset="0"/>
              </a:rPr>
              <a:t>DG </a:t>
            </a:r>
            <a:r>
              <a:rPr lang="en-GB" altLang="nl-NL" b="1" u="sng" dirty="0">
                <a:solidFill>
                  <a:srgbClr val="C00000"/>
                </a:solidFill>
                <a:latin typeface="Times New Roman" panose="02020603050405020304" pitchFamily="18" charset="0"/>
              </a:rPr>
              <a:t>Research </a:t>
            </a:r>
            <a:r>
              <a:rPr lang="en-GB" altLang="nl-NL" b="1" dirty="0" smtClean="0">
                <a:solidFill>
                  <a:srgbClr val="C00000"/>
                </a:solidFill>
                <a:latin typeface="Times New Roman" panose="02020603050405020304" pitchFamily="18" charset="0"/>
              </a:rPr>
              <a:t>finances </a:t>
            </a:r>
            <a:r>
              <a:rPr lang="en-GB" altLang="nl-NL" b="1" dirty="0" smtClean="0">
                <a:latin typeface="Times New Roman" panose="02020603050405020304" pitchFamily="18" charset="0"/>
              </a:rPr>
              <a:t>in its FPs “</a:t>
            </a:r>
            <a:r>
              <a:rPr lang="en-GB" altLang="nl-NL" b="1" u="sng" dirty="0" smtClean="0">
                <a:latin typeface="Times New Roman" panose="02020603050405020304" pitchFamily="18" charset="0"/>
              </a:rPr>
              <a:t>priority </a:t>
            </a:r>
            <a:r>
              <a:rPr lang="en-GB" altLang="nl-NL" b="1" u="sng" dirty="0">
                <a:latin typeface="Times New Roman" panose="02020603050405020304" pitchFamily="18" charset="0"/>
              </a:rPr>
              <a:t>topics </a:t>
            </a:r>
            <a:r>
              <a:rPr lang="en-GB" altLang="nl-NL" b="1" dirty="0">
                <a:latin typeface="Times New Roman" panose="02020603050405020304" pitchFamily="18" charset="0"/>
              </a:rPr>
              <a:t>of the EU”: </a:t>
            </a:r>
            <a:r>
              <a:rPr lang="en-GB" altLang="nl-NL" b="1" dirty="0">
                <a:solidFill>
                  <a:srgbClr val="C00000"/>
                </a:solidFill>
                <a:latin typeface="Times New Roman" panose="02020603050405020304" pitchFamily="18" charset="0"/>
              </a:rPr>
              <a:t>relatively open</a:t>
            </a:r>
          </a:p>
          <a:p>
            <a:pPr marL="0" indent="0" eaLnBrk="1" hangingPunct="1">
              <a:lnSpc>
                <a:spcPct val="80000"/>
              </a:lnSpc>
              <a:buNone/>
            </a:pPr>
            <a:r>
              <a:rPr lang="en-GB" altLang="nl-NL" b="1" u="sng" dirty="0" smtClean="0">
                <a:solidFill>
                  <a:srgbClr val="C00000"/>
                </a:solidFill>
                <a:latin typeface="Times New Roman" panose="02020603050405020304" pitchFamily="18" charset="0"/>
              </a:rPr>
              <a:t>Policy </a:t>
            </a:r>
            <a:r>
              <a:rPr lang="en-GB" altLang="nl-NL" b="1" u="sng" dirty="0">
                <a:solidFill>
                  <a:srgbClr val="C00000"/>
                </a:solidFill>
                <a:latin typeface="Times New Roman" panose="02020603050405020304" pitchFamily="18" charset="0"/>
              </a:rPr>
              <a:t>DGs: </a:t>
            </a:r>
            <a:r>
              <a:rPr lang="en-GB" altLang="nl-NL" b="1" u="sng" dirty="0">
                <a:latin typeface="Times New Roman" panose="02020603050405020304" pitchFamily="18" charset="0"/>
              </a:rPr>
              <a:t>JHA </a:t>
            </a:r>
            <a:r>
              <a:rPr lang="en-GB" altLang="nl-NL" b="1" dirty="0">
                <a:latin typeface="Times New Roman" panose="02020603050405020304" pitchFamily="18" charset="0"/>
              </a:rPr>
              <a:t>and successors </a:t>
            </a:r>
            <a:r>
              <a:rPr lang="en-GB" altLang="nl-NL" b="1" dirty="0" smtClean="0">
                <a:solidFill>
                  <a:srgbClr val="C00000"/>
                </a:solidFill>
                <a:latin typeface="Times New Roman" panose="02020603050405020304" pitchFamily="18" charset="0"/>
              </a:rPr>
              <a:t>finance</a:t>
            </a:r>
            <a:r>
              <a:rPr lang="en-GB" altLang="nl-NL" b="1" dirty="0" smtClean="0">
                <a:latin typeface="Times New Roman" panose="02020603050405020304" pitchFamily="18" charset="0"/>
              </a:rPr>
              <a:t> </a:t>
            </a:r>
            <a:r>
              <a:rPr lang="en-GB" altLang="nl-NL" b="1" u="sng" dirty="0">
                <a:latin typeface="Times New Roman" panose="02020603050405020304" pitchFamily="18" charset="0"/>
              </a:rPr>
              <a:t>directly policy related </a:t>
            </a:r>
            <a:r>
              <a:rPr lang="en-GB" altLang="nl-NL" b="1" dirty="0">
                <a:latin typeface="Times New Roman" panose="02020603050405020304" pitchFamily="18" charset="0"/>
              </a:rPr>
              <a:t>research: </a:t>
            </a:r>
            <a:r>
              <a:rPr lang="en-GB" altLang="nl-NL" b="1" dirty="0" smtClean="0">
                <a:solidFill>
                  <a:srgbClr val="C00000"/>
                </a:solidFill>
                <a:latin typeface="Times New Roman" panose="02020603050405020304" pitchFamily="18" charset="0"/>
              </a:rPr>
              <a:t>closed</a:t>
            </a:r>
          </a:p>
          <a:p>
            <a:pPr marL="0" indent="0" eaLnBrk="1" hangingPunct="1">
              <a:lnSpc>
                <a:spcPct val="80000"/>
              </a:lnSpc>
              <a:buNone/>
            </a:pPr>
            <a:endParaRPr lang="en-GB" altLang="nl-NL" b="1" dirty="0">
              <a:solidFill>
                <a:srgbClr val="C00000"/>
              </a:solidFill>
              <a:latin typeface="Times New Roman" panose="02020603050405020304" pitchFamily="18" charset="0"/>
            </a:endParaRPr>
          </a:p>
          <a:p>
            <a:pPr marL="0" indent="0" eaLnBrk="1" hangingPunct="1">
              <a:lnSpc>
                <a:spcPct val="80000"/>
              </a:lnSpc>
              <a:buNone/>
            </a:pPr>
            <a:r>
              <a:rPr lang="en-GB" altLang="nl-NL" b="1" dirty="0" smtClean="0">
                <a:latin typeface="Times New Roman" panose="02020603050405020304" pitchFamily="18" charset="0"/>
              </a:rPr>
              <a:t>Because of EC’s different position in multi-level policymaking, </a:t>
            </a:r>
            <a:r>
              <a:rPr lang="en-GB" altLang="nl-NL" b="1" dirty="0" smtClean="0">
                <a:solidFill>
                  <a:srgbClr val="C00000"/>
                </a:solidFill>
                <a:latin typeface="Times New Roman" panose="02020603050405020304" pitchFamily="18" charset="0"/>
              </a:rPr>
              <a:t>migration topics </a:t>
            </a:r>
            <a:r>
              <a:rPr lang="en-GB" altLang="nl-NL" b="1" dirty="0" smtClean="0">
                <a:latin typeface="Times New Roman" panose="02020603050405020304" pitchFamily="18" charset="0"/>
              </a:rPr>
              <a:t>tend to be </a:t>
            </a:r>
            <a:r>
              <a:rPr lang="en-GB" altLang="nl-NL" b="1" dirty="0" smtClean="0">
                <a:solidFill>
                  <a:srgbClr val="C00000"/>
                </a:solidFill>
                <a:latin typeface="Times New Roman" panose="02020603050405020304" pitchFamily="18" charset="0"/>
              </a:rPr>
              <a:t>more closed</a:t>
            </a:r>
            <a:r>
              <a:rPr lang="en-GB" altLang="nl-NL" b="1" dirty="0" smtClean="0">
                <a:latin typeface="Times New Roman" panose="02020603050405020304" pitchFamily="18" charset="0"/>
              </a:rPr>
              <a:t>, while </a:t>
            </a:r>
            <a:r>
              <a:rPr lang="en-GB" altLang="nl-NL" b="1" dirty="0" smtClean="0">
                <a:solidFill>
                  <a:srgbClr val="C00000"/>
                </a:solidFill>
                <a:latin typeface="Times New Roman" panose="02020603050405020304" pitchFamily="18" charset="0"/>
              </a:rPr>
              <a:t>integration topics </a:t>
            </a:r>
            <a:r>
              <a:rPr lang="en-GB" altLang="nl-NL" b="1" dirty="0" smtClean="0">
                <a:latin typeface="Times New Roman" panose="02020603050405020304" pitchFamily="18" charset="0"/>
              </a:rPr>
              <a:t>tend to be </a:t>
            </a:r>
            <a:r>
              <a:rPr lang="en-GB" altLang="nl-NL" b="1" dirty="0" smtClean="0">
                <a:solidFill>
                  <a:srgbClr val="C00000"/>
                </a:solidFill>
                <a:latin typeface="Times New Roman" panose="02020603050405020304" pitchFamily="18" charset="0"/>
              </a:rPr>
              <a:t>more open.  </a:t>
            </a:r>
          </a:p>
          <a:p>
            <a:pPr marL="0" indent="0" eaLnBrk="1" hangingPunct="1">
              <a:lnSpc>
                <a:spcPct val="80000"/>
              </a:lnSpc>
              <a:buNone/>
            </a:pPr>
            <a:endParaRPr lang="en-GB" altLang="nl-NL" b="1" dirty="0">
              <a:solidFill>
                <a:srgbClr val="C00000"/>
              </a:solidFill>
              <a:latin typeface="Times New Roman" panose="02020603050405020304" pitchFamily="18" charset="0"/>
            </a:endParaRPr>
          </a:p>
          <a:p>
            <a:pPr marL="0" indent="0" eaLnBrk="1" hangingPunct="1">
              <a:lnSpc>
                <a:spcPct val="80000"/>
              </a:lnSpc>
              <a:buNone/>
            </a:pPr>
            <a:r>
              <a:rPr lang="en-GB" altLang="nl-NL" b="1" dirty="0" smtClean="0">
                <a:latin typeface="Times New Roman" panose="02020603050405020304" pitchFamily="18" charset="0"/>
              </a:rPr>
              <a:t>Conclusion: through (the way of) funding the European Commission has (had) a strong influence on migration research, not only on the size of the research efforts, but also on its content by the framing of issues, the choice of research topics, concepts used, etc. </a:t>
            </a:r>
            <a:r>
              <a:rPr lang="en-GB" altLang="nl-NL" b="1" dirty="0" smtClean="0">
                <a:solidFill>
                  <a:srgbClr val="C00000"/>
                </a:solidFill>
                <a:latin typeface="Times New Roman" panose="02020603050405020304" pitchFamily="18" charset="0"/>
              </a:rPr>
              <a:t> </a:t>
            </a:r>
            <a:endParaRPr lang="en-GB" altLang="nl-NL" b="1" dirty="0">
              <a:solidFill>
                <a:srgbClr val="C00000"/>
              </a:solidFill>
              <a:latin typeface="Times New Roman" panose="02020603050405020304" pitchFamily="18" charset="0"/>
            </a:endParaRPr>
          </a:p>
        </p:txBody>
      </p:sp>
    </p:spTree>
    <p:extLst>
      <p:ext uri="{BB962C8B-B14F-4D97-AF65-F5344CB8AC3E}">
        <p14:creationId xmlns:p14="http://schemas.microsoft.com/office/powerpoint/2010/main" val="691882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4937</TotalTime>
  <Words>1072</Words>
  <Application>Microsoft Office PowerPoint</Application>
  <PresentationFormat>Prezentácia na obrazovke (4:3)</PresentationFormat>
  <Paragraphs>153</Paragraphs>
  <Slides>15</Slides>
  <Notes>8</Notes>
  <HiddenSlides>0</HiddenSlides>
  <MMClips>0</MMClips>
  <ScaleCrop>false</ScaleCrop>
  <HeadingPairs>
    <vt:vector size="4" baseType="variant">
      <vt:variant>
        <vt:lpstr>Motív</vt:lpstr>
      </vt:variant>
      <vt:variant>
        <vt:i4>1</vt:i4>
      </vt:variant>
      <vt:variant>
        <vt:lpstr>Nadpisy snímok</vt:lpstr>
      </vt:variant>
      <vt:variant>
        <vt:i4>15</vt:i4>
      </vt:variant>
    </vt:vector>
  </HeadingPairs>
  <TitlesOfParts>
    <vt:vector size="16" baseType="lpstr">
      <vt:lpstr>Office Theme</vt:lpstr>
      <vt:lpstr>Research in SSH and policy-making on migration and integration: achievements and future challenges</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Karen</dc:creator>
  <cp:lastModifiedBy>abitusikova</cp:lastModifiedBy>
  <cp:revision>179</cp:revision>
  <cp:lastPrinted>2014-11-02T18:00:32Z</cp:lastPrinted>
  <dcterms:created xsi:type="dcterms:W3CDTF">2011-01-09T10:15:09Z</dcterms:created>
  <dcterms:modified xsi:type="dcterms:W3CDTF">2016-11-14T08:17:14Z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DF_LAST_URL">
    <vt:lpwstr>\\uvafileserver2\mpennin1\Desktop\penninx_18012011.odp</vt:lpwstr>
  </property>
</Properties>
</file>