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62" r:id="rId4"/>
    <p:sldId id="263" r:id="rId5"/>
    <p:sldId id="265" r:id="rId6"/>
    <p:sldId id="266" r:id="rId7"/>
    <p:sldId id="267" r:id="rId8"/>
    <p:sldId id="258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8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1766E-C0CA-0040-8D6B-41163B2D7700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576C3-CF40-FA44-A0CC-8D781CB8F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40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Understanding – articulate the agenda of the society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(find the right words)</a:t>
            </a:r>
          </a:p>
          <a:p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Bringing the message to the public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(conquering the grey zone)</a:t>
            </a:r>
          </a:p>
          <a:p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Building alliances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a cooperative space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576C3-CF40-FA44-A0CC-8D781CB8F4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307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lot of pride and prejudice on our (researchers’) side: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whose agenda: do we impose ours or follow theirs? Jealous as regards our freedom of choice of topic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who should listen to whom: they to us or we to them? What does demand-driven research mean; how do we identify demand; can we create it (think tanks in BG most successful in FP7 –&gt; opportunity competence)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how to communicate, how to make ourselves understood? Politicians come – if at all! – just to greet us and stay till the first coffee break 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low profile of applied research, theoretical more prestigious: does it mean that applied research is of a lower quality? (more prestigious to beautifully illustrate the field &amp; habitus nexus or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intersectionality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than muddle about with de-segregation in schools)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critical position considered more appropriate than involvement (even expert involvement)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is it the task of the universities to do this at all?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576C3-CF40-FA44-A0CC-8D781CB8F4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96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Proposal in SSH easier to prepare than in Physics?!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Rootedness of SSH in national languages, cultures, academic traditions. Need to overcome fragmentation, to integrate internationally and interdisciplinary (incl. with STEM disciplines)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576C3-CF40-FA44-A0CC-8D781CB8F4B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307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SSH are not less useful to the society; they are useful in a different way.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SSH change the reality they study, and change it for the better. ‘Humanities produce humans’. Critical reflection.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We/SSH scholars need more self-confidence about our contributions to the society and the societal challenges we study.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576C3-CF40-FA44-A0CC-8D781CB8F4B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307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DB146-6262-4E81-8ADB-92DE0ACFC657}" type="datetimeFigureOut">
              <a:rPr lang="sk-SK" smtClean="0"/>
              <a:pPr/>
              <a:t>13.11.2016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1F79-BD73-444D-83D9-1724CFDDAD1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DB146-6262-4E81-8ADB-92DE0ACFC657}" type="datetimeFigureOut">
              <a:rPr lang="sk-SK" smtClean="0"/>
              <a:pPr/>
              <a:t>13.11.2016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1F79-BD73-444D-83D9-1724CFDDAD1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DB146-6262-4E81-8ADB-92DE0ACFC657}" type="datetimeFigureOut">
              <a:rPr lang="sk-SK" smtClean="0"/>
              <a:pPr/>
              <a:t>13.11.2016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1F79-BD73-444D-83D9-1724CFDDAD1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DB146-6262-4E81-8ADB-92DE0ACFC657}" type="datetimeFigureOut">
              <a:rPr lang="sk-SK" smtClean="0"/>
              <a:pPr/>
              <a:t>13.11.2016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1F79-BD73-444D-83D9-1724CFDDAD1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DB146-6262-4E81-8ADB-92DE0ACFC657}" type="datetimeFigureOut">
              <a:rPr lang="sk-SK" smtClean="0"/>
              <a:pPr/>
              <a:t>13.11.2016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1F79-BD73-444D-83D9-1724CFDDAD1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DB146-6262-4E81-8ADB-92DE0ACFC657}" type="datetimeFigureOut">
              <a:rPr lang="sk-SK" smtClean="0"/>
              <a:pPr/>
              <a:t>13.11.2016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1F79-BD73-444D-83D9-1724CFDDAD1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DB146-6262-4E81-8ADB-92DE0ACFC657}" type="datetimeFigureOut">
              <a:rPr lang="sk-SK" smtClean="0"/>
              <a:pPr/>
              <a:t>13.11.2016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1F79-BD73-444D-83D9-1724CFDDAD1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DB146-6262-4E81-8ADB-92DE0ACFC657}" type="datetimeFigureOut">
              <a:rPr lang="sk-SK" smtClean="0"/>
              <a:pPr/>
              <a:t>13.11.2016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1F79-BD73-444D-83D9-1724CFDDAD1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DB146-6262-4E81-8ADB-92DE0ACFC657}" type="datetimeFigureOut">
              <a:rPr lang="sk-SK" smtClean="0"/>
              <a:pPr/>
              <a:t>13.11.2016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1F79-BD73-444D-83D9-1724CFDDAD1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DB146-6262-4E81-8ADB-92DE0ACFC657}" type="datetimeFigureOut">
              <a:rPr lang="sk-SK" smtClean="0"/>
              <a:pPr/>
              <a:t>13.11.2016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1F79-BD73-444D-83D9-1724CFDDAD1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DB146-6262-4E81-8ADB-92DE0ACFC657}" type="datetimeFigureOut">
              <a:rPr lang="sk-SK" smtClean="0"/>
              <a:pPr/>
              <a:t>13.11.2016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31F79-BD73-444D-83D9-1724CFDDAD1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DB146-6262-4E81-8ADB-92DE0ACFC657}" type="datetimeFigureOut">
              <a:rPr lang="sk-SK" smtClean="0"/>
              <a:pPr/>
              <a:t>13.11.2016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31F79-BD73-444D-83D9-1724CFDDAD1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koleva@phls.uni-sofia.b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3140968"/>
            <a:ext cx="7772400" cy="1470025"/>
          </a:xfrm>
        </p:spPr>
        <p:txBody>
          <a:bodyPr/>
          <a:lstStyle/>
          <a:p>
            <a:r>
              <a:rPr lang="en-US" b="1" dirty="0"/>
              <a:t>What is wrong with the world and how can SSH fix it?</a:t>
            </a:r>
            <a:r>
              <a:rPr lang="en-US" dirty="0"/>
              <a:t>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5373216"/>
            <a:ext cx="6400800" cy="1057672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Daniela Koleva</a:t>
            </a:r>
          </a:p>
          <a:p>
            <a:r>
              <a:rPr lang="sk-SK" dirty="0" smtClean="0"/>
              <a:t>Sofia University, CAS Sofia</a:t>
            </a:r>
          </a:p>
          <a:p>
            <a:endParaRPr lang="sk-SK" dirty="0"/>
          </a:p>
        </p:txBody>
      </p:sp>
      <p:pic>
        <p:nvPicPr>
          <p:cNvPr id="1026" name="Picture 2" descr="ssh_banner_m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708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wrong…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77072"/>
          </a:xfrm>
        </p:spPr>
        <p:txBody>
          <a:bodyPr>
            <a:normAutofit fontScale="92500"/>
          </a:bodyPr>
          <a:lstStyle/>
          <a:p>
            <a:pPr>
              <a:spcBef>
                <a:spcPts val="3456"/>
              </a:spcBef>
            </a:pPr>
            <a:r>
              <a:rPr lang="en-US" sz="8000" dirty="0">
                <a:solidFill>
                  <a:schemeClr val="bg1">
                    <a:lumMod val="75000"/>
                  </a:schemeClr>
                </a:solidFill>
              </a:rPr>
              <a:t>Post-optimist times</a:t>
            </a:r>
          </a:p>
          <a:p>
            <a:pPr>
              <a:spcBef>
                <a:spcPts val="3456"/>
              </a:spcBef>
            </a:pPr>
            <a:r>
              <a:rPr lang="en-US" sz="5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Value crisis </a:t>
            </a:r>
          </a:p>
          <a:p>
            <a:pPr>
              <a:spcBef>
                <a:spcPts val="3456"/>
              </a:spcBef>
            </a:pPr>
            <a:r>
              <a:rPr lang="en-US" sz="4400" dirty="0"/>
              <a:t>National/cultural identity vs. European citizenship </a:t>
            </a:r>
          </a:p>
        </p:txBody>
      </p:sp>
      <p:pic>
        <p:nvPicPr>
          <p:cNvPr id="4" name="Obrázok 3" descr="ssh2016_podpis0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5877272"/>
            <a:ext cx="2531745" cy="723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420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fix…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44823"/>
            <a:ext cx="8075240" cy="3600401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656"/>
              </a:spcBef>
              <a:buFont typeface="+mj-lt"/>
              <a:buAutoNum type="arabicPeriod"/>
            </a:pPr>
            <a:r>
              <a:rPr lang="en-US" sz="4400" dirty="0" smtClean="0"/>
              <a:t> Understand</a:t>
            </a:r>
          </a:p>
          <a:p>
            <a:pPr marL="514350" indent="-514350">
              <a:spcBef>
                <a:spcPts val="1656"/>
              </a:spcBef>
              <a:buFont typeface="+mj-lt"/>
              <a:buAutoNum type="arabicPeriod"/>
            </a:pPr>
            <a:r>
              <a:rPr lang="en-US" sz="4400" dirty="0" smtClean="0"/>
              <a:t> Bring </a:t>
            </a:r>
            <a:r>
              <a:rPr lang="en-US" sz="4400" dirty="0"/>
              <a:t>the message </a:t>
            </a:r>
            <a:endParaRPr lang="en-US" sz="4400" dirty="0" smtClean="0"/>
          </a:p>
          <a:p>
            <a:pPr marL="514350" indent="-514350">
              <a:spcBef>
                <a:spcPts val="1656"/>
              </a:spcBef>
              <a:buFont typeface="+mj-lt"/>
              <a:buAutoNum type="arabicPeriod"/>
            </a:pPr>
            <a:r>
              <a:rPr lang="en-US" sz="4400" dirty="0"/>
              <a:t> </a:t>
            </a:r>
            <a:r>
              <a:rPr lang="en-US" sz="4400" dirty="0" smtClean="0"/>
              <a:t>Build alliances</a:t>
            </a:r>
            <a:endParaRPr lang="en-US" sz="4400" dirty="0"/>
          </a:p>
        </p:txBody>
      </p:sp>
      <p:pic>
        <p:nvPicPr>
          <p:cNvPr id="4" name="Obrázok 3" descr="ssh2016_podpis0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5877272"/>
            <a:ext cx="2531745" cy="723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9614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Understanding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45024"/>
          </a:xfrm>
        </p:spPr>
        <p:txBody>
          <a:bodyPr>
            <a:normAutofit/>
          </a:bodyPr>
          <a:lstStyle/>
          <a:p>
            <a:r>
              <a:rPr lang="en-US" sz="4400" i="1" dirty="0"/>
              <a:t>The social construction of threat</a:t>
            </a:r>
            <a:r>
              <a:rPr lang="en-US" sz="4400" dirty="0"/>
              <a:t> </a:t>
            </a:r>
            <a:endParaRPr lang="en-US" sz="4400" dirty="0" smtClean="0"/>
          </a:p>
          <a:p>
            <a:r>
              <a:rPr lang="en-US" sz="4400" i="1" dirty="0"/>
              <a:t>E</a:t>
            </a:r>
            <a:r>
              <a:rPr lang="en-US" sz="4400" i="1" dirty="0" smtClean="0"/>
              <a:t>motions </a:t>
            </a:r>
            <a:r>
              <a:rPr lang="en-US" sz="4400" i="1" dirty="0"/>
              <a:t>in politics</a:t>
            </a:r>
            <a:r>
              <a:rPr lang="en-US" sz="4400" dirty="0"/>
              <a:t> </a:t>
            </a:r>
            <a:endParaRPr lang="en-US" sz="4400" dirty="0" smtClean="0"/>
          </a:p>
          <a:p>
            <a:r>
              <a:rPr lang="en-US" sz="4400" i="1" dirty="0"/>
              <a:t>SSH to monitor and evaluate the effect of policies</a:t>
            </a:r>
            <a:r>
              <a:rPr lang="en-US" sz="4400" dirty="0"/>
              <a:t> </a:t>
            </a:r>
          </a:p>
        </p:txBody>
      </p:sp>
      <p:pic>
        <p:nvPicPr>
          <p:cNvPr id="4" name="Obrázok 3" descr="ssh2016_podpis0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5877272"/>
            <a:ext cx="2531745" cy="723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685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Impact trouble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21088"/>
          </a:xfrm>
        </p:spPr>
        <p:txBody>
          <a:bodyPr>
            <a:normAutofit fontScale="70000" lnSpcReduction="20000"/>
          </a:bodyPr>
          <a:lstStyle/>
          <a:p>
            <a:r>
              <a:rPr lang="en-US" sz="4400" dirty="0" smtClean="0"/>
              <a:t>whose </a:t>
            </a:r>
            <a:r>
              <a:rPr lang="en-US" sz="4400" dirty="0"/>
              <a:t>agenda: </a:t>
            </a:r>
            <a:r>
              <a:rPr lang="en-US" sz="4400" dirty="0" smtClean="0"/>
              <a:t>our </a:t>
            </a:r>
            <a:r>
              <a:rPr lang="en-US" sz="4400" dirty="0"/>
              <a:t>freedom of choice of </a:t>
            </a:r>
            <a:r>
              <a:rPr lang="en-US" sz="4400" dirty="0" smtClean="0"/>
              <a:t>topic;</a:t>
            </a:r>
          </a:p>
          <a:p>
            <a:r>
              <a:rPr lang="en-US" sz="4400" dirty="0" smtClean="0"/>
              <a:t>who </a:t>
            </a:r>
            <a:r>
              <a:rPr lang="en-US" sz="4400" dirty="0"/>
              <a:t>should listen to whom: w</a:t>
            </a:r>
            <a:r>
              <a:rPr lang="en-US" sz="4400" dirty="0" smtClean="0"/>
              <a:t>hat </a:t>
            </a:r>
            <a:r>
              <a:rPr lang="en-US" sz="4400" dirty="0"/>
              <a:t>does demand-driven research mean; </a:t>
            </a:r>
            <a:endParaRPr lang="en-US" sz="4400" dirty="0" smtClean="0"/>
          </a:p>
          <a:p>
            <a:r>
              <a:rPr lang="en-US" sz="4400" dirty="0" smtClean="0"/>
              <a:t>how </a:t>
            </a:r>
            <a:r>
              <a:rPr lang="en-US" sz="4400" dirty="0"/>
              <a:t>to </a:t>
            </a:r>
            <a:r>
              <a:rPr lang="en-US" sz="4400" dirty="0" smtClean="0"/>
              <a:t>communicate: politicians </a:t>
            </a:r>
            <a:r>
              <a:rPr lang="en-US" sz="4400" dirty="0"/>
              <a:t>come </a:t>
            </a:r>
            <a:r>
              <a:rPr lang="en-US" sz="4400" dirty="0" smtClean="0"/>
              <a:t>to </a:t>
            </a:r>
            <a:r>
              <a:rPr lang="en-US" sz="4400" dirty="0"/>
              <a:t>greet us and stay till the first coffee </a:t>
            </a:r>
            <a:r>
              <a:rPr lang="en-US" sz="4400" dirty="0" smtClean="0"/>
              <a:t>break; </a:t>
            </a:r>
          </a:p>
          <a:p>
            <a:r>
              <a:rPr lang="en-US" sz="4400" dirty="0" smtClean="0"/>
              <a:t>low </a:t>
            </a:r>
            <a:r>
              <a:rPr lang="en-US" sz="4400" dirty="0"/>
              <a:t>profile of applied </a:t>
            </a:r>
            <a:r>
              <a:rPr lang="en-US" sz="4400" dirty="0" smtClean="0"/>
              <a:t>research: </a:t>
            </a:r>
            <a:r>
              <a:rPr lang="en-US" sz="4400" dirty="0"/>
              <a:t>does it mean that applied research is of a lower </a:t>
            </a:r>
            <a:r>
              <a:rPr lang="en-US" sz="4400" dirty="0" smtClean="0"/>
              <a:t>quality;</a:t>
            </a:r>
            <a:endParaRPr lang="en-US" sz="4400" dirty="0"/>
          </a:p>
          <a:p>
            <a:r>
              <a:rPr lang="en-US" sz="4400" dirty="0" smtClean="0"/>
              <a:t>critical </a:t>
            </a:r>
            <a:r>
              <a:rPr lang="en-US" sz="4400" dirty="0"/>
              <a:t>position considered more appropriate than </a:t>
            </a:r>
            <a:r>
              <a:rPr lang="en-US" sz="4400" dirty="0" smtClean="0"/>
              <a:t>involvement; </a:t>
            </a:r>
          </a:p>
          <a:p>
            <a:r>
              <a:rPr lang="en-US" sz="4400" dirty="0" smtClean="0"/>
              <a:t>is </a:t>
            </a:r>
            <a:r>
              <a:rPr lang="en-US" sz="4400" dirty="0"/>
              <a:t>it the task of the universities to do this at all?</a:t>
            </a:r>
          </a:p>
        </p:txBody>
      </p:sp>
      <p:pic>
        <p:nvPicPr>
          <p:cNvPr id="4" name="Obrázok 3" descr="ssh2016_podpis0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5877272"/>
            <a:ext cx="2531745" cy="723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899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Alliances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44823"/>
            <a:ext cx="8075240" cy="3600401"/>
          </a:xfrm>
        </p:spPr>
        <p:txBody>
          <a:bodyPr>
            <a:normAutofit fontScale="92500"/>
          </a:bodyPr>
          <a:lstStyle/>
          <a:p>
            <a:pPr>
              <a:spcBef>
                <a:spcPts val="1656"/>
              </a:spcBef>
            </a:pPr>
            <a:r>
              <a:rPr lang="en-US" sz="4400" dirty="0" smtClean="0"/>
              <a:t>international</a:t>
            </a:r>
          </a:p>
          <a:p>
            <a:pPr>
              <a:spcBef>
                <a:spcPts val="1656"/>
              </a:spcBef>
            </a:pPr>
            <a:r>
              <a:rPr lang="en-US" sz="4400" dirty="0" smtClean="0"/>
              <a:t>interdisciplinary</a:t>
            </a:r>
          </a:p>
          <a:p>
            <a:pPr>
              <a:spcBef>
                <a:spcPts val="1656"/>
              </a:spcBef>
            </a:pPr>
            <a:r>
              <a:rPr lang="en-US" sz="4400" dirty="0" err="1" smtClean="0"/>
              <a:t>intersectoral</a:t>
            </a:r>
            <a:endParaRPr lang="en-US" sz="4400" dirty="0" smtClean="0"/>
          </a:p>
          <a:p>
            <a:pPr marL="0" indent="0">
              <a:spcBef>
                <a:spcPts val="1656"/>
              </a:spcBef>
              <a:buNone/>
            </a:pPr>
            <a:r>
              <a:rPr lang="en-US" sz="3500" dirty="0">
                <a:solidFill>
                  <a:schemeClr val="accent2">
                    <a:lumMod val="75000"/>
                  </a:schemeClr>
                </a:solidFill>
              </a:rPr>
              <a:t>SSH researchers c. 30% of the faculty in </a:t>
            </a:r>
            <a:r>
              <a:rPr lang="en-US" sz="3500" dirty="0" smtClean="0">
                <a:solidFill>
                  <a:schemeClr val="accent2">
                    <a:lumMod val="75000"/>
                  </a:schemeClr>
                </a:solidFill>
              </a:rPr>
              <a:t>universities </a:t>
            </a:r>
            <a:r>
              <a:rPr lang="en-US" sz="3500" dirty="0">
                <a:solidFill>
                  <a:schemeClr val="accent2">
                    <a:lumMod val="75000"/>
                  </a:schemeClr>
                </a:solidFill>
              </a:rPr>
              <a:t>and </a:t>
            </a:r>
            <a:r>
              <a:rPr lang="en-US" sz="3500" dirty="0" smtClean="0">
                <a:solidFill>
                  <a:schemeClr val="accent2">
                    <a:lumMod val="75000"/>
                  </a:schemeClr>
                </a:solidFill>
              </a:rPr>
              <a:t>research institutes </a:t>
            </a:r>
            <a:r>
              <a:rPr lang="en-US" sz="3500" dirty="0">
                <a:solidFill>
                  <a:schemeClr val="accent2">
                    <a:lumMod val="75000"/>
                  </a:schemeClr>
                </a:solidFill>
              </a:rPr>
              <a:t>in Europe </a:t>
            </a:r>
          </a:p>
        </p:txBody>
      </p:sp>
      <p:pic>
        <p:nvPicPr>
          <p:cNvPr id="4" name="Obrázok 3" descr="ssh2016_podpis0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5877272"/>
            <a:ext cx="2531745" cy="723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9047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message: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8075240" cy="475252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ts val="2256"/>
              </a:spcBef>
            </a:pPr>
            <a:r>
              <a:rPr lang="en-US" sz="4400" dirty="0"/>
              <a:t>SSH are not less useful to the society; they are useful in a different way</a:t>
            </a:r>
            <a:r>
              <a:rPr lang="en-US" sz="4400" dirty="0" smtClean="0"/>
              <a:t>.</a:t>
            </a:r>
          </a:p>
          <a:p>
            <a:pPr>
              <a:lnSpc>
                <a:spcPct val="90000"/>
              </a:lnSpc>
              <a:spcBef>
                <a:spcPts val="2256"/>
              </a:spcBef>
            </a:pPr>
            <a:r>
              <a:rPr lang="en-US" sz="4400" dirty="0"/>
              <a:t>SSH change the reality they study, and change it for the </a:t>
            </a:r>
            <a:r>
              <a:rPr lang="en-US" sz="4400" dirty="0" smtClean="0"/>
              <a:t>better.</a:t>
            </a:r>
          </a:p>
          <a:p>
            <a:pPr>
              <a:lnSpc>
                <a:spcPct val="90000"/>
              </a:lnSpc>
              <a:spcBef>
                <a:spcPts val="2256"/>
              </a:spcBef>
            </a:pPr>
            <a:r>
              <a:rPr lang="en-US" sz="4400" dirty="0"/>
              <a:t>We/SSH scholars need more self-confidence about our contributions to the </a:t>
            </a:r>
            <a:r>
              <a:rPr lang="en-US" sz="4400" dirty="0" smtClean="0"/>
              <a:t>society. </a:t>
            </a:r>
          </a:p>
        </p:txBody>
      </p:sp>
      <p:pic>
        <p:nvPicPr>
          <p:cNvPr id="4" name="Obrázok 3" descr="ssh2016_podpis0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5877272"/>
            <a:ext cx="2531745" cy="723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4074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sk-SK" dirty="0" smtClean="0"/>
          </a:p>
          <a:p>
            <a:pPr algn="ctr">
              <a:buNone/>
            </a:pPr>
            <a:endParaRPr lang="sk-SK" dirty="0"/>
          </a:p>
          <a:p>
            <a:pPr algn="ctr">
              <a:buNone/>
            </a:pPr>
            <a:endParaRPr lang="sk-SK" sz="4800" dirty="0" smtClean="0"/>
          </a:p>
          <a:p>
            <a:pPr algn="ctr">
              <a:buNone/>
            </a:pPr>
            <a:r>
              <a:rPr lang="sk-SK" sz="4800" dirty="0" err="1" smtClean="0"/>
              <a:t>Thank</a:t>
            </a:r>
            <a:r>
              <a:rPr lang="sk-SK" sz="4800" dirty="0" smtClean="0"/>
              <a:t> </a:t>
            </a:r>
            <a:r>
              <a:rPr lang="sk-SK" sz="4800" dirty="0" err="1" smtClean="0"/>
              <a:t>you</a:t>
            </a:r>
            <a:r>
              <a:rPr lang="sk-SK" sz="4800" dirty="0" smtClean="0"/>
              <a:t>!</a:t>
            </a:r>
            <a:endParaRPr lang="sk-SK" dirty="0"/>
          </a:p>
          <a:p>
            <a:pPr algn="ctr">
              <a:buNone/>
            </a:pPr>
            <a:r>
              <a:rPr lang="sk-SK" dirty="0" smtClean="0">
                <a:hlinkClick r:id="rId2"/>
              </a:rPr>
              <a:t>koleva@phls.uni-sofia.bg</a:t>
            </a:r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2050" name="Picture 2" descr="C:\Users\maria.istonova\Desktop\SSH\partneri_loga\partner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5589240"/>
            <a:ext cx="8204200" cy="990600"/>
          </a:xfrm>
          <a:prstGeom prst="rect">
            <a:avLst/>
          </a:prstGeom>
          <a:noFill/>
        </p:spPr>
      </p:pic>
      <p:pic>
        <p:nvPicPr>
          <p:cNvPr id="5" name="Picture 2" descr="ssh_banner_mai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"/>
            <a:ext cx="9144000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372</Words>
  <Application>Microsoft Office PowerPoint</Application>
  <PresentationFormat>Prezentácia na obrazovke (4:3)</PresentationFormat>
  <Paragraphs>49</Paragraphs>
  <Slides>8</Slides>
  <Notes>4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What is wrong with the world and how can SSH fix it? </vt:lpstr>
      <vt:lpstr>What is wrong…</vt:lpstr>
      <vt:lpstr>How to fix…</vt:lpstr>
      <vt:lpstr>1. Understanding </vt:lpstr>
      <vt:lpstr>2. Impact trouble </vt:lpstr>
      <vt:lpstr>3. Alliances</vt:lpstr>
      <vt:lpstr>My message: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mariana.istonova</dc:creator>
  <cp:lastModifiedBy>abitusikova</cp:lastModifiedBy>
  <cp:revision>16</cp:revision>
  <dcterms:created xsi:type="dcterms:W3CDTF">2016-11-09T08:04:30Z</dcterms:created>
  <dcterms:modified xsi:type="dcterms:W3CDTF">2016-11-13T21:16:12Z</dcterms:modified>
</cp:coreProperties>
</file>