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4" r:id="rId14"/>
    <p:sldId id="273" r:id="rId15"/>
    <p:sldId id="258" r:id="rId1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08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Unemployment rate,  %</a:t>
            </a:r>
            <a:endParaRPr lang="sk-SK"/>
          </a:p>
        </c:rich>
      </c:tx>
      <c:layout>
        <c:manualLayout>
          <c:xMode val="edge"/>
          <c:yMode val="edge"/>
          <c:x val="0.26730159552424371"/>
          <c:y val="4.5607030530032192E-2"/>
        </c:manualLayout>
      </c:layout>
      <c:overlay val="0"/>
      <c:spPr>
        <a:solidFill>
          <a:schemeClr val="bg1"/>
        </a:solidFill>
        <a:ln>
          <a:noFill/>
        </a:ln>
        <a:effectLst/>
      </c:spPr>
    </c:title>
    <c:autoTitleDeleted val="0"/>
    <c:plotArea>
      <c:layout>
        <c:manualLayout>
          <c:layoutTarget val="inner"/>
          <c:xMode val="edge"/>
          <c:yMode val="edge"/>
          <c:x val="0.11368939079983423"/>
          <c:y val="0.1404075660870083"/>
          <c:w val="0.84949663219808369"/>
          <c:h val="0.71435894963975743"/>
        </c:manualLayout>
      </c:layout>
      <c:lineChart>
        <c:grouping val="standard"/>
        <c:varyColors val="0"/>
        <c:ser>
          <c:idx val="0"/>
          <c:order val="0"/>
          <c:tx>
            <c:strRef>
              <c:f>Hárok1!$A$2</c:f>
              <c:strCache>
                <c:ptCount val="1"/>
                <c:pt idx="0">
                  <c:v>unemploymenr rate</c:v>
                </c:pt>
              </c:strCache>
            </c:strRef>
          </c:tx>
          <c:spPr>
            <a:ln w="44450" cap="rnd">
              <a:solidFill>
                <a:srgbClr val="FF0000"/>
              </a:solidFill>
              <a:round/>
            </a:ln>
            <a:effectLst/>
          </c:spPr>
          <c:marker>
            <c:symbol val="none"/>
          </c:marker>
          <c:cat>
            <c:strRef>
              <c:f>Hárok1!$B$1:$KD$1</c:f>
              <c:strCache>
                <c:ptCount val="289"/>
                <c:pt idx="0">
                  <c:v>I-93</c:v>
                </c:pt>
                <c:pt idx="1">
                  <c:v>II-93</c:v>
                </c:pt>
                <c:pt idx="2">
                  <c:v>III-93</c:v>
                </c:pt>
                <c:pt idx="3">
                  <c:v>IV-93</c:v>
                </c:pt>
                <c:pt idx="4">
                  <c:v>V-93</c:v>
                </c:pt>
                <c:pt idx="5">
                  <c:v>VI-93</c:v>
                </c:pt>
                <c:pt idx="6">
                  <c:v>VII-93</c:v>
                </c:pt>
                <c:pt idx="7">
                  <c:v>VIII-93</c:v>
                </c:pt>
                <c:pt idx="8">
                  <c:v>IX-93</c:v>
                </c:pt>
                <c:pt idx="9">
                  <c:v>X-93</c:v>
                </c:pt>
                <c:pt idx="10">
                  <c:v>XI-93</c:v>
                </c:pt>
                <c:pt idx="11">
                  <c:v>XII-93</c:v>
                </c:pt>
                <c:pt idx="12">
                  <c:v>I-94</c:v>
                </c:pt>
                <c:pt idx="13">
                  <c:v>II-94</c:v>
                </c:pt>
                <c:pt idx="14">
                  <c:v>III-94</c:v>
                </c:pt>
                <c:pt idx="15">
                  <c:v>IV-94</c:v>
                </c:pt>
                <c:pt idx="16">
                  <c:v>V-94</c:v>
                </c:pt>
                <c:pt idx="17">
                  <c:v>VI-94</c:v>
                </c:pt>
                <c:pt idx="18">
                  <c:v>VII-94</c:v>
                </c:pt>
                <c:pt idx="19">
                  <c:v>VIII-94</c:v>
                </c:pt>
                <c:pt idx="20">
                  <c:v>IX-94</c:v>
                </c:pt>
                <c:pt idx="21">
                  <c:v>X-94</c:v>
                </c:pt>
                <c:pt idx="22">
                  <c:v>XI-94</c:v>
                </c:pt>
                <c:pt idx="23">
                  <c:v>XII-94</c:v>
                </c:pt>
                <c:pt idx="24">
                  <c:v>I-95</c:v>
                </c:pt>
                <c:pt idx="25">
                  <c:v>II-95</c:v>
                </c:pt>
                <c:pt idx="26">
                  <c:v>III-95</c:v>
                </c:pt>
                <c:pt idx="27">
                  <c:v>IV-95</c:v>
                </c:pt>
                <c:pt idx="28">
                  <c:v>V-95</c:v>
                </c:pt>
                <c:pt idx="29">
                  <c:v>VI-95</c:v>
                </c:pt>
                <c:pt idx="30">
                  <c:v>VII-95</c:v>
                </c:pt>
                <c:pt idx="31">
                  <c:v>VIII-95</c:v>
                </c:pt>
                <c:pt idx="32">
                  <c:v>IX-95</c:v>
                </c:pt>
                <c:pt idx="33">
                  <c:v>X-95</c:v>
                </c:pt>
                <c:pt idx="34">
                  <c:v>XI-95</c:v>
                </c:pt>
                <c:pt idx="35">
                  <c:v>XII-95</c:v>
                </c:pt>
                <c:pt idx="36">
                  <c:v>I-96</c:v>
                </c:pt>
                <c:pt idx="37">
                  <c:v>II-96</c:v>
                </c:pt>
                <c:pt idx="38">
                  <c:v>III-96</c:v>
                </c:pt>
                <c:pt idx="39">
                  <c:v>IV-96</c:v>
                </c:pt>
                <c:pt idx="40">
                  <c:v>V-96</c:v>
                </c:pt>
                <c:pt idx="41">
                  <c:v>VI-96</c:v>
                </c:pt>
                <c:pt idx="42">
                  <c:v>VII-96</c:v>
                </c:pt>
                <c:pt idx="43">
                  <c:v>VIII-96</c:v>
                </c:pt>
                <c:pt idx="44">
                  <c:v>IX-96</c:v>
                </c:pt>
                <c:pt idx="45">
                  <c:v>X-96</c:v>
                </c:pt>
                <c:pt idx="46">
                  <c:v>XI-96</c:v>
                </c:pt>
                <c:pt idx="47">
                  <c:v>XII-96</c:v>
                </c:pt>
                <c:pt idx="48">
                  <c:v>I-97</c:v>
                </c:pt>
                <c:pt idx="49">
                  <c:v>II-97</c:v>
                </c:pt>
                <c:pt idx="50">
                  <c:v>III-97</c:v>
                </c:pt>
                <c:pt idx="51">
                  <c:v>IV-97</c:v>
                </c:pt>
                <c:pt idx="52">
                  <c:v>V-97</c:v>
                </c:pt>
                <c:pt idx="53">
                  <c:v>VI-97</c:v>
                </c:pt>
                <c:pt idx="54">
                  <c:v>VII-97</c:v>
                </c:pt>
                <c:pt idx="55">
                  <c:v>VIII-97</c:v>
                </c:pt>
                <c:pt idx="56">
                  <c:v>IX-97</c:v>
                </c:pt>
                <c:pt idx="57">
                  <c:v>X-97</c:v>
                </c:pt>
                <c:pt idx="58">
                  <c:v>XI-97</c:v>
                </c:pt>
                <c:pt idx="59">
                  <c:v>XII-97</c:v>
                </c:pt>
                <c:pt idx="60">
                  <c:v>I-98</c:v>
                </c:pt>
                <c:pt idx="61">
                  <c:v>II-98</c:v>
                </c:pt>
                <c:pt idx="62">
                  <c:v>III-98</c:v>
                </c:pt>
                <c:pt idx="63">
                  <c:v>IV-98</c:v>
                </c:pt>
                <c:pt idx="64">
                  <c:v>V-98</c:v>
                </c:pt>
                <c:pt idx="65">
                  <c:v>VI-98</c:v>
                </c:pt>
                <c:pt idx="66">
                  <c:v>VII-98</c:v>
                </c:pt>
                <c:pt idx="67">
                  <c:v>VIII-98</c:v>
                </c:pt>
                <c:pt idx="68">
                  <c:v>IX-98</c:v>
                </c:pt>
                <c:pt idx="69">
                  <c:v>X-98</c:v>
                </c:pt>
                <c:pt idx="70">
                  <c:v>XI-98</c:v>
                </c:pt>
                <c:pt idx="71">
                  <c:v>XII-98</c:v>
                </c:pt>
                <c:pt idx="72">
                  <c:v>I-99</c:v>
                </c:pt>
                <c:pt idx="73">
                  <c:v>II-99</c:v>
                </c:pt>
                <c:pt idx="74">
                  <c:v>III-99</c:v>
                </c:pt>
                <c:pt idx="75">
                  <c:v>IV-99</c:v>
                </c:pt>
                <c:pt idx="76">
                  <c:v>V-99</c:v>
                </c:pt>
                <c:pt idx="77">
                  <c:v>VI-99</c:v>
                </c:pt>
                <c:pt idx="78">
                  <c:v>VII-99</c:v>
                </c:pt>
                <c:pt idx="79">
                  <c:v>VIII-99</c:v>
                </c:pt>
                <c:pt idx="80">
                  <c:v>IX-99</c:v>
                </c:pt>
                <c:pt idx="81">
                  <c:v>X-99</c:v>
                </c:pt>
                <c:pt idx="82">
                  <c:v>XI-99</c:v>
                </c:pt>
                <c:pt idx="83">
                  <c:v>XII-99</c:v>
                </c:pt>
                <c:pt idx="84">
                  <c:v>I-00</c:v>
                </c:pt>
                <c:pt idx="85">
                  <c:v>II-00</c:v>
                </c:pt>
                <c:pt idx="86">
                  <c:v>III-00</c:v>
                </c:pt>
                <c:pt idx="87">
                  <c:v>IV-00</c:v>
                </c:pt>
                <c:pt idx="88">
                  <c:v>V-00</c:v>
                </c:pt>
                <c:pt idx="89">
                  <c:v>VI-00</c:v>
                </c:pt>
                <c:pt idx="90">
                  <c:v>VII-00</c:v>
                </c:pt>
                <c:pt idx="91">
                  <c:v>VIII-00</c:v>
                </c:pt>
                <c:pt idx="92">
                  <c:v>IX-00</c:v>
                </c:pt>
                <c:pt idx="93">
                  <c:v>X-00</c:v>
                </c:pt>
                <c:pt idx="94">
                  <c:v>XI-00</c:v>
                </c:pt>
                <c:pt idx="95">
                  <c:v>XII-00</c:v>
                </c:pt>
                <c:pt idx="96">
                  <c:v>I-01</c:v>
                </c:pt>
                <c:pt idx="97">
                  <c:v>II-01</c:v>
                </c:pt>
                <c:pt idx="98">
                  <c:v>III-01</c:v>
                </c:pt>
                <c:pt idx="99">
                  <c:v>IV-01</c:v>
                </c:pt>
                <c:pt idx="100">
                  <c:v>V-01</c:v>
                </c:pt>
                <c:pt idx="101">
                  <c:v>VI-01</c:v>
                </c:pt>
                <c:pt idx="102">
                  <c:v>VII-01</c:v>
                </c:pt>
                <c:pt idx="103">
                  <c:v>VIII-01</c:v>
                </c:pt>
                <c:pt idx="104">
                  <c:v>IX-01</c:v>
                </c:pt>
                <c:pt idx="105">
                  <c:v>X-01</c:v>
                </c:pt>
                <c:pt idx="106">
                  <c:v>XI-01</c:v>
                </c:pt>
                <c:pt idx="107">
                  <c:v>XII-01</c:v>
                </c:pt>
                <c:pt idx="108">
                  <c:v>I-02</c:v>
                </c:pt>
                <c:pt idx="109">
                  <c:v>II-02</c:v>
                </c:pt>
                <c:pt idx="110">
                  <c:v>III-02</c:v>
                </c:pt>
                <c:pt idx="111">
                  <c:v>IV-02</c:v>
                </c:pt>
                <c:pt idx="112">
                  <c:v>V-02</c:v>
                </c:pt>
                <c:pt idx="113">
                  <c:v>VI-02</c:v>
                </c:pt>
                <c:pt idx="114">
                  <c:v>VII-02</c:v>
                </c:pt>
                <c:pt idx="115">
                  <c:v>VIII-02</c:v>
                </c:pt>
                <c:pt idx="116">
                  <c:v>IX-02</c:v>
                </c:pt>
                <c:pt idx="117">
                  <c:v>X-02</c:v>
                </c:pt>
                <c:pt idx="118">
                  <c:v>XI-02</c:v>
                </c:pt>
                <c:pt idx="119">
                  <c:v>XII-02</c:v>
                </c:pt>
                <c:pt idx="120">
                  <c:v>I-03</c:v>
                </c:pt>
                <c:pt idx="121">
                  <c:v>II-03</c:v>
                </c:pt>
                <c:pt idx="122">
                  <c:v>III-03</c:v>
                </c:pt>
                <c:pt idx="123">
                  <c:v>IV-03</c:v>
                </c:pt>
                <c:pt idx="124">
                  <c:v>V-03</c:v>
                </c:pt>
                <c:pt idx="125">
                  <c:v>VI-03</c:v>
                </c:pt>
                <c:pt idx="126">
                  <c:v>VII-03</c:v>
                </c:pt>
                <c:pt idx="127">
                  <c:v>VIII-03</c:v>
                </c:pt>
                <c:pt idx="128">
                  <c:v>IX-03</c:v>
                </c:pt>
                <c:pt idx="129">
                  <c:v>X-03</c:v>
                </c:pt>
                <c:pt idx="130">
                  <c:v>XI-03</c:v>
                </c:pt>
                <c:pt idx="131">
                  <c:v>XII-03</c:v>
                </c:pt>
                <c:pt idx="132">
                  <c:v>I-04</c:v>
                </c:pt>
                <c:pt idx="133">
                  <c:v>II-04</c:v>
                </c:pt>
                <c:pt idx="134">
                  <c:v>III-04</c:v>
                </c:pt>
                <c:pt idx="135">
                  <c:v>IV-04</c:v>
                </c:pt>
                <c:pt idx="136">
                  <c:v>V-04</c:v>
                </c:pt>
                <c:pt idx="137">
                  <c:v>VI-04</c:v>
                </c:pt>
                <c:pt idx="138">
                  <c:v>VII-04</c:v>
                </c:pt>
                <c:pt idx="139">
                  <c:v>VIII-04</c:v>
                </c:pt>
                <c:pt idx="140">
                  <c:v>IX-04</c:v>
                </c:pt>
                <c:pt idx="141">
                  <c:v>X-04</c:v>
                </c:pt>
                <c:pt idx="142">
                  <c:v>XI-04</c:v>
                </c:pt>
                <c:pt idx="143">
                  <c:v>XII-04</c:v>
                </c:pt>
                <c:pt idx="144">
                  <c:v>I-05</c:v>
                </c:pt>
                <c:pt idx="145">
                  <c:v>II-05</c:v>
                </c:pt>
                <c:pt idx="146">
                  <c:v>III-05</c:v>
                </c:pt>
                <c:pt idx="147">
                  <c:v>IV-05</c:v>
                </c:pt>
                <c:pt idx="148">
                  <c:v>V-05</c:v>
                </c:pt>
                <c:pt idx="149">
                  <c:v>VI-05</c:v>
                </c:pt>
                <c:pt idx="150">
                  <c:v>VII-05</c:v>
                </c:pt>
                <c:pt idx="151">
                  <c:v>VIII-05</c:v>
                </c:pt>
                <c:pt idx="152">
                  <c:v>IX-05</c:v>
                </c:pt>
                <c:pt idx="153">
                  <c:v>X-05</c:v>
                </c:pt>
                <c:pt idx="154">
                  <c:v>XI-05</c:v>
                </c:pt>
                <c:pt idx="155">
                  <c:v>XII-05</c:v>
                </c:pt>
                <c:pt idx="156">
                  <c:v>I-06</c:v>
                </c:pt>
                <c:pt idx="157">
                  <c:v>II-06</c:v>
                </c:pt>
                <c:pt idx="158">
                  <c:v>III-06</c:v>
                </c:pt>
                <c:pt idx="159">
                  <c:v>IV-06</c:v>
                </c:pt>
                <c:pt idx="160">
                  <c:v>V-06</c:v>
                </c:pt>
                <c:pt idx="161">
                  <c:v>VI-06</c:v>
                </c:pt>
                <c:pt idx="162">
                  <c:v>VII-06</c:v>
                </c:pt>
                <c:pt idx="163">
                  <c:v>VIII-06</c:v>
                </c:pt>
                <c:pt idx="164">
                  <c:v>IX-06</c:v>
                </c:pt>
                <c:pt idx="165">
                  <c:v>X-06</c:v>
                </c:pt>
                <c:pt idx="166">
                  <c:v>XI-06</c:v>
                </c:pt>
                <c:pt idx="167">
                  <c:v>XII-06</c:v>
                </c:pt>
                <c:pt idx="168">
                  <c:v>I-07</c:v>
                </c:pt>
                <c:pt idx="169">
                  <c:v>II-07</c:v>
                </c:pt>
                <c:pt idx="170">
                  <c:v>III-07</c:v>
                </c:pt>
                <c:pt idx="171">
                  <c:v>IV-07</c:v>
                </c:pt>
                <c:pt idx="172">
                  <c:v>V-07</c:v>
                </c:pt>
                <c:pt idx="173">
                  <c:v>VI-07</c:v>
                </c:pt>
                <c:pt idx="174">
                  <c:v>VII-07</c:v>
                </c:pt>
                <c:pt idx="175">
                  <c:v>VIII-07</c:v>
                </c:pt>
                <c:pt idx="176">
                  <c:v>IX-07</c:v>
                </c:pt>
                <c:pt idx="177">
                  <c:v>X-07</c:v>
                </c:pt>
                <c:pt idx="178">
                  <c:v>XI-07</c:v>
                </c:pt>
                <c:pt idx="179">
                  <c:v>XII-07</c:v>
                </c:pt>
                <c:pt idx="180">
                  <c:v>I-08</c:v>
                </c:pt>
                <c:pt idx="181">
                  <c:v>II-08</c:v>
                </c:pt>
                <c:pt idx="182">
                  <c:v>III-08</c:v>
                </c:pt>
                <c:pt idx="183">
                  <c:v>IV-08</c:v>
                </c:pt>
                <c:pt idx="184">
                  <c:v>V-08</c:v>
                </c:pt>
                <c:pt idx="185">
                  <c:v>VI-08</c:v>
                </c:pt>
                <c:pt idx="186">
                  <c:v>VII-08</c:v>
                </c:pt>
                <c:pt idx="187">
                  <c:v>VIII-08</c:v>
                </c:pt>
                <c:pt idx="188">
                  <c:v>IX-08</c:v>
                </c:pt>
                <c:pt idx="189">
                  <c:v>X-08</c:v>
                </c:pt>
                <c:pt idx="190">
                  <c:v>XI-08</c:v>
                </c:pt>
                <c:pt idx="191">
                  <c:v>XII-08</c:v>
                </c:pt>
                <c:pt idx="192">
                  <c:v>I-09</c:v>
                </c:pt>
                <c:pt idx="193">
                  <c:v>II-09</c:v>
                </c:pt>
                <c:pt idx="194">
                  <c:v>III-09</c:v>
                </c:pt>
                <c:pt idx="195">
                  <c:v>IV-09</c:v>
                </c:pt>
                <c:pt idx="196">
                  <c:v>V-09</c:v>
                </c:pt>
                <c:pt idx="197">
                  <c:v>VI-09</c:v>
                </c:pt>
                <c:pt idx="198">
                  <c:v>VII-09</c:v>
                </c:pt>
                <c:pt idx="199">
                  <c:v>VIII-09</c:v>
                </c:pt>
                <c:pt idx="200">
                  <c:v>IX-09</c:v>
                </c:pt>
                <c:pt idx="201">
                  <c:v>X-09</c:v>
                </c:pt>
                <c:pt idx="202">
                  <c:v>XI-09</c:v>
                </c:pt>
                <c:pt idx="203">
                  <c:v>XII-09</c:v>
                </c:pt>
                <c:pt idx="204">
                  <c:v>I-10</c:v>
                </c:pt>
                <c:pt idx="205">
                  <c:v>II-10</c:v>
                </c:pt>
                <c:pt idx="206">
                  <c:v>III-10</c:v>
                </c:pt>
                <c:pt idx="207">
                  <c:v>IV-10</c:v>
                </c:pt>
                <c:pt idx="208">
                  <c:v>V-10</c:v>
                </c:pt>
                <c:pt idx="209">
                  <c:v>VI-10</c:v>
                </c:pt>
                <c:pt idx="210">
                  <c:v>VII-10</c:v>
                </c:pt>
                <c:pt idx="211">
                  <c:v>VIII-10</c:v>
                </c:pt>
                <c:pt idx="212">
                  <c:v>IX-10</c:v>
                </c:pt>
                <c:pt idx="213">
                  <c:v>X-10</c:v>
                </c:pt>
                <c:pt idx="214">
                  <c:v>XI-10</c:v>
                </c:pt>
                <c:pt idx="215">
                  <c:v>XII-10</c:v>
                </c:pt>
                <c:pt idx="216">
                  <c:v>I-11</c:v>
                </c:pt>
                <c:pt idx="217">
                  <c:v>II-11</c:v>
                </c:pt>
                <c:pt idx="218">
                  <c:v>III-11</c:v>
                </c:pt>
                <c:pt idx="219">
                  <c:v>IV-11</c:v>
                </c:pt>
                <c:pt idx="220">
                  <c:v>V-11</c:v>
                </c:pt>
                <c:pt idx="221">
                  <c:v>VI-11</c:v>
                </c:pt>
                <c:pt idx="222">
                  <c:v>VII-11</c:v>
                </c:pt>
                <c:pt idx="223">
                  <c:v>VIII-11</c:v>
                </c:pt>
                <c:pt idx="224">
                  <c:v>IX-11</c:v>
                </c:pt>
                <c:pt idx="225">
                  <c:v>X-11</c:v>
                </c:pt>
                <c:pt idx="226">
                  <c:v>XI-11</c:v>
                </c:pt>
                <c:pt idx="227">
                  <c:v>XII-11</c:v>
                </c:pt>
                <c:pt idx="228">
                  <c:v>I-12</c:v>
                </c:pt>
                <c:pt idx="229">
                  <c:v>II-12</c:v>
                </c:pt>
                <c:pt idx="230">
                  <c:v>III-12</c:v>
                </c:pt>
                <c:pt idx="231">
                  <c:v>IV-12</c:v>
                </c:pt>
                <c:pt idx="232">
                  <c:v>V-12</c:v>
                </c:pt>
                <c:pt idx="233">
                  <c:v>VI-12</c:v>
                </c:pt>
                <c:pt idx="234">
                  <c:v>VII-12</c:v>
                </c:pt>
                <c:pt idx="235">
                  <c:v>VIII-12</c:v>
                </c:pt>
                <c:pt idx="236">
                  <c:v>IX-12</c:v>
                </c:pt>
                <c:pt idx="237">
                  <c:v>X-12</c:v>
                </c:pt>
                <c:pt idx="238">
                  <c:v>XI-12</c:v>
                </c:pt>
                <c:pt idx="239">
                  <c:v>XII-12</c:v>
                </c:pt>
                <c:pt idx="240">
                  <c:v>I-13</c:v>
                </c:pt>
                <c:pt idx="241">
                  <c:v>II-13</c:v>
                </c:pt>
                <c:pt idx="242">
                  <c:v>III-13</c:v>
                </c:pt>
                <c:pt idx="243">
                  <c:v>IV-13</c:v>
                </c:pt>
                <c:pt idx="244">
                  <c:v>V-13</c:v>
                </c:pt>
                <c:pt idx="245">
                  <c:v>VI-13</c:v>
                </c:pt>
                <c:pt idx="246">
                  <c:v>VII-13</c:v>
                </c:pt>
                <c:pt idx="247">
                  <c:v>VIII-13</c:v>
                </c:pt>
                <c:pt idx="248">
                  <c:v>IX-13</c:v>
                </c:pt>
                <c:pt idx="249">
                  <c:v>X-13</c:v>
                </c:pt>
                <c:pt idx="250">
                  <c:v>XI-13</c:v>
                </c:pt>
                <c:pt idx="251">
                  <c:v>XII-13</c:v>
                </c:pt>
                <c:pt idx="252">
                  <c:v>I-14</c:v>
                </c:pt>
                <c:pt idx="253">
                  <c:v>II-14</c:v>
                </c:pt>
                <c:pt idx="254">
                  <c:v>III-14</c:v>
                </c:pt>
                <c:pt idx="255">
                  <c:v>IV-14</c:v>
                </c:pt>
                <c:pt idx="256">
                  <c:v>V-14</c:v>
                </c:pt>
                <c:pt idx="257">
                  <c:v>VI-14</c:v>
                </c:pt>
                <c:pt idx="258">
                  <c:v>VII-14</c:v>
                </c:pt>
                <c:pt idx="259">
                  <c:v>VIII-14</c:v>
                </c:pt>
                <c:pt idx="260">
                  <c:v>IX-14</c:v>
                </c:pt>
                <c:pt idx="261">
                  <c:v>X-14</c:v>
                </c:pt>
                <c:pt idx="262">
                  <c:v>XI-14</c:v>
                </c:pt>
                <c:pt idx="263">
                  <c:v>XII-14</c:v>
                </c:pt>
                <c:pt idx="264">
                  <c:v>I-15</c:v>
                </c:pt>
                <c:pt idx="265">
                  <c:v>II-15</c:v>
                </c:pt>
                <c:pt idx="266">
                  <c:v>III-15</c:v>
                </c:pt>
                <c:pt idx="267">
                  <c:v>IV-15</c:v>
                </c:pt>
                <c:pt idx="268">
                  <c:v>V-15</c:v>
                </c:pt>
                <c:pt idx="269">
                  <c:v>VI-15</c:v>
                </c:pt>
                <c:pt idx="270">
                  <c:v>VII-16</c:v>
                </c:pt>
                <c:pt idx="271">
                  <c:v>VIII-15</c:v>
                </c:pt>
                <c:pt idx="272">
                  <c:v>IX-15</c:v>
                </c:pt>
                <c:pt idx="273">
                  <c:v>X-15</c:v>
                </c:pt>
                <c:pt idx="274">
                  <c:v>XI-15</c:v>
                </c:pt>
                <c:pt idx="275">
                  <c:v>XII-15</c:v>
                </c:pt>
                <c:pt idx="276">
                  <c:v>I-16</c:v>
                </c:pt>
                <c:pt idx="277">
                  <c:v>II-16</c:v>
                </c:pt>
                <c:pt idx="278">
                  <c:v>III-16</c:v>
                </c:pt>
                <c:pt idx="279">
                  <c:v>IV-16</c:v>
                </c:pt>
                <c:pt idx="280">
                  <c:v>V-16</c:v>
                </c:pt>
                <c:pt idx="281">
                  <c:v>VI-16</c:v>
                </c:pt>
                <c:pt idx="282">
                  <c:v>VII-162</c:v>
                </c:pt>
                <c:pt idx="283">
                  <c:v>VIII-16</c:v>
                </c:pt>
                <c:pt idx="284">
                  <c:v>IX-16</c:v>
                </c:pt>
                <c:pt idx="285">
                  <c:v>X-16</c:v>
                </c:pt>
                <c:pt idx="286">
                  <c:v>XI-16</c:v>
                </c:pt>
                <c:pt idx="287">
                  <c:v>XII-16</c:v>
                </c:pt>
                <c:pt idx="288">
                  <c:v>I-17</c:v>
                </c:pt>
              </c:strCache>
            </c:strRef>
          </c:cat>
          <c:val>
            <c:numRef>
              <c:f>Hárok1!$B$2:$KD$2</c:f>
              <c:numCache>
                <c:formatCode>General</c:formatCode>
                <c:ptCount val="289"/>
                <c:pt idx="0">
                  <c:v>11.2</c:v>
                </c:pt>
                <c:pt idx="1">
                  <c:v>11.8</c:v>
                </c:pt>
                <c:pt idx="2">
                  <c:v>12</c:v>
                </c:pt>
                <c:pt idx="3">
                  <c:v>12</c:v>
                </c:pt>
                <c:pt idx="4">
                  <c:v>12</c:v>
                </c:pt>
                <c:pt idx="5">
                  <c:v>12.5</c:v>
                </c:pt>
                <c:pt idx="6">
                  <c:v>13.3</c:v>
                </c:pt>
                <c:pt idx="7">
                  <c:v>13.5</c:v>
                </c:pt>
                <c:pt idx="8">
                  <c:v>13.7</c:v>
                </c:pt>
                <c:pt idx="9">
                  <c:v>13.8</c:v>
                </c:pt>
                <c:pt idx="10">
                  <c:v>14</c:v>
                </c:pt>
                <c:pt idx="11">
                  <c:v>14.4</c:v>
                </c:pt>
                <c:pt idx="12">
                  <c:v>14.9</c:v>
                </c:pt>
                <c:pt idx="13">
                  <c:v>14.8</c:v>
                </c:pt>
                <c:pt idx="14">
                  <c:v>14.5</c:v>
                </c:pt>
                <c:pt idx="15">
                  <c:v>14.2</c:v>
                </c:pt>
                <c:pt idx="16">
                  <c:v>13.9</c:v>
                </c:pt>
                <c:pt idx="17">
                  <c:v>14.1</c:v>
                </c:pt>
                <c:pt idx="18">
                  <c:v>14.5</c:v>
                </c:pt>
                <c:pt idx="19">
                  <c:v>14.6</c:v>
                </c:pt>
                <c:pt idx="20">
                  <c:v>14.5</c:v>
                </c:pt>
                <c:pt idx="21">
                  <c:v>14.4</c:v>
                </c:pt>
                <c:pt idx="22">
                  <c:v>14.5</c:v>
                </c:pt>
                <c:pt idx="23">
                  <c:v>14.8</c:v>
                </c:pt>
                <c:pt idx="24">
                  <c:v>16.2</c:v>
                </c:pt>
                <c:pt idx="25">
                  <c:v>15.9</c:v>
                </c:pt>
                <c:pt idx="26">
                  <c:v>15.7</c:v>
                </c:pt>
                <c:pt idx="27">
                  <c:v>15.5</c:v>
                </c:pt>
                <c:pt idx="28">
                  <c:v>15.3</c:v>
                </c:pt>
                <c:pt idx="29">
                  <c:v>15.2</c:v>
                </c:pt>
                <c:pt idx="30">
                  <c:v>15</c:v>
                </c:pt>
                <c:pt idx="31">
                  <c:v>14.9</c:v>
                </c:pt>
                <c:pt idx="32">
                  <c:v>14.8</c:v>
                </c:pt>
                <c:pt idx="33">
                  <c:v>14.7</c:v>
                </c:pt>
                <c:pt idx="34">
                  <c:v>14.5</c:v>
                </c:pt>
                <c:pt idx="35">
                  <c:v>15.3</c:v>
                </c:pt>
                <c:pt idx="36">
                  <c:v>13.7</c:v>
                </c:pt>
                <c:pt idx="37">
                  <c:v>13.7</c:v>
                </c:pt>
                <c:pt idx="38">
                  <c:v>13.3</c:v>
                </c:pt>
                <c:pt idx="39">
                  <c:v>12.5</c:v>
                </c:pt>
                <c:pt idx="40">
                  <c:v>11.9</c:v>
                </c:pt>
                <c:pt idx="41">
                  <c:v>12.1</c:v>
                </c:pt>
                <c:pt idx="42">
                  <c:v>12.5</c:v>
                </c:pt>
                <c:pt idx="43">
                  <c:v>12.3</c:v>
                </c:pt>
                <c:pt idx="44">
                  <c:v>12.2</c:v>
                </c:pt>
                <c:pt idx="45">
                  <c:v>12</c:v>
                </c:pt>
                <c:pt idx="46">
                  <c:v>12.2</c:v>
                </c:pt>
                <c:pt idx="47">
                  <c:v>12.8</c:v>
                </c:pt>
                <c:pt idx="48">
                  <c:v>13.6</c:v>
                </c:pt>
                <c:pt idx="49">
                  <c:v>13.7</c:v>
                </c:pt>
                <c:pt idx="50">
                  <c:v>13.4</c:v>
                </c:pt>
                <c:pt idx="51">
                  <c:v>13</c:v>
                </c:pt>
                <c:pt idx="52">
                  <c:v>12.3</c:v>
                </c:pt>
                <c:pt idx="53">
                  <c:v>12.3</c:v>
                </c:pt>
                <c:pt idx="54">
                  <c:v>12.8</c:v>
                </c:pt>
                <c:pt idx="55">
                  <c:v>12.8</c:v>
                </c:pt>
                <c:pt idx="56">
                  <c:v>13</c:v>
                </c:pt>
                <c:pt idx="57">
                  <c:v>12.9</c:v>
                </c:pt>
                <c:pt idx="58">
                  <c:v>12.6</c:v>
                </c:pt>
                <c:pt idx="59">
                  <c:v>12.5</c:v>
                </c:pt>
                <c:pt idx="60">
                  <c:v>13.4</c:v>
                </c:pt>
                <c:pt idx="61">
                  <c:v>13.6</c:v>
                </c:pt>
                <c:pt idx="62">
                  <c:v>13.4</c:v>
                </c:pt>
                <c:pt idx="63">
                  <c:v>13.2</c:v>
                </c:pt>
                <c:pt idx="64">
                  <c:v>13.2</c:v>
                </c:pt>
                <c:pt idx="65">
                  <c:v>13.5</c:v>
                </c:pt>
                <c:pt idx="66">
                  <c:v>14.1</c:v>
                </c:pt>
                <c:pt idx="67">
                  <c:v>13.8</c:v>
                </c:pt>
                <c:pt idx="68">
                  <c:v>13.9</c:v>
                </c:pt>
                <c:pt idx="69">
                  <c:v>13.9</c:v>
                </c:pt>
                <c:pt idx="70">
                  <c:v>14.5</c:v>
                </c:pt>
                <c:pt idx="71">
                  <c:v>15.6</c:v>
                </c:pt>
                <c:pt idx="72">
                  <c:v>16.3</c:v>
                </c:pt>
                <c:pt idx="73">
                  <c:v>16.5</c:v>
                </c:pt>
                <c:pt idx="74">
                  <c:v>16.7</c:v>
                </c:pt>
                <c:pt idx="75">
                  <c:v>16.399999999999999</c:v>
                </c:pt>
                <c:pt idx="76">
                  <c:v>16.5</c:v>
                </c:pt>
                <c:pt idx="77">
                  <c:v>17.7</c:v>
                </c:pt>
                <c:pt idx="78">
                  <c:v>18.3</c:v>
                </c:pt>
                <c:pt idx="79">
                  <c:v>18.2</c:v>
                </c:pt>
                <c:pt idx="80">
                  <c:v>17.8</c:v>
                </c:pt>
                <c:pt idx="81">
                  <c:v>17.7</c:v>
                </c:pt>
                <c:pt idx="82">
                  <c:v>18.3</c:v>
                </c:pt>
                <c:pt idx="83">
                  <c:v>19.2</c:v>
                </c:pt>
                <c:pt idx="84">
                  <c:v>19.5</c:v>
                </c:pt>
                <c:pt idx="85">
                  <c:v>19.5</c:v>
                </c:pt>
                <c:pt idx="86">
                  <c:v>19.3</c:v>
                </c:pt>
                <c:pt idx="87">
                  <c:v>18.8</c:v>
                </c:pt>
                <c:pt idx="88">
                  <c:v>18.600000000000001</c:v>
                </c:pt>
                <c:pt idx="89">
                  <c:v>19.100000000000001</c:v>
                </c:pt>
                <c:pt idx="90">
                  <c:v>19.399999999999999</c:v>
                </c:pt>
                <c:pt idx="91">
                  <c:v>17.399999999999999</c:v>
                </c:pt>
                <c:pt idx="92">
                  <c:v>16.600000000000001</c:v>
                </c:pt>
                <c:pt idx="93">
                  <c:v>16.100000000000001</c:v>
                </c:pt>
                <c:pt idx="94">
                  <c:v>16.7</c:v>
                </c:pt>
                <c:pt idx="95">
                  <c:v>17.899999999999999</c:v>
                </c:pt>
                <c:pt idx="96">
                  <c:v>19.8</c:v>
                </c:pt>
                <c:pt idx="97">
                  <c:v>19.7</c:v>
                </c:pt>
                <c:pt idx="98">
                  <c:v>19.2</c:v>
                </c:pt>
                <c:pt idx="99">
                  <c:v>18.3</c:v>
                </c:pt>
                <c:pt idx="100">
                  <c:v>17.5</c:v>
                </c:pt>
                <c:pt idx="101">
                  <c:v>17.5</c:v>
                </c:pt>
                <c:pt idx="102">
                  <c:v>18</c:v>
                </c:pt>
                <c:pt idx="103">
                  <c:v>17.8</c:v>
                </c:pt>
                <c:pt idx="104">
                  <c:v>17.399999999999999</c:v>
                </c:pt>
                <c:pt idx="105">
                  <c:v>17.3</c:v>
                </c:pt>
                <c:pt idx="106">
                  <c:v>17.7</c:v>
                </c:pt>
                <c:pt idx="107">
                  <c:v>18.600000000000001</c:v>
                </c:pt>
                <c:pt idx="108">
                  <c:v>19.7</c:v>
                </c:pt>
                <c:pt idx="109">
                  <c:v>19.600000000000001</c:v>
                </c:pt>
                <c:pt idx="110">
                  <c:v>19.100000000000001</c:v>
                </c:pt>
                <c:pt idx="111">
                  <c:v>18.100000000000001</c:v>
                </c:pt>
                <c:pt idx="112">
                  <c:v>17.7</c:v>
                </c:pt>
                <c:pt idx="113">
                  <c:v>17.600000000000001</c:v>
                </c:pt>
                <c:pt idx="114">
                  <c:v>17.600000000000001</c:v>
                </c:pt>
                <c:pt idx="115">
                  <c:v>17.2</c:v>
                </c:pt>
                <c:pt idx="116">
                  <c:v>16.600000000000001</c:v>
                </c:pt>
                <c:pt idx="117">
                  <c:v>16.399999999999999</c:v>
                </c:pt>
                <c:pt idx="118">
                  <c:v>16.8</c:v>
                </c:pt>
                <c:pt idx="119">
                  <c:v>17.399999999999999</c:v>
                </c:pt>
                <c:pt idx="120">
                  <c:v>17.7</c:v>
                </c:pt>
                <c:pt idx="121">
                  <c:v>17.100000000000001</c:v>
                </c:pt>
                <c:pt idx="122">
                  <c:v>16.5</c:v>
                </c:pt>
                <c:pt idx="123">
                  <c:v>15.4</c:v>
                </c:pt>
                <c:pt idx="124">
                  <c:v>14.9</c:v>
                </c:pt>
                <c:pt idx="125">
                  <c:v>14.6</c:v>
                </c:pt>
                <c:pt idx="126">
                  <c:v>14.5</c:v>
                </c:pt>
                <c:pt idx="127">
                  <c:v>14.3</c:v>
                </c:pt>
                <c:pt idx="128">
                  <c:v>13.9</c:v>
                </c:pt>
                <c:pt idx="129">
                  <c:v>13.8</c:v>
                </c:pt>
                <c:pt idx="130">
                  <c:v>14.2</c:v>
                </c:pt>
                <c:pt idx="131">
                  <c:v>15.6</c:v>
                </c:pt>
                <c:pt idx="132">
                  <c:v>16.600000000000001</c:v>
                </c:pt>
                <c:pt idx="133">
                  <c:v>16.5</c:v>
                </c:pt>
                <c:pt idx="134">
                  <c:v>16</c:v>
                </c:pt>
                <c:pt idx="135">
                  <c:v>15.3</c:v>
                </c:pt>
                <c:pt idx="136">
                  <c:v>14.5</c:v>
                </c:pt>
                <c:pt idx="137">
                  <c:v>13.9</c:v>
                </c:pt>
                <c:pt idx="138">
                  <c:v>13.7</c:v>
                </c:pt>
                <c:pt idx="139">
                  <c:v>13.2</c:v>
                </c:pt>
                <c:pt idx="140">
                  <c:v>13.1</c:v>
                </c:pt>
                <c:pt idx="141">
                  <c:v>12.7</c:v>
                </c:pt>
                <c:pt idx="142">
                  <c:v>12.6</c:v>
                </c:pt>
                <c:pt idx="143">
                  <c:v>13.1</c:v>
                </c:pt>
                <c:pt idx="144">
                  <c:v>13.4</c:v>
                </c:pt>
                <c:pt idx="145">
                  <c:v>13.1</c:v>
                </c:pt>
                <c:pt idx="146">
                  <c:v>12.7</c:v>
                </c:pt>
                <c:pt idx="147">
                  <c:v>11.9</c:v>
                </c:pt>
                <c:pt idx="148">
                  <c:v>11.3</c:v>
                </c:pt>
                <c:pt idx="149">
                  <c:v>11.1</c:v>
                </c:pt>
                <c:pt idx="150">
                  <c:v>11</c:v>
                </c:pt>
                <c:pt idx="151">
                  <c:v>10.9</c:v>
                </c:pt>
                <c:pt idx="152">
                  <c:v>11.2</c:v>
                </c:pt>
                <c:pt idx="153">
                  <c:v>10.9</c:v>
                </c:pt>
                <c:pt idx="154">
                  <c:v>10.9</c:v>
                </c:pt>
                <c:pt idx="155">
                  <c:v>11.4</c:v>
                </c:pt>
                <c:pt idx="156">
                  <c:v>11.8</c:v>
                </c:pt>
                <c:pt idx="157">
                  <c:v>11.7</c:v>
                </c:pt>
                <c:pt idx="158">
                  <c:v>11.4</c:v>
                </c:pt>
                <c:pt idx="159">
                  <c:v>11</c:v>
                </c:pt>
                <c:pt idx="160">
                  <c:v>10.6</c:v>
                </c:pt>
                <c:pt idx="161">
                  <c:v>10.4</c:v>
                </c:pt>
                <c:pt idx="162">
                  <c:v>10.199999999999999</c:v>
                </c:pt>
                <c:pt idx="163">
                  <c:v>9.9</c:v>
                </c:pt>
                <c:pt idx="164">
                  <c:v>9.8000000000000007</c:v>
                </c:pt>
                <c:pt idx="165">
                  <c:v>9.3000000000000007</c:v>
                </c:pt>
                <c:pt idx="166">
                  <c:v>9.1</c:v>
                </c:pt>
                <c:pt idx="167">
                  <c:v>9.4</c:v>
                </c:pt>
                <c:pt idx="168">
                  <c:v>9.5</c:v>
                </c:pt>
                <c:pt idx="169">
                  <c:v>9.1999999999999993</c:v>
                </c:pt>
                <c:pt idx="170">
                  <c:v>8.9</c:v>
                </c:pt>
                <c:pt idx="171">
                  <c:v>8.5</c:v>
                </c:pt>
                <c:pt idx="172">
                  <c:v>8.3000000000000007</c:v>
                </c:pt>
                <c:pt idx="173">
                  <c:v>8.3000000000000007</c:v>
                </c:pt>
                <c:pt idx="174">
                  <c:v>8.3000000000000007</c:v>
                </c:pt>
                <c:pt idx="175">
                  <c:v>8.1999999999999993</c:v>
                </c:pt>
                <c:pt idx="176">
                  <c:v>8.3000000000000007</c:v>
                </c:pt>
                <c:pt idx="177">
                  <c:v>7.9</c:v>
                </c:pt>
                <c:pt idx="178">
                  <c:v>7.8</c:v>
                </c:pt>
                <c:pt idx="179">
                  <c:v>8</c:v>
                </c:pt>
                <c:pt idx="180">
                  <c:v>8.1</c:v>
                </c:pt>
                <c:pt idx="181">
                  <c:v>7.8</c:v>
                </c:pt>
                <c:pt idx="182">
                  <c:v>7.6</c:v>
                </c:pt>
                <c:pt idx="183">
                  <c:v>7.4</c:v>
                </c:pt>
                <c:pt idx="184">
                  <c:v>7.4</c:v>
                </c:pt>
                <c:pt idx="185">
                  <c:v>7.4</c:v>
                </c:pt>
                <c:pt idx="186">
                  <c:v>7.5</c:v>
                </c:pt>
                <c:pt idx="187">
                  <c:v>7.4</c:v>
                </c:pt>
                <c:pt idx="188">
                  <c:v>7.5</c:v>
                </c:pt>
                <c:pt idx="189">
                  <c:v>7.5</c:v>
                </c:pt>
                <c:pt idx="190">
                  <c:v>7.8</c:v>
                </c:pt>
                <c:pt idx="191">
                  <c:v>8.4</c:v>
                </c:pt>
                <c:pt idx="192">
                  <c:v>9</c:v>
                </c:pt>
                <c:pt idx="193">
                  <c:v>9.6999999999999993</c:v>
                </c:pt>
                <c:pt idx="194">
                  <c:v>10.3</c:v>
                </c:pt>
                <c:pt idx="195">
                  <c:v>10.9</c:v>
                </c:pt>
                <c:pt idx="196">
                  <c:v>11.4</c:v>
                </c:pt>
                <c:pt idx="197">
                  <c:v>11.8</c:v>
                </c:pt>
                <c:pt idx="198">
                  <c:v>12.1</c:v>
                </c:pt>
                <c:pt idx="199">
                  <c:v>12.1</c:v>
                </c:pt>
                <c:pt idx="200">
                  <c:v>12.5</c:v>
                </c:pt>
                <c:pt idx="201">
                  <c:v>12.4</c:v>
                </c:pt>
                <c:pt idx="202">
                  <c:v>12.4</c:v>
                </c:pt>
                <c:pt idx="203">
                  <c:v>12.7</c:v>
                </c:pt>
                <c:pt idx="204">
                  <c:v>12.9</c:v>
                </c:pt>
                <c:pt idx="205">
                  <c:v>13</c:v>
                </c:pt>
                <c:pt idx="206">
                  <c:v>12.9</c:v>
                </c:pt>
                <c:pt idx="207">
                  <c:v>12.5</c:v>
                </c:pt>
                <c:pt idx="208">
                  <c:v>12.2</c:v>
                </c:pt>
                <c:pt idx="209">
                  <c:v>12.3</c:v>
                </c:pt>
                <c:pt idx="210">
                  <c:v>12.3</c:v>
                </c:pt>
                <c:pt idx="211">
                  <c:v>12.2</c:v>
                </c:pt>
                <c:pt idx="212">
                  <c:v>12.4</c:v>
                </c:pt>
                <c:pt idx="213">
                  <c:v>12.3</c:v>
                </c:pt>
                <c:pt idx="214">
                  <c:v>12.2</c:v>
                </c:pt>
                <c:pt idx="215">
                  <c:v>12.5</c:v>
                </c:pt>
                <c:pt idx="216">
                  <c:v>13</c:v>
                </c:pt>
                <c:pt idx="217">
                  <c:v>13.2</c:v>
                </c:pt>
                <c:pt idx="218">
                  <c:v>13.1</c:v>
                </c:pt>
                <c:pt idx="219">
                  <c:v>12.9</c:v>
                </c:pt>
                <c:pt idx="220">
                  <c:v>12.8</c:v>
                </c:pt>
                <c:pt idx="221">
                  <c:v>13</c:v>
                </c:pt>
                <c:pt idx="222">
                  <c:v>13.2</c:v>
                </c:pt>
                <c:pt idx="223">
                  <c:v>13.1</c:v>
                </c:pt>
                <c:pt idx="224">
                  <c:v>13.4</c:v>
                </c:pt>
                <c:pt idx="225">
                  <c:v>13.3</c:v>
                </c:pt>
                <c:pt idx="226">
                  <c:v>13.3</c:v>
                </c:pt>
                <c:pt idx="227">
                  <c:v>13.6</c:v>
                </c:pt>
                <c:pt idx="228">
                  <c:v>13.7</c:v>
                </c:pt>
                <c:pt idx="229">
                  <c:v>13.76</c:v>
                </c:pt>
                <c:pt idx="230">
                  <c:v>13.69</c:v>
                </c:pt>
                <c:pt idx="231">
                  <c:v>13.4</c:v>
                </c:pt>
                <c:pt idx="232">
                  <c:v>13.19</c:v>
                </c:pt>
                <c:pt idx="233">
                  <c:v>13.34</c:v>
                </c:pt>
                <c:pt idx="234">
                  <c:v>13.27</c:v>
                </c:pt>
                <c:pt idx="235">
                  <c:v>13.19</c:v>
                </c:pt>
                <c:pt idx="236">
                  <c:v>13.44</c:v>
                </c:pt>
                <c:pt idx="237">
                  <c:v>13.69</c:v>
                </c:pt>
                <c:pt idx="238">
                  <c:v>13.94</c:v>
                </c:pt>
                <c:pt idx="239">
                  <c:v>14.44</c:v>
                </c:pt>
                <c:pt idx="240">
                  <c:v>14.8</c:v>
                </c:pt>
                <c:pt idx="241">
                  <c:v>14.71</c:v>
                </c:pt>
                <c:pt idx="242">
                  <c:v>14.68</c:v>
                </c:pt>
                <c:pt idx="243">
                  <c:v>14.41</c:v>
                </c:pt>
                <c:pt idx="244">
                  <c:v>14.26</c:v>
                </c:pt>
                <c:pt idx="245">
                  <c:v>14.25</c:v>
                </c:pt>
                <c:pt idx="246">
                  <c:v>13.99</c:v>
                </c:pt>
                <c:pt idx="247">
                  <c:v>13.79</c:v>
                </c:pt>
                <c:pt idx="248">
                  <c:v>13.84</c:v>
                </c:pt>
                <c:pt idx="249">
                  <c:v>13.66</c:v>
                </c:pt>
                <c:pt idx="250">
                  <c:v>13.5</c:v>
                </c:pt>
                <c:pt idx="251">
                  <c:v>13.5</c:v>
                </c:pt>
                <c:pt idx="252">
                  <c:v>13.61</c:v>
                </c:pt>
                <c:pt idx="253">
                  <c:v>13.49</c:v>
                </c:pt>
                <c:pt idx="254">
                  <c:v>13.28</c:v>
                </c:pt>
                <c:pt idx="255">
                  <c:v>12.96</c:v>
                </c:pt>
                <c:pt idx="256">
                  <c:v>12.8</c:v>
                </c:pt>
                <c:pt idx="257">
                  <c:v>12.78</c:v>
                </c:pt>
                <c:pt idx="258">
                  <c:v>12.67</c:v>
                </c:pt>
                <c:pt idx="259">
                  <c:v>12.56</c:v>
                </c:pt>
                <c:pt idx="260">
                  <c:v>12.44</c:v>
                </c:pt>
                <c:pt idx="261">
                  <c:v>12.35</c:v>
                </c:pt>
                <c:pt idx="262">
                  <c:v>12.25</c:v>
                </c:pt>
                <c:pt idx="263">
                  <c:v>12.29</c:v>
                </c:pt>
                <c:pt idx="264">
                  <c:v>12.39</c:v>
                </c:pt>
                <c:pt idx="265">
                  <c:v>12.32</c:v>
                </c:pt>
                <c:pt idx="266">
                  <c:v>12.06</c:v>
                </c:pt>
                <c:pt idx="267">
                  <c:v>11.68</c:v>
                </c:pt>
                <c:pt idx="268">
                  <c:v>11.48</c:v>
                </c:pt>
                <c:pt idx="269">
                  <c:v>11.55</c:v>
                </c:pt>
                <c:pt idx="270">
                  <c:v>11.46</c:v>
                </c:pt>
                <c:pt idx="271">
                  <c:v>11.32</c:v>
                </c:pt>
                <c:pt idx="272">
                  <c:v>11.38</c:v>
                </c:pt>
                <c:pt idx="273">
                  <c:v>10.98</c:v>
                </c:pt>
                <c:pt idx="274">
                  <c:v>10.77</c:v>
                </c:pt>
                <c:pt idx="275">
                  <c:v>10.39</c:v>
                </c:pt>
                <c:pt idx="276" formatCode="#,##0.0">
                  <c:v>10.39</c:v>
                </c:pt>
                <c:pt idx="277" formatCode="#,##0.0">
                  <c:v>10.09</c:v>
                </c:pt>
                <c:pt idx="278" formatCode="#,##0.0">
                  <c:v>9.89</c:v>
                </c:pt>
                <c:pt idx="279" formatCode="#,##0.0">
                  <c:v>9.64</c:v>
                </c:pt>
                <c:pt idx="280" formatCode="#,##0.0">
                  <c:v>9.4499999999999993</c:v>
                </c:pt>
                <c:pt idx="281" formatCode="0.0">
                  <c:v>9.4499999999999993</c:v>
                </c:pt>
                <c:pt idx="282" formatCode="#,##0.0">
                  <c:v>9.44</c:v>
                </c:pt>
                <c:pt idx="283" formatCode="#,##0.0">
                  <c:v>9.43</c:v>
                </c:pt>
                <c:pt idx="284" formatCode="0.0">
                  <c:v>9.42</c:v>
                </c:pt>
              </c:numCache>
            </c:numRef>
          </c:val>
          <c:smooth val="0"/>
          <c:extLst xmlns:c16r2="http://schemas.microsoft.com/office/drawing/2015/06/chart">
            <c:ext xmlns:c16="http://schemas.microsoft.com/office/drawing/2014/chart" uri="{C3380CC4-5D6E-409C-BE32-E72D297353CC}">
              <c16:uniqueId val="{00000000-587F-4BAF-9798-A377A593FE24}"/>
            </c:ext>
          </c:extLst>
        </c:ser>
        <c:dLbls>
          <c:showLegendKey val="0"/>
          <c:showVal val="0"/>
          <c:showCatName val="0"/>
          <c:showSerName val="0"/>
          <c:showPercent val="0"/>
          <c:showBubbleSize val="0"/>
        </c:dLbls>
        <c:marker val="1"/>
        <c:smooth val="0"/>
        <c:axId val="58555392"/>
        <c:axId val="58561280"/>
      </c:lineChart>
      <c:dateAx>
        <c:axId val="58555392"/>
        <c:scaling>
          <c:orientation val="minMax"/>
        </c:scaling>
        <c:delete val="0"/>
        <c:axPos val="b"/>
        <c:numFmt formatCode="[$-41B]mmm\-yy;@" sourceLinked="0"/>
        <c:majorTickMark val="in"/>
        <c:minorTickMark val="none"/>
        <c:tickLblPos val="low"/>
        <c:spPr>
          <a:noFill/>
          <a:ln w="9525" cap="flat" cmpd="sng" algn="ctr">
            <a:solidFill>
              <a:schemeClr val="tx1"/>
            </a:solidFill>
            <a:round/>
          </a:ln>
          <a:effectLst/>
        </c:spPr>
        <c:txPr>
          <a:bodyPr rot="-60000000" vert="horz"/>
          <a:lstStyle/>
          <a:p>
            <a:pPr>
              <a:defRPr/>
            </a:pPr>
            <a:endParaRPr lang="sk-SK"/>
          </a:p>
        </c:txPr>
        <c:crossAx val="58561280"/>
        <c:crosses val="autoZero"/>
        <c:auto val="0"/>
        <c:lblOffset val="100"/>
        <c:baseTimeUnit val="days"/>
        <c:majorUnit val="24"/>
        <c:minorUnit val="24"/>
      </c:dateAx>
      <c:valAx>
        <c:axId val="58561280"/>
        <c:scaling>
          <c:orientation val="minMax"/>
          <c:max val="20"/>
          <c:min val="6"/>
        </c:scaling>
        <c:delete val="0"/>
        <c:axPos val="l"/>
        <c:majorGridlines>
          <c:spPr>
            <a:ln w="9525" cap="flat" cmpd="sng" algn="ctr">
              <a:solidFill>
                <a:schemeClr val="tx1"/>
              </a:solidFill>
              <a:prstDash val="dash"/>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sk-SK"/>
          </a:p>
        </c:txPr>
        <c:crossAx val="58555392"/>
        <c:crosses val="autoZero"/>
        <c:crossBetween val="between"/>
        <c:majorUnit val="2"/>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mn-lt"/>
          <a:cs typeface="Arial" panose="020B0604020202020204" pitchFamily="34" charset="0"/>
        </a:defRPr>
      </a:pPr>
      <a:endParaRPr lang="sk-S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Emigration by destinatoon</a:t>
            </a:r>
            <a:endParaRPr lang="sk-SK"/>
          </a:p>
        </c:rich>
      </c:tx>
      <c:overlay val="1"/>
    </c:title>
    <c:autoTitleDeleted val="0"/>
    <c:plotArea>
      <c:layout>
        <c:manualLayout>
          <c:layoutTarget val="inner"/>
          <c:xMode val="edge"/>
          <c:yMode val="edge"/>
          <c:x val="0.15333410673502423"/>
          <c:y val="0.10236712146518875"/>
          <c:w val="0.87069444444444444"/>
          <c:h val="0.77150314888324911"/>
        </c:manualLayout>
      </c:layout>
      <c:barChart>
        <c:barDir val="col"/>
        <c:grouping val="stacked"/>
        <c:varyColors val="0"/>
        <c:ser>
          <c:idx val="0"/>
          <c:order val="0"/>
          <c:tx>
            <c:strRef>
              <c:f>Hárok1!$A$2</c:f>
              <c:strCache>
                <c:ptCount val="1"/>
                <c:pt idx="0">
                  <c:v>Czech Rep/</c:v>
                </c:pt>
              </c:strCache>
            </c:strRef>
          </c:tx>
          <c:spPr>
            <a:pattFill prst="smCheck">
              <a:fgClr>
                <a:schemeClr val="accent2">
                  <a:lumMod val="50000"/>
                </a:schemeClr>
              </a:fgClr>
              <a:bgClr>
                <a:schemeClr val="bg1"/>
              </a:bgClr>
            </a:pattFill>
            <a:ln>
              <a:solidFill>
                <a:schemeClr val="tx1"/>
              </a:solidFill>
            </a:ln>
          </c:spPr>
          <c:invertIfNegative val="0"/>
          <c:cat>
            <c:strRef>
              <c:f>Hárok1!$B$1:$N$1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Hárok1!$B$2:$N$2</c:f>
              <c:numCache>
                <c:formatCode>General</c:formatCode>
                <c:ptCount val="13"/>
                <c:pt idx="0">
                  <c:v>53249</c:v>
                </c:pt>
                <c:pt idx="1">
                  <c:v>61102</c:v>
                </c:pt>
                <c:pt idx="2">
                  <c:v>64879</c:v>
                </c:pt>
                <c:pt idx="3">
                  <c:v>47354</c:v>
                </c:pt>
                <c:pt idx="4">
                  <c:v>49446</c:v>
                </c:pt>
                <c:pt idx="5">
                  <c:v>58384</c:v>
                </c:pt>
                <c:pt idx="6">
                  <c:v>67889</c:v>
                </c:pt>
                <c:pt idx="7">
                  <c:v>76034</c:v>
                </c:pt>
                <c:pt idx="8">
                  <c:v>73446</c:v>
                </c:pt>
                <c:pt idx="9">
                  <c:v>71780</c:v>
                </c:pt>
                <c:pt idx="10">
                  <c:v>81253</c:v>
                </c:pt>
                <c:pt idx="11">
                  <c:v>85807</c:v>
                </c:pt>
                <c:pt idx="12">
                  <c:v>90948</c:v>
                </c:pt>
              </c:numCache>
            </c:numRef>
          </c:val>
          <c:extLst xmlns:c16r2="http://schemas.microsoft.com/office/drawing/2015/06/chart">
            <c:ext xmlns:c16="http://schemas.microsoft.com/office/drawing/2014/chart" uri="{C3380CC4-5D6E-409C-BE32-E72D297353CC}">
              <c16:uniqueId val="{00000000-64D9-4FFE-903F-690E8A4408FE}"/>
            </c:ext>
          </c:extLst>
        </c:ser>
        <c:ser>
          <c:idx val="1"/>
          <c:order val="1"/>
          <c:tx>
            <c:strRef>
              <c:f>Hárok1!$A$3</c:f>
              <c:strCache>
                <c:ptCount val="1"/>
                <c:pt idx="0">
                  <c:v>UK</c:v>
                </c:pt>
              </c:strCache>
            </c:strRef>
          </c:tx>
          <c:spPr>
            <a:pattFill prst="lgGrid">
              <a:fgClr>
                <a:schemeClr val="tx1"/>
              </a:fgClr>
              <a:bgClr>
                <a:schemeClr val="accent5">
                  <a:lumMod val="20000"/>
                  <a:lumOff val="80000"/>
                </a:schemeClr>
              </a:bgClr>
            </a:pattFill>
            <a:ln>
              <a:solidFill>
                <a:schemeClr val="tx1"/>
              </a:solidFill>
            </a:ln>
          </c:spPr>
          <c:invertIfNegative val="0"/>
          <c:cat>
            <c:strRef>
              <c:f>Hárok1!$B$1:$N$1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Hárok1!$B$3:$N$3</c:f>
              <c:numCache>
                <c:formatCode>General</c:formatCode>
                <c:ptCount val="13"/>
                <c:pt idx="0">
                  <c:v>6000</c:v>
                </c:pt>
                <c:pt idx="1">
                  <c:v>3000</c:v>
                </c:pt>
                <c:pt idx="2">
                  <c:v>6000</c:v>
                </c:pt>
                <c:pt idx="3">
                  <c:v>6000</c:v>
                </c:pt>
                <c:pt idx="4">
                  <c:v>24289</c:v>
                </c:pt>
                <c:pt idx="5">
                  <c:v>23000</c:v>
                </c:pt>
                <c:pt idx="6">
                  <c:v>54000</c:v>
                </c:pt>
                <c:pt idx="7">
                  <c:v>51000</c:v>
                </c:pt>
                <c:pt idx="8">
                  <c:v>55000</c:v>
                </c:pt>
                <c:pt idx="9">
                  <c:v>32000</c:v>
                </c:pt>
                <c:pt idx="10">
                  <c:v>54000</c:v>
                </c:pt>
                <c:pt idx="11">
                  <c:v>71000</c:v>
                </c:pt>
                <c:pt idx="12">
                  <c:v>55000</c:v>
                </c:pt>
              </c:numCache>
            </c:numRef>
          </c:val>
          <c:extLst xmlns:c16r2="http://schemas.microsoft.com/office/drawing/2015/06/chart">
            <c:ext xmlns:c16="http://schemas.microsoft.com/office/drawing/2014/chart" uri="{C3380CC4-5D6E-409C-BE32-E72D297353CC}">
              <c16:uniqueId val="{00000001-64D9-4FFE-903F-690E8A4408FE}"/>
            </c:ext>
          </c:extLst>
        </c:ser>
        <c:ser>
          <c:idx val="2"/>
          <c:order val="2"/>
          <c:tx>
            <c:strRef>
              <c:f>Hárok1!$A$4</c:f>
              <c:strCache>
                <c:ptCount val="1"/>
                <c:pt idx="0">
                  <c:v>Germany</c:v>
                </c:pt>
              </c:strCache>
            </c:strRef>
          </c:tx>
          <c:spPr>
            <a:solidFill>
              <a:schemeClr val="accent6">
                <a:lumMod val="40000"/>
                <a:lumOff val="60000"/>
              </a:schemeClr>
            </a:solidFill>
            <a:ln>
              <a:solidFill>
                <a:schemeClr val="tx1"/>
              </a:solidFill>
            </a:ln>
          </c:spPr>
          <c:invertIfNegative val="0"/>
          <c:cat>
            <c:strRef>
              <c:f>Hárok1!$B$1:$N$1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Hárok1!$B$4:$N$4</c:f>
              <c:numCache>
                <c:formatCode>General</c:formatCode>
                <c:ptCount val="13"/>
                <c:pt idx="0">
                  <c:v>17049</c:v>
                </c:pt>
                <c:pt idx="1">
                  <c:v>18327</c:v>
                </c:pt>
                <c:pt idx="2">
                  <c:v>19567</c:v>
                </c:pt>
                <c:pt idx="3">
                  <c:v>20244</c:v>
                </c:pt>
                <c:pt idx="4">
                  <c:v>21685</c:v>
                </c:pt>
                <c:pt idx="5">
                  <c:v>23835</c:v>
                </c:pt>
                <c:pt idx="6">
                  <c:v>24458</c:v>
                </c:pt>
                <c:pt idx="7">
                  <c:v>24477</c:v>
                </c:pt>
                <c:pt idx="8">
                  <c:v>24930</c:v>
                </c:pt>
                <c:pt idx="9">
                  <c:v>26296</c:v>
                </c:pt>
                <c:pt idx="10">
                  <c:v>30241</c:v>
                </c:pt>
                <c:pt idx="11">
                  <c:v>35372</c:v>
                </c:pt>
                <c:pt idx="12">
                  <c:v>41436</c:v>
                </c:pt>
              </c:numCache>
            </c:numRef>
          </c:val>
          <c:extLst xmlns:c16r2="http://schemas.microsoft.com/office/drawing/2015/06/chart">
            <c:ext xmlns:c16="http://schemas.microsoft.com/office/drawing/2014/chart" uri="{C3380CC4-5D6E-409C-BE32-E72D297353CC}">
              <c16:uniqueId val="{00000002-64D9-4FFE-903F-690E8A4408FE}"/>
            </c:ext>
          </c:extLst>
        </c:ser>
        <c:ser>
          <c:idx val="3"/>
          <c:order val="3"/>
          <c:tx>
            <c:strRef>
              <c:f>Hárok1!$A$5</c:f>
              <c:strCache>
                <c:ptCount val="1"/>
                <c:pt idx="0">
                  <c:v>Austria</c:v>
                </c:pt>
              </c:strCache>
            </c:strRef>
          </c:tx>
          <c:spPr>
            <a:solidFill>
              <a:schemeClr val="tx1"/>
            </a:solidFill>
            <a:ln>
              <a:solidFill>
                <a:schemeClr val="tx1"/>
              </a:solidFill>
            </a:ln>
          </c:spPr>
          <c:invertIfNegative val="0"/>
          <c:cat>
            <c:strRef>
              <c:f>Hárok1!$B$1:$N$1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Hárok1!$B$5:$N$5</c:f>
              <c:numCache>
                <c:formatCode>General</c:formatCode>
                <c:ptCount val="13"/>
                <c:pt idx="0">
                  <c:v>7508</c:v>
                </c:pt>
                <c:pt idx="1">
                  <c:v>8516</c:v>
                </c:pt>
                <c:pt idx="2">
                  <c:v>9484</c:v>
                </c:pt>
                <c:pt idx="3">
                  <c:v>11322</c:v>
                </c:pt>
                <c:pt idx="4">
                  <c:v>12982</c:v>
                </c:pt>
                <c:pt idx="5">
                  <c:v>14223</c:v>
                </c:pt>
                <c:pt idx="6">
                  <c:v>15768</c:v>
                </c:pt>
                <c:pt idx="7">
                  <c:v>17928</c:v>
                </c:pt>
                <c:pt idx="8">
                  <c:v>19211</c:v>
                </c:pt>
                <c:pt idx="9">
                  <c:v>20381</c:v>
                </c:pt>
                <c:pt idx="10">
                  <c:v>22547</c:v>
                </c:pt>
                <c:pt idx="11">
                  <c:v>25333</c:v>
                </c:pt>
                <c:pt idx="12">
                  <c:v>28612</c:v>
                </c:pt>
              </c:numCache>
            </c:numRef>
          </c:val>
          <c:extLst xmlns:c16r2="http://schemas.microsoft.com/office/drawing/2015/06/chart">
            <c:ext xmlns:c16="http://schemas.microsoft.com/office/drawing/2014/chart" uri="{C3380CC4-5D6E-409C-BE32-E72D297353CC}">
              <c16:uniqueId val="{00000003-64D9-4FFE-903F-690E8A4408FE}"/>
            </c:ext>
          </c:extLst>
        </c:ser>
        <c:ser>
          <c:idx val="4"/>
          <c:order val="4"/>
          <c:tx>
            <c:strRef>
              <c:f>Hárok1!$A$6</c:f>
              <c:strCache>
                <c:ptCount val="1"/>
                <c:pt idx="0">
                  <c:v>Other</c:v>
                </c:pt>
              </c:strCache>
            </c:strRef>
          </c:tx>
          <c:spPr>
            <a:pattFill prst="dkHorz">
              <a:fgClr>
                <a:schemeClr val="accent3">
                  <a:lumMod val="50000"/>
                </a:schemeClr>
              </a:fgClr>
              <a:bgClr>
                <a:schemeClr val="bg1"/>
              </a:bgClr>
            </a:pattFill>
            <a:ln>
              <a:solidFill>
                <a:schemeClr val="tx1"/>
              </a:solidFill>
            </a:ln>
          </c:spPr>
          <c:invertIfNegative val="0"/>
          <c:cat>
            <c:strRef>
              <c:f>Hárok1!$B$1:$N$1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Hárok1!$B$6:$N$6</c:f>
              <c:numCache>
                <c:formatCode>General</c:formatCode>
                <c:ptCount val="13"/>
                <c:pt idx="0">
                  <c:v>16801</c:v>
                </c:pt>
                <c:pt idx="1">
                  <c:v>17024</c:v>
                </c:pt>
                <c:pt idx="2">
                  <c:v>21087</c:v>
                </c:pt>
                <c:pt idx="3">
                  <c:v>10179</c:v>
                </c:pt>
                <c:pt idx="4">
                  <c:v>25971</c:v>
                </c:pt>
                <c:pt idx="5">
                  <c:v>31816</c:v>
                </c:pt>
                <c:pt idx="6">
                  <c:v>44686</c:v>
                </c:pt>
                <c:pt idx="7">
                  <c:v>53089</c:v>
                </c:pt>
                <c:pt idx="8">
                  <c:v>54414</c:v>
                </c:pt>
                <c:pt idx="9">
                  <c:v>61317</c:v>
                </c:pt>
                <c:pt idx="10">
                  <c:v>59560</c:v>
                </c:pt>
                <c:pt idx="11">
                  <c:v>60581</c:v>
                </c:pt>
                <c:pt idx="12">
                  <c:v>62760</c:v>
                </c:pt>
              </c:numCache>
            </c:numRef>
          </c:val>
          <c:extLst xmlns:c16r2="http://schemas.microsoft.com/office/drawing/2015/06/chart">
            <c:ext xmlns:c16="http://schemas.microsoft.com/office/drawing/2014/chart" uri="{C3380CC4-5D6E-409C-BE32-E72D297353CC}">
              <c16:uniqueId val="{00000004-64D9-4FFE-903F-690E8A4408FE}"/>
            </c:ext>
          </c:extLst>
        </c:ser>
        <c:dLbls>
          <c:showLegendKey val="0"/>
          <c:showVal val="0"/>
          <c:showCatName val="0"/>
          <c:showSerName val="0"/>
          <c:showPercent val="0"/>
          <c:showBubbleSize val="0"/>
        </c:dLbls>
        <c:gapWidth val="30"/>
        <c:overlap val="100"/>
        <c:axId val="58607488"/>
        <c:axId val="58609024"/>
      </c:barChart>
      <c:catAx>
        <c:axId val="58607488"/>
        <c:scaling>
          <c:orientation val="minMax"/>
        </c:scaling>
        <c:delete val="0"/>
        <c:axPos val="b"/>
        <c:numFmt formatCode="General" sourceLinked="0"/>
        <c:majorTickMark val="out"/>
        <c:minorTickMark val="none"/>
        <c:tickLblPos val="nextTo"/>
        <c:txPr>
          <a:bodyPr rot="-5400000" vert="horz"/>
          <a:lstStyle/>
          <a:p>
            <a:pPr>
              <a:defRPr/>
            </a:pPr>
            <a:endParaRPr lang="sk-SK"/>
          </a:p>
        </c:txPr>
        <c:crossAx val="58609024"/>
        <c:crosses val="autoZero"/>
        <c:auto val="1"/>
        <c:lblAlgn val="ctr"/>
        <c:lblOffset val="100"/>
        <c:noMultiLvlLbl val="0"/>
      </c:catAx>
      <c:valAx>
        <c:axId val="58609024"/>
        <c:scaling>
          <c:orientation val="minMax"/>
        </c:scaling>
        <c:delete val="0"/>
        <c:axPos val="l"/>
        <c:majorGridlines>
          <c:spPr>
            <a:ln>
              <a:prstDash val="dash"/>
            </a:ln>
          </c:spPr>
        </c:majorGridlines>
        <c:numFmt formatCode="#,##0" sourceLinked="0"/>
        <c:majorTickMark val="out"/>
        <c:minorTickMark val="none"/>
        <c:tickLblPos val="nextTo"/>
        <c:crossAx val="58607488"/>
        <c:crosses val="autoZero"/>
        <c:crossBetween val="between"/>
      </c:valAx>
      <c:spPr>
        <a:ln>
          <a:solidFill>
            <a:schemeClr val="tx1"/>
          </a:solidFill>
        </a:ln>
      </c:spPr>
    </c:plotArea>
    <c:legend>
      <c:legendPos val="b"/>
      <c:layout>
        <c:manualLayout>
          <c:xMode val="edge"/>
          <c:yMode val="edge"/>
          <c:x val="0.1683397302039451"/>
          <c:y val="0.12155340086621405"/>
          <c:w val="0.26688205437852514"/>
          <c:h val="0.33115550638814778"/>
        </c:manualLayout>
      </c:layout>
      <c:overlay val="0"/>
    </c:legend>
    <c:plotVisOnly val="1"/>
    <c:dispBlanksAs val="gap"/>
    <c:showDLblsOverMax val="0"/>
  </c:chart>
  <c:txPr>
    <a:bodyPr/>
    <a:lstStyle/>
    <a:p>
      <a:pPr>
        <a:defRPr sz="1200">
          <a:latin typeface="+mn-lt"/>
          <a:cs typeface="Times New Roman" panose="02020603050405020304" pitchFamily="18" charset="0"/>
        </a:defRPr>
      </a:pPr>
      <a:endParaRPr lang="sk-S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18398221055701"/>
          <c:y val="4.3597556789172577E-2"/>
          <c:w val="0.85074215215834303"/>
          <c:h val="0.85227189576509566"/>
        </c:manualLayout>
      </c:layout>
      <c:barChart>
        <c:barDir val="col"/>
        <c:grouping val="stacked"/>
        <c:varyColors val="0"/>
        <c:ser>
          <c:idx val="0"/>
          <c:order val="0"/>
          <c:tx>
            <c:strRef>
              <c:f>Hárok1!$A$2</c:f>
              <c:strCache>
                <c:ptCount val="1"/>
                <c:pt idx="0">
                  <c:v>Czech Rep.</c:v>
                </c:pt>
              </c:strCache>
            </c:strRef>
          </c:tx>
          <c:spPr>
            <a:pattFill prst="smCheck">
              <a:fgClr>
                <a:schemeClr val="accent2">
                  <a:lumMod val="75000"/>
                </a:schemeClr>
              </a:fgClr>
              <a:bgClr>
                <a:schemeClr val="bg1"/>
              </a:bgClr>
            </a:pattFill>
            <a:ln>
              <a:solidFill>
                <a:schemeClr val="tx1"/>
              </a:solidFill>
            </a:ln>
          </c:spPr>
          <c:invertIfNegative val="0"/>
          <c:cat>
            <c:strRef>
              <c:f>Hárok1!$B$1:$F$1</c:f>
              <c:strCache>
                <c:ptCount val="5"/>
                <c:pt idx="0">
                  <c:v>2010</c:v>
                </c:pt>
                <c:pt idx="1">
                  <c:v>2011</c:v>
                </c:pt>
                <c:pt idx="2">
                  <c:v>2012</c:v>
                </c:pt>
                <c:pt idx="3">
                  <c:v>2015</c:v>
                </c:pt>
                <c:pt idx="4">
                  <c:v>2016</c:v>
                </c:pt>
              </c:strCache>
            </c:strRef>
          </c:cat>
          <c:val>
            <c:numRef>
              <c:f>Hárok1!$B$2:$F$2</c:f>
              <c:numCache>
                <c:formatCode>General</c:formatCode>
                <c:ptCount val="5"/>
                <c:pt idx="0">
                  <c:v>2830</c:v>
                </c:pt>
                <c:pt idx="1">
                  <c:v>3227</c:v>
                </c:pt>
                <c:pt idx="2">
                  <c:v>3179</c:v>
                </c:pt>
                <c:pt idx="3">
                  <c:v>3762</c:v>
                </c:pt>
                <c:pt idx="4">
                  <c:v>3195</c:v>
                </c:pt>
              </c:numCache>
            </c:numRef>
          </c:val>
          <c:extLst xmlns:c16r2="http://schemas.microsoft.com/office/drawing/2015/06/chart">
            <c:ext xmlns:c16="http://schemas.microsoft.com/office/drawing/2014/chart" uri="{C3380CC4-5D6E-409C-BE32-E72D297353CC}">
              <c16:uniqueId val="{00000000-D7EA-47A6-86AF-4523ABC677D8}"/>
            </c:ext>
          </c:extLst>
        </c:ser>
        <c:ser>
          <c:idx val="1"/>
          <c:order val="1"/>
          <c:tx>
            <c:strRef>
              <c:f>Hárok1!$A$3</c:f>
              <c:strCache>
                <c:ptCount val="1"/>
                <c:pt idx="0">
                  <c:v>Hungary</c:v>
                </c:pt>
              </c:strCache>
            </c:strRef>
          </c:tx>
          <c:spPr>
            <a:pattFill prst="smGrid">
              <a:fgClr>
                <a:schemeClr val="accent3">
                  <a:lumMod val="50000"/>
                </a:schemeClr>
              </a:fgClr>
              <a:bgClr>
                <a:schemeClr val="bg1"/>
              </a:bgClr>
            </a:pattFill>
            <a:ln>
              <a:solidFill>
                <a:schemeClr val="tx1"/>
              </a:solidFill>
            </a:ln>
          </c:spPr>
          <c:invertIfNegative val="0"/>
          <c:cat>
            <c:strRef>
              <c:f>Hárok1!$B$1:$F$1</c:f>
              <c:strCache>
                <c:ptCount val="5"/>
                <c:pt idx="0">
                  <c:v>2010</c:v>
                </c:pt>
                <c:pt idx="1">
                  <c:v>2011</c:v>
                </c:pt>
                <c:pt idx="2">
                  <c:v>2012</c:v>
                </c:pt>
                <c:pt idx="3">
                  <c:v>2015</c:v>
                </c:pt>
                <c:pt idx="4">
                  <c:v>2016</c:v>
                </c:pt>
              </c:strCache>
            </c:strRef>
          </c:cat>
          <c:val>
            <c:numRef>
              <c:f>Hárok1!$B$3:$F$3</c:f>
              <c:numCache>
                <c:formatCode>General</c:formatCode>
                <c:ptCount val="5"/>
                <c:pt idx="0">
                  <c:v>1730</c:v>
                </c:pt>
                <c:pt idx="1">
                  <c:v>2164</c:v>
                </c:pt>
                <c:pt idx="2">
                  <c:v>1585</c:v>
                </c:pt>
                <c:pt idx="3">
                  <c:v>3323</c:v>
                </c:pt>
                <c:pt idx="4">
                  <c:v>2773</c:v>
                </c:pt>
              </c:numCache>
            </c:numRef>
          </c:val>
          <c:extLst xmlns:c16r2="http://schemas.microsoft.com/office/drawing/2015/06/chart">
            <c:ext xmlns:c16="http://schemas.microsoft.com/office/drawing/2014/chart" uri="{C3380CC4-5D6E-409C-BE32-E72D297353CC}">
              <c16:uniqueId val="{00000001-D7EA-47A6-86AF-4523ABC677D8}"/>
            </c:ext>
          </c:extLst>
        </c:ser>
        <c:ser>
          <c:idx val="2"/>
          <c:order val="2"/>
          <c:tx>
            <c:strRef>
              <c:f>Hárok1!$A$4</c:f>
              <c:strCache>
                <c:ptCount val="1"/>
                <c:pt idx="0">
                  <c:v>Poland</c:v>
                </c:pt>
              </c:strCache>
            </c:strRef>
          </c:tx>
          <c:spPr>
            <a:solidFill>
              <a:schemeClr val="accent6">
                <a:lumMod val="20000"/>
                <a:lumOff val="80000"/>
              </a:schemeClr>
            </a:solidFill>
            <a:ln>
              <a:solidFill>
                <a:schemeClr val="tx1"/>
              </a:solidFill>
            </a:ln>
          </c:spPr>
          <c:invertIfNegative val="0"/>
          <c:cat>
            <c:strRef>
              <c:f>Hárok1!$B$1:$F$1</c:f>
              <c:strCache>
                <c:ptCount val="5"/>
                <c:pt idx="0">
                  <c:v>2010</c:v>
                </c:pt>
                <c:pt idx="1">
                  <c:v>2011</c:v>
                </c:pt>
                <c:pt idx="2">
                  <c:v>2012</c:v>
                </c:pt>
                <c:pt idx="3">
                  <c:v>2015</c:v>
                </c:pt>
                <c:pt idx="4">
                  <c:v>2016</c:v>
                </c:pt>
              </c:strCache>
            </c:strRef>
          </c:cat>
          <c:val>
            <c:numRef>
              <c:f>Hárok1!$B$4:$F$4</c:f>
              <c:numCache>
                <c:formatCode>General</c:formatCode>
                <c:ptCount val="5"/>
                <c:pt idx="0">
                  <c:v>1969</c:v>
                </c:pt>
                <c:pt idx="1">
                  <c:v>2196</c:v>
                </c:pt>
                <c:pt idx="2">
                  <c:v>2235</c:v>
                </c:pt>
                <c:pt idx="3">
                  <c:v>3192</c:v>
                </c:pt>
                <c:pt idx="4">
                  <c:v>3048</c:v>
                </c:pt>
              </c:numCache>
            </c:numRef>
          </c:val>
          <c:extLst xmlns:c16r2="http://schemas.microsoft.com/office/drawing/2015/06/chart">
            <c:ext xmlns:c16="http://schemas.microsoft.com/office/drawing/2014/chart" uri="{C3380CC4-5D6E-409C-BE32-E72D297353CC}">
              <c16:uniqueId val="{00000002-D7EA-47A6-86AF-4523ABC677D8}"/>
            </c:ext>
          </c:extLst>
        </c:ser>
        <c:ser>
          <c:idx val="3"/>
          <c:order val="3"/>
          <c:tx>
            <c:strRef>
              <c:f>Hárok1!$A$5</c:f>
              <c:strCache>
                <c:ptCount val="1"/>
                <c:pt idx="0">
                  <c:v>Romania</c:v>
                </c:pt>
              </c:strCache>
            </c:strRef>
          </c:tx>
          <c:spPr>
            <a:solidFill>
              <a:schemeClr val="tx1"/>
            </a:solidFill>
            <a:ln>
              <a:solidFill>
                <a:schemeClr val="tx1"/>
              </a:solidFill>
            </a:ln>
          </c:spPr>
          <c:invertIfNegative val="0"/>
          <c:cat>
            <c:strRef>
              <c:f>Hárok1!$B$1:$F$1</c:f>
              <c:strCache>
                <c:ptCount val="5"/>
                <c:pt idx="0">
                  <c:v>2010</c:v>
                </c:pt>
                <c:pt idx="1">
                  <c:v>2011</c:v>
                </c:pt>
                <c:pt idx="2">
                  <c:v>2012</c:v>
                </c:pt>
                <c:pt idx="3">
                  <c:v>2015</c:v>
                </c:pt>
                <c:pt idx="4">
                  <c:v>2016</c:v>
                </c:pt>
              </c:strCache>
            </c:strRef>
          </c:cat>
          <c:val>
            <c:numRef>
              <c:f>Hárok1!$B$5:$F$5</c:f>
              <c:numCache>
                <c:formatCode>General</c:formatCode>
                <c:ptCount val="5"/>
                <c:pt idx="0">
                  <c:v>2935</c:v>
                </c:pt>
                <c:pt idx="1">
                  <c:v>4513</c:v>
                </c:pt>
                <c:pt idx="2">
                  <c:v>4237</c:v>
                </c:pt>
                <c:pt idx="3">
                  <c:v>6999</c:v>
                </c:pt>
                <c:pt idx="4">
                  <c:v>6261</c:v>
                </c:pt>
              </c:numCache>
            </c:numRef>
          </c:val>
          <c:extLst xmlns:c16r2="http://schemas.microsoft.com/office/drawing/2015/06/chart">
            <c:ext xmlns:c16="http://schemas.microsoft.com/office/drawing/2014/chart" uri="{C3380CC4-5D6E-409C-BE32-E72D297353CC}">
              <c16:uniqueId val="{00000003-D7EA-47A6-86AF-4523ABC677D8}"/>
            </c:ext>
          </c:extLst>
        </c:ser>
        <c:ser>
          <c:idx val="4"/>
          <c:order val="4"/>
          <c:tx>
            <c:strRef>
              <c:f>Hárok1!$A$6</c:f>
              <c:strCache>
                <c:ptCount val="1"/>
                <c:pt idx="0">
                  <c:v>other</c:v>
                </c:pt>
              </c:strCache>
            </c:strRef>
          </c:tx>
          <c:spPr>
            <a:pattFill prst="dkVert">
              <a:fgClr>
                <a:srgbClr val="0000FF"/>
              </a:fgClr>
              <a:bgClr>
                <a:schemeClr val="bg1"/>
              </a:bgClr>
            </a:pattFill>
            <a:ln>
              <a:solidFill>
                <a:schemeClr val="tx1"/>
              </a:solidFill>
            </a:ln>
          </c:spPr>
          <c:invertIfNegative val="0"/>
          <c:cat>
            <c:strRef>
              <c:f>Hárok1!$B$1:$F$1</c:f>
              <c:strCache>
                <c:ptCount val="5"/>
                <c:pt idx="0">
                  <c:v>2010</c:v>
                </c:pt>
                <c:pt idx="1">
                  <c:v>2011</c:v>
                </c:pt>
                <c:pt idx="2">
                  <c:v>2012</c:v>
                </c:pt>
                <c:pt idx="3">
                  <c:v>2015</c:v>
                </c:pt>
                <c:pt idx="4">
                  <c:v>2016</c:v>
                </c:pt>
              </c:strCache>
            </c:strRef>
          </c:cat>
          <c:val>
            <c:numRef>
              <c:f>Hárok1!$B$6:$F$6</c:f>
              <c:numCache>
                <c:formatCode>General</c:formatCode>
                <c:ptCount val="5"/>
                <c:pt idx="0">
                  <c:v>8783</c:v>
                </c:pt>
                <c:pt idx="1">
                  <c:v>10085</c:v>
                </c:pt>
                <c:pt idx="2">
                  <c:v>10122</c:v>
                </c:pt>
                <c:pt idx="3">
                  <c:v>11472</c:v>
                </c:pt>
                <c:pt idx="4">
                  <c:v>12684</c:v>
                </c:pt>
              </c:numCache>
            </c:numRef>
          </c:val>
          <c:extLst xmlns:c16r2="http://schemas.microsoft.com/office/drawing/2015/06/chart">
            <c:ext xmlns:c16="http://schemas.microsoft.com/office/drawing/2014/chart" uri="{C3380CC4-5D6E-409C-BE32-E72D297353CC}">
              <c16:uniqueId val="{00000004-D7EA-47A6-86AF-4523ABC677D8}"/>
            </c:ext>
          </c:extLst>
        </c:ser>
        <c:dLbls>
          <c:showLegendKey val="0"/>
          <c:showVal val="0"/>
          <c:showCatName val="0"/>
          <c:showSerName val="0"/>
          <c:showPercent val="0"/>
          <c:showBubbleSize val="0"/>
        </c:dLbls>
        <c:gapWidth val="30"/>
        <c:overlap val="100"/>
        <c:axId val="143063296"/>
        <c:axId val="58658816"/>
      </c:barChart>
      <c:catAx>
        <c:axId val="143063296"/>
        <c:scaling>
          <c:orientation val="minMax"/>
        </c:scaling>
        <c:delete val="0"/>
        <c:axPos val="b"/>
        <c:numFmt formatCode="General" sourceLinked="0"/>
        <c:majorTickMark val="out"/>
        <c:minorTickMark val="none"/>
        <c:tickLblPos val="nextTo"/>
        <c:crossAx val="58658816"/>
        <c:crosses val="autoZero"/>
        <c:auto val="1"/>
        <c:lblAlgn val="ctr"/>
        <c:lblOffset val="100"/>
        <c:noMultiLvlLbl val="0"/>
      </c:catAx>
      <c:valAx>
        <c:axId val="58658816"/>
        <c:scaling>
          <c:orientation val="minMax"/>
          <c:max val="30000"/>
        </c:scaling>
        <c:delete val="0"/>
        <c:axPos val="l"/>
        <c:majorGridlines>
          <c:spPr>
            <a:ln>
              <a:prstDash val="dash"/>
            </a:ln>
          </c:spPr>
        </c:majorGridlines>
        <c:numFmt formatCode="#,##0" sourceLinked="0"/>
        <c:majorTickMark val="out"/>
        <c:minorTickMark val="none"/>
        <c:tickLblPos val="nextTo"/>
        <c:crossAx val="143063296"/>
        <c:crosses val="autoZero"/>
        <c:crossBetween val="between"/>
      </c:valAx>
      <c:spPr>
        <a:ln>
          <a:solidFill>
            <a:schemeClr val="tx1"/>
          </a:solidFill>
        </a:ln>
      </c:spPr>
    </c:plotArea>
    <c:legend>
      <c:legendPos val="b"/>
      <c:layout>
        <c:manualLayout>
          <c:xMode val="edge"/>
          <c:yMode val="edge"/>
          <c:x val="0.17598543110563758"/>
          <c:y val="6.2783887551246143E-2"/>
          <c:w val="0.35074665583607373"/>
          <c:h val="0.17688553393635709"/>
        </c:manualLayout>
      </c:layout>
      <c:overlay val="0"/>
    </c:legend>
    <c:plotVisOnly val="1"/>
    <c:dispBlanksAs val="gap"/>
    <c:showDLblsOverMax val="0"/>
  </c:chart>
  <c:txPr>
    <a:bodyPr/>
    <a:lstStyle/>
    <a:p>
      <a:pPr>
        <a:defRPr sz="1400" b="1">
          <a:latin typeface="+mn-lt"/>
          <a:cs typeface="Times New Roman" panose="02020603050405020304" pitchFamily="18" charset="0"/>
        </a:defRPr>
      </a:pPr>
      <a:endParaRPr lang="sk-S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The Slovak</a:t>
            </a:r>
            <a:r>
              <a:rPr lang="en-US" baseline="0" dirty="0" smtClean="0"/>
              <a:t> tertiary students abroad</a:t>
            </a:r>
            <a:endParaRPr lang="sk-SK" dirty="0"/>
          </a:p>
        </c:rich>
      </c:tx>
      <c:layout>
        <c:manualLayout>
          <c:xMode val="edge"/>
          <c:yMode val="edge"/>
          <c:x val="0.22807361280049931"/>
          <c:y val="3.125E-2"/>
        </c:manualLayout>
      </c:layout>
      <c:overlay val="1"/>
    </c:title>
    <c:autoTitleDeleted val="0"/>
    <c:plotArea>
      <c:layout>
        <c:manualLayout>
          <c:layoutTarget val="inner"/>
          <c:xMode val="edge"/>
          <c:yMode val="edge"/>
          <c:x val="0.12877386174638017"/>
          <c:y val="0.137460875984252"/>
          <c:w val="0.82650656167978998"/>
          <c:h val="0.75230536417322835"/>
        </c:manualLayout>
      </c:layout>
      <c:lineChart>
        <c:grouping val="standard"/>
        <c:varyColors val="0"/>
        <c:ser>
          <c:idx val="0"/>
          <c:order val="0"/>
          <c:tx>
            <c:strRef>
              <c:f>Hárok1!$A$2</c:f>
              <c:strCache>
                <c:ptCount val="1"/>
                <c:pt idx="0">
                  <c:v>numbers</c:v>
                </c:pt>
              </c:strCache>
            </c:strRef>
          </c:tx>
          <c:spPr>
            <a:ln w="44450"/>
          </c:spPr>
          <c:marker>
            <c:symbol val="none"/>
          </c:marker>
          <c:cat>
            <c:strRef>
              <c:f>Hárok1!$B$1:$R$1</c:f>
              <c:strCach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strCache>
            </c:strRef>
          </c:cat>
          <c:val>
            <c:numRef>
              <c:f>Hárok1!$B$2:$R$2</c:f>
              <c:numCache>
                <c:formatCode>General</c:formatCode>
                <c:ptCount val="17"/>
                <c:pt idx="0">
                  <c:v>3040.44</c:v>
                </c:pt>
                <c:pt idx="1">
                  <c:v>3887.8139999999999</c:v>
                </c:pt>
                <c:pt idx="2">
                  <c:v>4182</c:v>
                </c:pt>
                <c:pt idx="3">
                  <c:v>8426</c:v>
                </c:pt>
                <c:pt idx="4">
                  <c:v>10515</c:v>
                </c:pt>
                <c:pt idx="5">
                  <c:v>13664</c:v>
                </c:pt>
                <c:pt idx="6">
                  <c:v>14905</c:v>
                </c:pt>
                <c:pt idx="7">
                  <c:v>17517.5</c:v>
                </c:pt>
                <c:pt idx="8">
                  <c:v>22464.11</c:v>
                </c:pt>
                <c:pt idx="9">
                  <c:v>24657.38</c:v>
                </c:pt>
                <c:pt idx="10">
                  <c:v>27124.85</c:v>
                </c:pt>
                <c:pt idx="11">
                  <c:v>29547.85</c:v>
                </c:pt>
                <c:pt idx="12">
                  <c:v>32476.15</c:v>
                </c:pt>
                <c:pt idx="13">
                  <c:v>34845.42</c:v>
                </c:pt>
                <c:pt idx="14">
                  <c:v>35555</c:v>
                </c:pt>
                <c:pt idx="15">
                  <c:v>31095</c:v>
                </c:pt>
                <c:pt idx="16">
                  <c:v>30436</c:v>
                </c:pt>
              </c:numCache>
            </c:numRef>
          </c:val>
          <c:smooth val="1"/>
        </c:ser>
        <c:dLbls>
          <c:showLegendKey val="0"/>
          <c:showVal val="0"/>
          <c:showCatName val="0"/>
          <c:showSerName val="0"/>
          <c:showPercent val="0"/>
          <c:showBubbleSize val="0"/>
        </c:dLbls>
        <c:marker val="1"/>
        <c:smooth val="0"/>
        <c:axId val="58706560"/>
        <c:axId val="58712448"/>
      </c:lineChart>
      <c:lineChart>
        <c:grouping val="standard"/>
        <c:varyColors val="0"/>
        <c:ser>
          <c:idx val="1"/>
          <c:order val="1"/>
          <c:tx>
            <c:strRef>
              <c:f>Hárok1!$A$3</c:f>
              <c:strCache>
                <c:ptCount val="1"/>
                <c:pt idx="0">
                  <c:v>% of full-time students</c:v>
                </c:pt>
              </c:strCache>
            </c:strRef>
          </c:tx>
          <c:spPr>
            <a:ln w="44450">
              <a:solidFill>
                <a:srgbClr val="FF0000"/>
              </a:solidFill>
              <a:prstDash val="dash"/>
            </a:ln>
          </c:spPr>
          <c:marker>
            <c:symbol val="none"/>
          </c:marker>
          <c:cat>
            <c:strRef>
              <c:f>Hárok1!$B$1:$R$1</c:f>
              <c:strCach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strCache>
            </c:strRef>
          </c:cat>
          <c:val>
            <c:numRef>
              <c:f>Hárok1!$B$3:$R$3</c:f>
              <c:numCache>
                <c:formatCode>General</c:formatCode>
                <c:ptCount val="17"/>
                <c:pt idx="0">
                  <c:v>3.5460334491847636</c:v>
                </c:pt>
                <c:pt idx="1">
                  <c:v>4.4083522314949199</c:v>
                </c:pt>
                <c:pt idx="2">
                  <c:v>4.4685693525810208</c:v>
                </c:pt>
                <c:pt idx="3">
                  <c:v>8.8295085402913127</c:v>
                </c:pt>
                <c:pt idx="4">
                  <c:v>10.516682669227077</c:v>
                </c:pt>
                <c:pt idx="5">
                  <c:v>13.676445565464574</c:v>
                </c:pt>
                <c:pt idx="6">
                  <c:v>13.762442060165094</c:v>
                </c:pt>
                <c:pt idx="7">
                  <c:v>15.127636055890431</c:v>
                </c:pt>
                <c:pt idx="8">
                  <c:v>18.04389664007968</c:v>
                </c:pt>
                <c:pt idx="9">
                  <c:v>18.794737524105706</c:v>
                </c:pt>
                <c:pt idx="10">
                  <c:v>19.749139041988538</c:v>
                </c:pt>
                <c:pt idx="11">
                  <c:v>21.003589707136765</c:v>
                </c:pt>
                <c:pt idx="12">
                  <c:v>23.858295193247187</c:v>
                </c:pt>
                <c:pt idx="13">
                  <c:v>25.85988556331495</c:v>
                </c:pt>
                <c:pt idx="14">
                  <c:v>27.077970542092515</c:v>
                </c:pt>
                <c:pt idx="15">
                  <c:v>24.359767800766164</c:v>
                </c:pt>
                <c:pt idx="16">
                  <c:v>25.061137780266289</c:v>
                </c:pt>
              </c:numCache>
            </c:numRef>
          </c:val>
          <c:smooth val="1"/>
        </c:ser>
        <c:dLbls>
          <c:showLegendKey val="0"/>
          <c:showVal val="0"/>
          <c:showCatName val="0"/>
          <c:showSerName val="0"/>
          <c:showPercent val="0"/>
          <c:showBubbleSize val="0"/>
        </c:dLbls>
        <c:marker val="1"/>
        <c:smooth val="0"/>
        <c:axId val="58715520"/>
        <c:axId val="58713984"/>
      </c:lineChart>
      <c:catAx>
        <c:axId val="58706560"/>
        <c:scaling>
          <c:orientation val="minMax"/>
        </c:scaling>
        <c:delete val="0"/>
        <c:axPos val="b"/>
        <c:majorTickMark val="out"/>
        <c:minorTickMark val="none"/>
        <c:tickLblPos val="nextTo"/>
        <c:txPr>
          <a:bodyPr rot="-5400000" vert="horz"/>
          <a:lstStyle/>
          <a:p>
            <a:pPr>
              <a:defRPr/>
            </a:pPr>
            <a:endParaRPr lang="sk-SK"/>
          </a:p>
        </c:txPr>
        <c:crossAx val="58712448"/>
        <c:crosses val="autoZero"/>
        <c:auto val="1"/>
        <c:lblAlgn val="ctr"/>
        <c:lblOffset val="100"/>
        <c:noMultiLvlLbl val="0"/>
      </c:catAx>
      <c:valAx>
        <c:axId val="58712448"/>
        <c:scaling>
          <c:orientation val="minMax"/>
        </c:scaling>
        <c:delete val="0"/>
        <c:axPos val="l"/>
        <c:majorGridlines>
          <c:spPr>
            <a:ln>
              <a:prstDash val="dash"/>
            </a:ln>
          </c:spPr>
        </c:majorGridlines>
        <c:numFmt formatCode="#,##0" sourceLinked="0"/>
        <c:majorTickMark val="out"/>
        <c:minorTickMark val="none"/>
        <c:tickLblPos val="nextTo"/>
        <c:crossAx val="58706560"/>
        <c:crosses val="autoZero"/>
        <c:crossBetween val="between"/>
      </c:valAx>
      <c:valAx>
        <c:axId val="58713984"/>
        <c:scaling>
          <c:orientation val="minMax"/>
          <c:max val="40"/>
          <c:min val="0"/>
        </c:scaling>
        <c:delete val="0"/>
        <c:axPos val="r"/>
        <c:numFmt formatCode="General" sourceLinked="1"/>
        <c:majorTickMark val="out"/>
        <c:minorTickMark val="none"/>
        <c:tickLblPos val="nextTo"/>
        <c:crossAx val="58715520"/>
        <c:crosses val="max"/>
        <c:crossBetween val="between"/>
      </c:valAx>
      <c:catAx>
        <c:axId val="58715520"/>
        <c:scaling>
          <c:orientation val="minMax"/>
        </c:scaling>
        <c:delete val="1"/>
        <c:axPos val="b"/>
        <c:majorTickMark val="out"/>
        <c:minorTickMark val="none"/>
        <c:tickLblPos val="nextTo"/>
        <c:crossAx val="58713984"/>
        <c:crosses val="autoZero"/>
        <c:auto val="1"/>
        <c:lblAlgn val="ctr"/>
        <c:lblOffset val="100"/>
        <c:noMultiLvlLbl val="0"/>
      </c:catAx>
    </c:plotArea>
    <c:legend>
      <c:legendPos val="r"/>
      <c:layout>
        <c:manualLayout>
          <c:xMode val="edge"/>
          <c:yMode val="edge"/>
          <c:x val="0.15851105894201548"/>
          <c:y val="0.17576500984251969"/>
          <c:w val="0.4938893893024196"/>
          <c:h val="0.17502214566929133"/>
        </c:manualLayout>
      </c:layout>
      <c:overlay val="0"/>
    </c:legend>
    <c:plotVisOnly val="1"/>
    <c:dispBlanksAs val="gap"/>
    <c:showDLblsOverMax val="0"/>
  </c:chart>
  <c:txPr>
    <a:bodyPr/>
    <a:lstStyle/>
    <a:p>
      <a:pPr>
        <a:defRPr sz="1200" b="1"/>
      </a:pPr>
      <a:endParaRPr lang="sk-SK"/>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Average monthly</a:t>
            </a:r>
            <a:r>
              <a:rPr lang="en-US" baseline="0" dirty="0" smtClean="0"/>
              <a:t> wage  (gross, EUR)</a:t>
            </a:r>
            <a:endParaRPr lang="en-US" dirty="0"/>
          </a:p>
        </c:rich>
      </c:tx>
      <c:layout>
        <c:manualLayout>
          <c:xMode val="edge"/>
          <c:yMode val="edge"/>
          <c:x val="0.18673013045382628"/>
          <c:y val="6.2500000000000003E-3"/>
        </c:manualLayout>
      </c:layout>
      <c:overlay val="0"/>
    </c:title>
    <c:autoTitleDeleted val="0"/>
    <c:plotArea>
      <c:layout>
        <c:manualLayout>
          <c:layoutTarget val="inner"/>
          <c:xMode val="edge"/>
          <c:yMode val="edge"/>
          <c:x val="0.13221187849153399"/>
          <c:y val="9.9960875984251962E-2"/>
          <c:w val="0.82650656167978998"/>
          <c:h val="0.75230536417322835"/>
        </c:manualLayout>
      </c:layout>
      <c:barChart>
        <c:barDir val="col"/>
        <c:grouping val="clustered"/>
        <c:varyColors val="0"/>
        <c:ser>
          <c:idx val="0"/>
          <c:order val="0"/>
          <c:tx>
            <c:strRef>
              <c:f>Hárok1!$A$2</c:f>
              <c:strCache>
                <c:ptCount val="1"/>
                <c:pt idx="0">
                  <c:v>eur</c:v>
                </c:pt>
              </c:strCache>
            </c:strRef>
          </c:tx>
          <c:spPr>
            <a:ln w="44450">
              <a:solidFill>
                <a:srgbClr val="00B050"/>
              </a:solidFill>
            </a:ln>
          </c:spPr>
          <c:invertIfNegative val="0"/>
          <c:cat>
            <c:strRef>
              <c:f>Hárok1!$B$1:$AC$1</c:f>
              <c:strCach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strCache>
            </c:strRef>
          </c:cat>
          <c:val>
            <c:numRef>
              <c:f>Hárok1!$B$2:$AC$2</c:f>
              <c:numCache>
                <c:formatCode>General</c:formatCode>
                <c:ptCount val="28"/>
                <c:pt idx="0">
                  <c:v>104.29529310230366</c:v>
                </c:pt>
                <c:pt idx="1">
                  <c:v>108.80966606917612</c:v>
                </c:pt>
                <c:pt idx="2">
                  <c:v>125.14107415521475</c:v>
                </c:pt>
                <c:pt idx="3">
                  <c:v>150.79997344486489</c:v>
                </c:pt>
                <c:pt idx="4">
                  <c:v>178.58328354245501</c:v>
                </c:pt>
                <c:pt idx="5">
                  <c:v>208.92252539334794</c:v>
                </c:pt>
                <c:pt idx="6">
                  <c:v>238.83024629887802</c:v>
                </c:pt>
                <c:pt idx="7">
                  <c:v>270.66321449910373</c:v>
                </c:pt>
                <c:pt idx="8">
                  <c:v>306.24709553209851</c:v>
                </c:pt>
                <c:pt idx="9">
                  <c:v>332.03877049724491</c:v>
                </c:pt>
                <c:pt idx="10">
                  <c:v>356.10436168094003</c:v>
                </c:pt>
                <c:pt idx="11">
                  <c:v>379.40649273053174</c:v>
                </c:pt>
                <c:pt idx="12">
                  <c:v>410.44280687777996</c:v>
                </c:pt>
                <c:pt idx="13">
                  <c:v>448.48303790745535</c:v>
                </c:pt>
                <c:pt idx="14">
                  <c:v>476.83064462590454</c:v>
                </c:pt>
                <c:pt idx="15">
                  <c:v>525.29376618203548</c:v>
                </c:pt>
                <c:pt idx="16">
                  <c:v>573.39175463055165</c:v>
                </c:pt>
                <c:pt idx="17">
                  <c:v>622.75111199628225</c:v>
                </c:pt>
                <c:pt idx="18">
                  <c:v>668.72468963685856</c:v>
                </c:pt>
                <c:pt idx="19">
                  <c:v>723</c:v>
                </c:pt>
                <c:pt idx="20">
                  <c:v>744.5</c:v>
                </c:pt>
                <c:pt idx="21">
                  <c:v>769</c:v>
                </c:pt>
                <c:pt idx="22">
                  <c:v>786</c:v>
                </c:pt>
                <c:pt idx="23">
                  <c:v>805</c:v>
                </c:pt>
                <c:pt idx="24">
                  <c:v>824</c:v>
                </c:pt>
                <c:pt idx="25">
                  <c:v>858</c:v>
                </c:pt>
                <c:pt idx="26">
                  <c:v>883</c:v>
                </c:pt>
                <c:pt idx="27">
                  <c:v>909</c:v>
                </c:pt>
              </c:numCache>
            </c:numRef>
          </c:val>
        </c:ser>
        <c:dLbls>
          <c:showLegendKey val="0"/>
          <c:showVal val="0"/>
          <c:showCatName val="0"/>
          <c:showSerName val="0"/>
          <c:showPercent val="0"/>
          <c:showBubbleSize val="0"/>
        </c:dLbls>
        <c:gapWidth val="150"/>
        <c:axId val="58773888"/>
        <c:axId val="58775424"/>
      </c:barChart>
      <c:catAx>
        <c:axId val="58773888"/>
        <c:scaling>
          <c:orientation val="minMax"/>
        </c:scaling>
        <c:delete val="0"/>
        <c:axPos val="b"/>
        <c:majorTickMark val="out"/>
        <c:minorTickMark val="none"/>
        <c:tickLblPos val="nextTo"/>
        <c:txPr>
          <a:bodyPr rot="-5400000" vert="horz"/>
          <a:lstStyle/>
          <a:p>
            <a:pPr>
              <a:defRPr/>
            </a:pPr>
            <a:endParaRPr lang="sk-SK"/>
          </a:p>
        </c:txPr>
        <c:crossAx val="58775424"/>
        <c:crosses val="autoZero"/>
        <c:auto val="1"/>
        <c:lblAlgn val="ctr"/>
        <c:lblOffset val="100"/>
        <c:noMultiLvlLbl val="0"/>
      </c:catAx>
      <c:valAx>
        <c:axId val="58775424"/>
        <c:scaling>
          <c:orientation val="minMax"/>
        </c:scaling>
        <c:delete val="0"/>
        <c:axPos val="l"/>
        <c:majorGridlines>
          <c:spPr>
            <a:ln>
              <a:prstDash val="dash"/>
            </a:ln>
          </c:spPr>
        </c:majorGridlines>
        <c:numFmt formatCode="#,##0" sourceLinked="0"/>
        <c:majorTickMark val="out"/>
        <c:minorTickMark val="none"/>
        <c:tickLblPos val="nextTo"/>
        <c:crossAx val="58773888"/>
        <c:crosses val="autoZero"/>
        <c:crossBetween val="between"/>
      </c:valAx>
    </c:plotArea>
    <c:plotVisOnly val="1"/>
    <c:dispBlanksAs val="gap"/>
    <c:showDLblsOverMax val="0"/>
  </c:chart>
  <c:txPr>
    <a:bodyPr/>
    <a:lstStyle/>
    <a:p>
      <a:pPr>
        <a:defRPr sz="1200" b="1"/>
      </a:pPr>
      <a:endParaRPr lang="sk-SK"/>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0.9202</cdr:x>
      <cdr:y>0.033</cdr:y>
    </cdr:from>
    <cdr:to>
      <cdr:x>1</cdr:x>
      <cdr:y>0.10388</cdr:y>
    </cdr:to>
    <cdr:sp macro="" textlink="">
      <cdr:nvSpPr>
        <cdr:cNvPr id="2" name="BlokTextu 1"/>
        <cdr:cNvSpPr txBox="1"/>
      </cdr:nvSpPr>
      <cdr:spPr>
        <a:xfrm xmlns:a="http://schemas.openxmlformats.org/drawingml/2006/main">
          <a:off x="4151784" y="134129"/>
          <a:ext cx="36004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smtClean="0">
              <a:solidFill>
                <a:schemeClr val="tx1"/>
              </a:solidFill>
            </a:rPr>
            <a:t>%</a:t>
          </a:r>
          <a:endParaRPr lang="sk-SK" sz="14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B01D0-3750-44D6-81D8-59D5380DF097}" type="datetimeFigureOut">
              <a:rPr lang="sk-SK" smtClean="0"/>
              <a:t>13.11.2016</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DB467-5CCA-4607-887F-5D98FACBEAF4}" type="slidenum">
              <a:rPr lang="sk-SK" smtClean="0"/>
              <a:t>‹#›</a:t>
            </a:fld>
            <a:endParaRPr lang="sk-SK"/>
          </a:p>
        </p:txBody>
      </p:sp>
    </p:spTree>
    <p:extLst>
      <p:ext uri="{BB962C8B-B14F-4D97-AF65-F5344CB8AC3E}">
        <p14:creationId xmlns:p14="http://schemas.microsoft.com/office/powerpoint/2010/main" val="168916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pPr>
              <a:defRPr/>
            </a:pPr>
            <a:fld id="{0C6EFF22-0D07-4315-B506-D6F6279CC0B9}" type="slidenum">
              <a:rPr lang="it-IT" altLang="sk-SK" smtClean="0"/>
              <a:pPr>
                <a:defRPr/>
              </a:pPr>
              <a:t>4</a:t>
            </a:fld>
            <a:endParaRPr lang="it-IT" altLang="sk-SK"/>
          </a:p>
        </p:txBody>
      </p:sp>
    </p:spTree>
    <p:extLst>
      <p:ext uri="{BB962C8B-B14F-4D97-AF65-F5344CB8AC3E}">
        <p14:creationId xmlns:p14="http://schemas.microsoft.com/office/powerpoint/2010/main" val="69914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27EDB146-6262-4E81-8ADB-92DE0ACFC657}" type="datetimeFigureOut">
              <a:rPr lang="sk-SK" smtClean="0"/>
              <a:pPr/>
              <a:t>13.11.2016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7EDB146-6262-4E81-8ADB-92DE0ACFC657}" type="datetimeFigureOut">
              <a:rPr lang="sk-SK" smtClean="0"/>
              <a:pPr/>
              <a:t>13.11.2016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7EDB146-6262-4E81-8ADB-92DE0ACFC657}" type="datetimeFigureOut">
              <a:rPr lang="sk-SK" smtClean="0"/>
              <a:pPr/>
              <a:t>13.11.2016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7EDB146-6262-4E81-8ADB-92DE0ACFC657}" type="datetimeFigureOut">
              <a:rPr lang="sk-SK" smtClean="0"/>
              <a:pPr/>
              <a:t>13.11.2016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27EDB146-6262-4E81-8ADB-92DE0ACFC657}" type="datetimeFigureOut">
              <a:rPr lang="sk-SK" smtClean="0"/>
              <a:pPr/>
              <a:t>13.11.2016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27EDB146-6262-4E81-8ADB-92DE0ACFC657}" type="datetimeFigureOut">
              <a:rPr lang="sk-SK" smtClean="0"/>
              <a:pPr/>
              <a:t>13.11.2016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27EDB146-6262-4E81-8ADB-92DE0ACFC657}" type="datetimeFigureOut">
              <a:rPr lang="sk-SK" smtClean="0"/>
              <a:pPr/>
              <a:t>13.11.2016</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27EDB146-6262-4E81-8ADB-92DE0ACFC657}" type="datetimeFigureOut">
              <a:rPr lang="sk-SK" smtClean="0"/>
              <a:pPr/>
              <a:t>13.11.2016</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27EDB146-6262-4E81-8ADB-92DE0ACFC657}" type="datetimeFigureOut">
              <a:rPr lang="sk-SK" smtClean="0"/>
              <a:pPr/>
              <a:t>13.11.2016</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27EDB146-6262-4E81-8ADB-92DE0ACFC657}" type="datetimeFigureOut">
              <a:rPr lang="sk-SK" smtClean="0"/>
              <a:pPr/>
              <a:t>13.11.2016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27EDB146-6262-4E81-8ADB-92DE0ACFC657}" type="datetimeFigureOut">
              <a:rPr lang="sk-SK" smtClean="0"/>
              <a:pPr/>
              <a:t>13.11.2016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DB146-6262-4E81-8ADB-92DE0ACFC657}" type="datetimeFigureOut">
              <a:rPr lang="sk-SK" smtClean="0"/>
              <a:pPr/>
              <a:t>13.11.2016</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31F79-BD73-444D-83D9-1724CFDDAD1D}"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3140968"/>
            <a:ext cx="8420472" cy="1470025"/>
          </a:xfrm>
        </p:spPr>
        <p:txBody>
          <a:bodyPr>
            <a:noAutofit/>
          </a:bodyPr>
          <a:lstStyle/>
          <a:p>
            <a:r>
              <a:rPr lang="en-GB" altLang="sk-SK" sz="3200" b="1" dirty="0" smtClean="0">
                <a:solidFill>
                  <a:srgbClr val="003296"/>
                </a:solidFill>
              </a:rPr>
              <a:t>Spatial Patterns in the Intra-European Migration</a:t>
            </a:r>
            <a:br>
              <a:rPr lang="en-GB" altLang="sk-SK" sz="3200" b="1" dirty="0" smtClean="0">
                <a:solidFill>
                  <a:srgbClr val="003296"/>
                </a:solidFill>
              </a:rPr>
            </a:br>
            <a:r>
              <a:rPr lang="en-GB" altLang="sk-SK" sz="2000" b="1" dirty="0" smtClean="0">
                <a:solidFill>
                  <a:srgbClr val="003296"/>
                </a:solidFill>
              </a:rPr>
              <a:t>Before and after Eastern Enlargement: winners and losers</a:t>
            </a:r>
            <a:endParaRPr lang="en-GB" altLang="sk-SK" sz="2000" b="1" dirty="0">
              <a:solidFill>
                <a:srgbClr val="003296"/>
              </a:solidFill>
            </a:endParaRPr>
          </a:p>
        </p:txBody>
      </p:sp>
      <p:sp>
        <p:nvSpPr>
          <p:cNvPr id="3" name="Podnadpis 2"/>
          <p:cNvSpPr>
            <a:spLocks noGrp="1"/>
          </p:cNvSpPr>
          <p:nvPr>
            <p:ph type="subTitle" idx="1"/>
          </p:nvPr>
        </p:nvSpPr>
        <p:spPr>
          <a:xfrm>
            <a:off x="827584" y="4437112"/>
            <a:ext cx="7488832" cy="1057672"/>
          </a:xfrm>
        </p:spPr>
        <p:txBody>
          <a:bodyPr>
            <a:normAutofit/>
          </a:bodyPr>
          <a:lstStyle/>
          <a:p>
            <a:r>
              <a:rPr lang="en-GB" altLang="sk-SK" sz="1600" b="1" dirty="0" err="1">
                <a:solidFill>
                  <a:srgbClr val="003296"/>
                </a:solidFill>
              </a:rPr>
              <a:t>Vladimír</a:t>
            </a:r>
            <a:r>
              <a:rPr lang="en-GB" altLang="sk-SK" sz="1600" b="1" dirty="0">
                <a:solidFill>
                  <a:srgbClr val="003296"/>
                </a:solidFill>
              </a:rPr>
              <a:t> </a:t>
            </a:r>
            <a:r>
              <a:rPr lang="en-GB" altLang="sk-SK" sz="1600" b="1" dirty="0" err="1">
                <a:solidFill>
                  <a:srgbClr val="003296"/>
                </a:solidFill>
              </a:rPr>
              <a:t>Baláž</a:t>
            </a:r>
            <a:r>
              <a:rPr lang="sk-SK" altLang="sk-SK" sz="1600" b="1" dirty="0">
                <a:solidFill>
                  <a:srgbClr val="003296"/>
                </a:solidFill>
              </a:rPr>
              <a:t>, Martina </a:t>
            </a:r>
            <a:r>
              <a:rPr lang="sk-SK" altLang="sk-SK" sz="1600" b="1" dirty="0" err="1">
                <a:solidFill>
                  <a:srgbClr val="003296"/>
                </a:solidFill>
              </a:rPr>
              <a:t>Chrančoková</a:t>
            </a:r>
            <a:r>
              <a:rPr lang="sk-SK" altLang="sk-SK" sz="1600" b="1" dirty="0">
                <a:solidFill>
                  <a:srgbClr val="003296"/>
                </a:solidFill>
              </a:rPr>
              <a:t> and </a:t>
            </a:r>
            <a:r>
              <a:rPr lang="en-GB" altLang="sk-SK" sz="1600" b="1" dirty="0" err="1">
                <a:solidFill>
                  <a:srgbClr val="003296"/>
                </a:solidFill>
              </a:rPr>
              <a:t>Katarína</a:t>
            </a:r>
            <a:r>
              <a:rPr lang="en-GB" altLang="sk-SK" sz="1600" b="1" dirty="0">
                <a:solidFill>
                  <a:srgbClr val="003296"/>
                </a:solidFill>
              </a:rPr>
              <a:t> </a:t>
            </a:r>
            <a:r>
              <a:rPr lang="en-GB" altLang="sk-SK" sz="1600" b="1" dirty="0" err="1">
                <a:solidFill>
                  <a:srgbClr val="003296"/>
                </a:solidFill>
              </a:rPr>
              <a:t>Karasov</a:t>
            </a:r>
            <a:r>
              <a:rPr lang="sk-SK" altLang="sk-SK" sz="1600" b="1" dirty="0">
                <a:solidFill>
                  <a:srgbClr val="003296"/>
                </a:solidFill>
              </a:rPr>
              <a:t>á</a:t>
            </a:r>
          </a:p>
          <a:p>
            <a:r>
              <a:rPr lang="sk-SK" altLang="sk-SK" sz="1600" b="1" dirty="0" err="1">
                <a:solidFill>
                  <a:srgbClr val="003296"/>
                </a:solidFill>
              </a:rPr>
              <a:t>Institute</a:t>
            </a:r>
            <a:r>
              <a:rPr lang="sk-SK" altLang="sk-SK" sz="1600" b="1" dirty="0">
                <a:solidFill>
                  <a:srgbClr val="003296"/>
                </a:solidFill>
              </a:rPr>
              <a:t> </a:t>
            </a:r>
            <a:r>
              <a:rPr lang="sk-SK" altLang="sk-SK" sz="1600" b="1" dirty="0" err="1">
                <a:solidFill>
                  <a:srgbClr val="003296"/>
                </a:solidFill>
              </a:rPr>
              <a:t>for</a:t>
            </a:r>
            <a:r>
              <a:rPr lang="sk-SK" altLang="sk-SK" sz="1600" b="1" dirty="0">
                <a:solidFill>
                  <a:srgbClr val="003296"/>
                </a:solidFill>
              </a:rPr>
              <a:t> </a:t>
            </a:r>
            <a:r>
              <a:rPr lang="sk-SK" altLang="sk-SK" sz="1600" b="1" dirty="0" err="1">
                <a:solidFill>
                  <a:srgbClr val="003296"/>
                </a:solidFill>
              </a:rPr>
              <a:t>Forecasting</a:t>
            </a:r>
            <a:r>
              <a:rPr lang="sk-SK" altLang="sk-SK" sz="1600" b="1" dirty="0">
                <a:solidFill>
                  <a:srgbClr val="003296"/>
                </a:solidFill>
              </a:rPr>
              <a:t>, </a:t>
            </a:r>
            <a:r>
              <a:rPr lang="en-GB" altLang="sk-SK" sz="1600" b="1" dirty="0">
                <a:solidFill>
                  <a:srgbClr val="003296"/>
                </a:solidFill>
              </a:rPr>
              <a:t>Slovak Academy of Sciences</a:t>
            </a:r>
            <a:endParaRPr lang="sk-SK" altLang="sk-SK" sz="1600" b="1" dirty="0">
              <a:solidFill>
                <a:srgbClr val="003296"/>
              </a:solidFill>
            </a:endParaRPr>
          </a:p>
          <a:p>
            <a:endParaRPr lang="sk-SK" dirty="0"/>
          </a:p>
        </p:txBody>
      </p:sp>
      <p:pic>
        <p:nvPicPr>
          <p:cNvPr id="1026" name="Picture 2" descr="ssh_banner_mail"/>
          <p:cNvPicPr>
            <a:picLocks noChangeAspect="1" noChangeArrowheads="1"/>
          </p:cNvPicPr>
          <p:nvPr/>
        </p:nvPicPr>
        <p:blipFill>
          <a:blip r:embed="rId2" cstate="print"/>
          <a:srcRect/>
          <a:stretch>
            <a:fillRect/>
          </a:stretch>
        </p:blipFill>
        <p:spPr bwMode="auto">
          <a:xfrm>
            <a:off x="0" y="0"/>
            <a:ext cx="9144000" cy="2708921"/>
          </a:xfrm>
          <a:prstGeom prst="rect">
            <a:avLst/>
          </a:prstGeom>
          <a:noFill/>
          <a:ln w="9525">
            <a:noFill/>
            <a:miter lim="800000"/>
            <a:headEnd/>
            <a:tailEnd/>
          </a:ln>
        </p:spPr>
      </p:pic>
      <p:pic>
        <p:nvPicPr>
          <p:cNvPr id="4" name="Picture 2" descr="YMO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2" y="5157192"/>
            <a:ext cx="4524375" cy="895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descr="ssh2016_podpis02"/>
          <p:cNvPicPr/>
          <p:nvPr/>
        </p:nvPicPr>
        <p:blipFill>
          <a:blip r:embed="rId2" cstate="print"/>
          <a:srcRect/>
          <a:stretch>
            <a:fillRect/>
          </a:stretch>
        </p:blipFill>
        <p:spPr bwMode="auto">
          <a:xfrm>
            <a:off x="6612255" y="6134735"/>
            <a:ext cx="2531745" cy="723265"/>
          </a:xfrm>
          <a:prstGeom prst="rect">
            <a:avLst/>
          </a:prstGeom>
          <a:noFill/>
          <a:ln w="9525">
            <a:noFill/>
            <a:miter lim="800000"/>
            <a:headEnd/>
            <a:tailEnd/>
          </a:ln>
        </p:spPr>
      </p:pic>
      <p:sp>
        <p:nvSpPr>
          <p:cNvPr id="5127" name="Rectangle 7"/>
          <p:cNvSpPr>
            <a:spLocks noChangeArrowheads="1"/>
          </p:cNvSpPr>
          <p:nvPr/>
        </p:nvSpPr>
        <p:spPr bwMode="auto">
          <a:xfrm>
            <a:off x="228600" y="4724400"/>
            <a:ext cx="86106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r>
              <a:rPr lang="en-GB" sz="1400" dirty="0" smtClean="0">
                <a:solidFill>
                  <a:schemeClr val="tx1"/>
                </a:solidFill>
              </a:rPr>
              <a:t>The Europe is undergoing an unprecedented demographic transition. The transition, however, is unequal among the EU Members. Some countries are impacted by population ageing. Numbers of available workforce are determined by (1) birth rates, and (2) net immigration rate.</a:t>
            </a:r>
          </a:p>
          <a:p>
            <a:pPr lvl="0" algn="just"/>
            <a:r>
              <a:rPr lang="en-GB" sz="1400" dirty="0" smtClean="0">
                <a:solidFill>
                  <a:schemeClr val="tx1"/>
                </a:solidFill>
              </a:rPr>
              <a:t>So far the new Member Countries seem major losers of the transition. They cope both with low rates and significant loss of human capital.</a:t>
            </a:r>
          </a:p>
          <a:p>
            <a:pPr lvl="0" algn="just"/>
            <a:r>
              <a:rPr lang="en-GB" sz="1400" dirty="0" smtClean="0">
                <a:solidFill>
                  <a:schemeClr val="tx1"/>
                </a:solidFill>
              </a:rPr>
              <a:t>Potential solutions</a:t>
            </a:r>
          </a:p>
          <a:p>
            <a:pPr marL="285750" lvl="0" indent="-285750" algn="just">
              <a:buFont typeface="Wingdings" panose="05000000000000000000" pitchFamily="2" charset="2"/>
              <a:buChar char="ü"/>
            </a:pPr>
            <a:r>
              <a:rPr lang="en-GB" sz="1400" dirty="0" smtClean="0">
                <a:solidFill>
                  <a:schemeClr val="tx1"/>
                </a:solidFill>
              </a:rPr>
              <a:t>Increasing immigration from third countries (needs to deal with xenophobia and improvements in immigration policies)</a:t>
            </a:r>
          </a:p>
          <a:p>
            <a:pPr marL="285750" lvl="0" indent="-285750" algn="just">
              <a:buFont typeface="Wingdings" panose="05000000000000000000" pitchFamily="2" charset="2"/>
              <a:buChar char="ü"/>
            </a:pPr>
            <a:r>
              <a:rPr lang="en-GB" sz="1400" dirty="0" smtClean="0">
                <a:solidFill>
                  <a:schemeClr val="tx1"/>
                </a:solidFill>
              </a:rPr>
              <a:t>Increasing employment opportunities and wages in high-tech industries</a:t>
            </a:r>
            <a:endParaRPr lang="en-GB" sz="1400" dirty="0">
              <a:solidFill>
                <a:schemeClr val="tx1"/>
              </a:solidFill>
            </a:endParaRPr>
          </a:p>
        </p:txBody>
      </p:sp>
      <p:sp>
        <p:nvSpPr>
          <p:cNvPr id="6" name="Nadpis 1"/>
          <p:cNvSpPr txBox="1">
            <a:spLocks/>
          </p:cNvSpPr>
          <p:nvPr/>
        </p:nvSpPr>
        <p:spPr bwMode="auto">
          <a:xfrm>
            <a:off x="381000" y="76200"/>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rgbClr val="808080"/>
                </a:solidFill>
                <a:latin typeface="Arial" charset="0"/>
                <a:cs typeface="Arial" charset="0"/>
              </a:defRPr>
            </a:lvl2pPr>
            <a:lvl3pPr algn="l" rtl="0" eaLnBrk="0" fontAlgn="base" hangingPunct="0">
              <a:spcBef>
                <a:spcPct val="0"/>
              </a:spcBef>
              <a:spcAft>
                <a:spcPct val="0"/>
              </a:spcAft>
              <a:defRPr sz="3200">
                <a:solidFill>
                  <a:srgbClr val="808080"/>
                </a:solidFill>
                <a:latin typeface="Arial" charset="0"/>
                <a:cs typeface="Arial" charset="0"/>
              </a:defRPr>
            </a:lvl3pPr>
            <a:lvl4pPr algn="l" rtl="0" eaLnBrk="0" fontAlgn="base" hangingPunct="0">
              <a:spcBef>
                <a:spcPct val="0"/>
              </a:spcBef>
              <a:spcAft>
                <a:spcPct val="0"/>
              </a:spcAft>
              <a:defRPr sz="3200">
                <a:solidFill>
                  <a:srgbClr val="808080"/>
                </a:solidFill>
                <a:latin typeface="Arial" charset="0"/>
                <a:cs typeface="Arial" charset="0"/>
              </a:defRPr>
            </a:lvl4pPr>
            <a:lvl5pPr algn="l" rtl="0" eaLnBrk="0" fontAlgn="base" hangingPunct="0">
              <a:spcBef>
                <a:spcPct val="0"/>
              </a:spcBef>
              <a:spcAft>
                <a:spcPct val="0"/>
              </a:spcAft>
              <a:defRPr sz="3200">
                <a:solidFill>
                  <a:srgbClr val="808080"/>
                </a:solidFill>
                <a:latin typeface="Arial" charset="0"/>
                <a:cs typeface="Arial" charset="0"/>
              </a:defRPr>
            </a:lvl5pPr>
            <a:lvl6pPr marL="457200" algn="l" rtl="0" fontAlgn="base">
              <a:spcBef>
                <a:spcPct val="0"/>
              </a:spcBef>
              <a:spcAft>
                <a:spcPct val="0"/>
              </a:spcAft>
              <a:defRPr sz="3200">
                <a:solidFill>
                  <a:srgbClr val="808080"/>
                </a:solidFill>
                <a:latin typeface="Arial" charset="0"/>
                <a:cs typeface="Arial" charset="0"/>
              </a:defRPr>
            </a:lvl6pPr>
            <a:lvl7pPr marL="914400" algn="l" rtl="0" fontAlgn="base">
              <a:spcBef>
                <a:spcPct val="0"/>
              </a:spcBef>
              <a:spcAft>
                <a:spcPct val="0"/>
              </a:spcAft>
              <a:defRPr sz="3200">
                <a:solidFill>
                  <a:srgbClr val="808080"/>
                </a:solidFill>
                <a:latin typeface="Arial" charset="0"/>
                <a:cs typeface="Arial" charset="0"/>
              </a:defRPr>
            </a:lvl7pPr>
            <a:lvl8pPr marL="1371600" algn="l" rtl="0" fontAlgn="base">
              <a:spcBef>
                <a:spcPct val="0"/>
              </a:spcBef>
              <a:spcAft>
                <a:spcPct val="0"/>
              </a:spcAft>
              <a:defRPr sz="3200">
                <a:solidFill>
                  <a:srgbClr val="808080"/>
                </a:solidFill>
                <a:latin typeface="Arial" charset="0"/>
                <a:cs typeface="Arial" charset="0"/>
              </a:defRPr>
            </a:lvl8pPr>
            <a:lvl9pPr marL="1828800" algn="l" rtl="0" fontAlgn="base">
              <a:spcBef>
                <a:spcPct val="0"/>
              </a:spcBef>
              <a:spcAft>
                <a:spcPct val="0"/>
              </a:spcAft>
              <a:defRPr sz="3200">
                <a:solidFill>
                  <a:srgbClr val="808080"/>
                </a:solidFill>
                <a:latin typeface="Arial" charset="0"/>
                <a:cs typeface="Arial" charset="0"/>
              </a:defRPr>
            </a:lvl9pPr>
          </a:lstStyle>
          <a:p>
            <a:pPr algn="ctr">
              <a:defRPr/>
            </a:pPr>
            <a:r>
              <a:rPr lang="en-US" altLang="sk-SK" sz="2400" b="1" kern="0" dirty="0" smtClean="0">
                <a:solidFill>
                  <a:srgbClr val="C00000"/>
                </a:solidFill>
                <a:latin typeface="Times New Roman" panose="02020603050405020304" pitchFamily="18" charset="0"/>
                <a:cs typeface="Times New Roman" panose="02020603050405020304" pitchFamily="18" charset="0"/>
              </a:rPr>
              <a:t>The European migration system</a:t>
            </a:r>
          </a:p>
          <a:p>
            <a:pPr algn="ctr">
              <a:defRPr/>
            </a:pPr>
            <a:r>
              <a:rPr lang="en-US" altLang="sk-SK" sz="1800" b="1" kern="0" dirty="0" smtClean="0">
                <a:solidFill>
                  <a:srgbClr val="C00000"/>
                </a:solidFill>
                <a:latin typeface="Times New Roman" panose="02020603050405020304" pitchFamily="18" charset="0"/>
                <a:cs typeface="Times New Roman" panose="02020603050405020304" pitchFamily="18" charset="0"/>
              </a:rPr>
              <a:t>Winners and losers</a:t>
            </a:r>
            <a:r>
              <a:rPr lang="en-US" altLang="sk-SK" sz="1800" b="1" kern="0" dirty="0">
                <a:solidFill>
                  <a:srgbClr val="C00000"/>
                </a:solidFill>
                <a:latin typeface="Times New Roman" panose="02020603050405020304" pitchFamily="18" charset="0"/>
                <a:cs typeface="Times New Roman" panose="02020603050405020304" pitchFamily="18" charset="0"/>
              </a:rPr>
              <a:t>?</a:t>
            </a:r>
            <a:endParaRPr lang="en-US" altLang="sk-SK" sz="1800" b="1" kern="0" dirty="0" smtClean="0">
              <a:solidFill>
                <a:srgbClr val="C00000"/>
              </a:solidFill>
              <a:latin typeface="Times New Roman" panose="02020603050405020304" pitchFamily="18" charset="0"/>
              <a:cs typeface="Times New Roman" panose="02020603050405020304" pitchFamily="18" charset="0"/>
            </a:endParaRPr>
          </a:p>
        </p:txBody>
      </p:sp>
      <p:graphicFrame>
        <p:nvGraphicFramePr>
          <p:cNvPr id="3" name="Tabuľka 2"/>
          <p:cNvGraphicFramePr>
            <a:graphicFrameLocks noGrp="1"/>
          </p:cNvGraphicFramePr>
          <p:nvPr>
            <p:extLst>
              <p:ext uri="{D42A27DB-BD31-4B8C-83A1-F6EECF244321}">
                <p14:modId xmlns:p14="http://schemas.microsoft.com/office/powerpoint/2010/main" val="1387923172"/>
              </p:ext>
            </p:extLst>
          </p:nvPr>
        </p:nvGraphicFramePr>
        <p:xfrm>
          <a:off x="381000" y="914400"/>
          <a:ext cx="8229600" cy="3688080"/>
        </p:xfrm>
        <a:graphic>
          <a:graphicData uri="http://schemas.openxmlformats.org/drawingml/2006/table">
            <a:tbl>
              <a:tblPr>
                <a:tableStyleId>{5C22544A-7EE6-4342-B048-85BDC9FD1C3A}</a:tableStyleId>
              </a:tblPr>
              <a:tblGrid>
                <a:gridCol w="1645920">
                  <a:extLst>
                    <a:ext uri="{9D8B030D-6E8A-4147-A177-3AD203B41FA5}">
                      <a16:colId xmlns:a16="http://schemas.microsoft.com/office/drawing/2014/main" xmlns="" val="20000"/>
                    </a:ext>
                  </a:extLst>
                </a:gridCol>
                <a:gridCol w="1059972">
                  <a:extLst>
                    <a:ext uri="{9D8B030D-6E8A-4147-A177-3AD203B41FA5}">
                      <a16:colId xmlns:a16="http://schemas.microsoft.com/office/drawing/2014/main" xmlns="" val="20001"/>
                    </a:ext>
                  </a:extLst>
                </a:gridCol>
                <a:gridCol w="1282172">
                  <a:extLst>
                    <a:ext uri="{9D8B030D-6E8A-4147-A177-3AD203B41FA5}">
                      <a16:colId xmlns:a16="http://schemas.microsoft.com/office/drawing/2014/main" xmlns="" val="20002"/>
                    </a:ext>
                  </a:extLst>
                </a:gridCol>
                <a:gridCol w="1920789">
                  <a:extLst>
                    <a:ext uri="{9D8B030D-6E8A-4147-A177-3AD203B41FA5}">
                      <a16:colId xmlns:a16="http://schemas.microsoft.com/office/drawing/2014/main" xmlns="" val="20003"/>
                    </a:ext>
                  </a:extLst>
                </a:gridCol>
                <a:gridCol w="2320747">
                  <a:extLst>
                    <a:ext uri="{9D8B030D-6E8A-4147-A177-3AD203B41FA5}">
                      <a16:colId xmlns:a16="http://schemas.microsoft.com/office/drawing/2014/main" xmlns="" val="20004"/>
                    </a:ext>
                  </a:extLst>
                </a:gridCol>
              </a:tblGrid>
              <a:tr h="190500">
                <a:tc gridSpan="5">
                  <a:txBody>
                    <a:bodyPr/>
                    <a:lstStyle/>
                    <a:p>
                      <a:pPr algn="ctr" fontAlgn="b"/>
                      <a:r>
                        <a:rPr lang="en-GB" sz="1800" b="1" noProof="0" dirty="0" smtClean="0">
                          <a:effectLst/>
                          <a:latin typeface="+mj-lt"/>
                          <a:cs typeface="Times New Roman"/>
                        </a:rPr>
                        <a:t>Labour force in age</a:t>
                      </a:r>
                      <a:r>
                        <a:rPr lang="en-GB" sz="1800" b="1" baseline="0" noProof="0" dirty="0" smtClean="0">
                          <a:effectLst/>
                          <a:latin typeface="+mj-lt"/>
                          <a:cs typeface="Times New Roman"/>
                        </a:rPr>
                        <a:t> group 20-64 (million and %)</a:t>
                      </a:r>
                      <a:endParaRPr lang="en-GB" sz="18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GB" sz="1100" noProof="0" dirty="0">
                        <a:effectLst/>
                        <a:latin typeface="Calibri"/>
                        <a:cs typeface="Times New Roman"/>
                      </a:endParaRPr>
                    </a:p>
                  </a:txBody>
                  <a:tcPr marL="9525" marR="9525" marT="0" marB="0" anchor="ctr"/>
                </a:tc>
                <a:tc hMerge="1">
                  <a:txBody>
                    <a:bodyPr/>
                    <a:lstStyle/>
                    <a:p>
                      <a:pPr algn="ctr" fontAlgn="b"/>
                      <a:endParaRPr lang="en-GB" sz="1100" noProof="0" dirty="0">
                        <a:effectLst/>
                        <a:latin typeface="Calibri"/>
                        <a:cs typeface="Times New Roman"/>
                      </a:endParaRPr>
                    </a:p>
                  </a:txBody>
                  <a:tcPr marL="9525" marR="9525" marT="0" marB="0" anchor="ctr"/>
                </a:tc>
                <a:tc hMerge="1">
                  <a:txBody>
                    <a:bodyPr/>
                    <a:lstStyle/>
                    <a:p>
                      <a:pPr algn="ctr" fontAlgn="b"/>
                      <a:endParaRPr lang="en-GB" sz="1100" noProof="0" dirty="0">
                        <a:effectLst/>
                        <a:latin typeface="Calibri"/>
                        <a:cs typeface="Times New Roman"/>
                      </a:endParaRPr>
                    </a:p>
                  </a:txBody>
                  <a:tcPr marL="9525" marR="9525" marT="0" marB="0" anchor="ctr"/>
                </a:tc>
                <a:tc hMerge="1">
                  <a:txBody>
                    <a:bodyPr/>
                    <a:lstStyle/>
                    <a:p>
                      <a:pPr algn="ctr" fontAlgn="b"/>
                      <a:endParaRPr lang="en-GB" sz="1100" noProof="0" dirty="0">
                        <a:effectLst/>
                        <a:latin typeface="Calibri"/>
                        <a:cs typeface="Times New Roman"/>
                      </a:endParaRPr>
                    </a:p>
                  </a:txBody>
                  <a:tcPr marL="9525" marR="9525" marT="0" marB="0" anchor="ctr"/>
                </a:tc>
                <a:extLst>
                  <a:ext uri="{0D108BD9-81ED-4DB2-BD59-A6C34878D82A}">
                    <a16:rowId xmlns:a16="http://schemas.microsoft.com/office/drawing/2014/main" xmlns="" val="10000"/>
                  </a:ext>
                </a:extLst>
              </a:tr>
              <a:tr h="190500">
                <a:tc>
                  <a:txBody>
                    <a:bodyPr/>
                    <a:lstStyle/>
                    <a:p>
                      <a:pPr fontAlgn="b"/>
                      <a:r>
                        <a:rPr lang="en-GB" sz="1400" b="1" kern="1200" noProof="0" dirty="0" smtClean="0">
                          <a:effectLst/>
                          <a:latin typeface="+mj-lt"/>
                        </a:rPr>
                        <a:t>Country</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kern="1200" noProof="0" dirty="0" smtClean="0">
                          <a:effectLst/>
                          <a:latin typeface="+mj-lt"/>
                        </a:rPr>
                        <a:t>2013</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kern="1200" noProof="0" dirty="0" smtClean="0">
                          <a:effectLst/>
                          <a:latin typeface="+mj-lt"/>
                        </a:rPr>
                        <a:t>2060</a:t>
                      </a:r>
                      <a:endParaRPr lang="en-GB" sz="1400" b="1"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kern="1200" noProof="0" dirty="0" smtClean="0">
                          <a:effectLst/>
                          <a:latin typeface="+mj-lt"/>
                        </a:rPr>
                        <a:t>Difference 2060-2013</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kern="1200" noProof="0" dirty="0" smtClean="0">
                          <a:effectLst/>
                          <a:latin typeface="+mj-lt"/>
                        </a:rPr>
                        <a:t>loss 2060 – 2013 (%)</a:t>
                      </a:r>
                      <a:endParaRPr lang="en-GB" sz="1400" b="1"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90500">
                <a:tc>
                  <a:txBody>
                    <a:bodyPr/>
                    <a:lstStyle/>
                    <a:p>
                      <a:pPr fontAlgn="b"/>
                      <a:r>
                        <a:rPr lang="en-GB" sz="1400" b="1" kern="1200" noProof="0" dirty="0" smtClean="0">
                          <a:effectLst/>
                          <a:latin typeface="+mj-lt"/>
                        </a:rPr>
                        <a:t>UK</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400" kern="1200" noProof="0" dirty="0" smtClean="0">
                          <a:effectLst/>
                          <a:latin typeface="+mj-lt"/>
                        </a:rPr>
                        <a:t>30.3</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400" kern="1200" noProof="0" dirty="0" smtClean="0">
                          <a:effectLst/>
                          <a:latin typeface="+mj-lt"/>
                        </a:rPr>
                        <a:t>35.1</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400" kern="1200" noProof="0" dirty="0" smtClean="0">
                          <a:effectLst/>
                          <a:latin typeface="+mj-lt"/>
                        </a:rPr>
                        <a:t>4.8</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400" kern="1200" noProof="0" dirty="0" smtClean="0">
                          <a:effectLst/>
                          <a:latin typeface="+mj-lt"/>
                        </a:rPr>
                        <a:t>15.8</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2"/>
                  </a:ext>
                </a:extLst>
              </a:tr>
              <a:tr h="190500">
                <a:tc>
                  <a:txBody>
                    <a:bodyPr/>
                    <a:lstStyle/>
                    <a:p>
                      <a:pPr fontAlgn="b"/>
                      <a:r>
                        <a:rPr lang="en-GB" sz="1400" b="1" kern="1200" noProof="0" dirty="0" smtClean="0">
                          <a:effectLst/>
                          <a:latin typeface="+mj-lt"/>
                        </a:rPr>
                        <a:t>France</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29.1</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31.6</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2.5</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8.6</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3"/>
                  </a:ext>
                </a:extLst>
              </a:tr>
              <a:tr h="190500">
                <a:tc>
                  <a:txBody>
                    <a:bodyPr/>
                    <a:lstStyle/>
                    <a:p>
                      <a:pPr fontAlgn="b"/>
                      <a:r>
                        <a:rPr lang="en-GB" sz="1400" b="1" kern="1200" noProof="0" dirty="0" smtClean="0">
                          <a:effectLst/>
                          <a:latin typeface="+mj-lt"/>
                        </a:rPr>
                        <a:t>Austria</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4.1</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4.1</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0.0</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0.0</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4"/>
                  </a:ext>
                </a:extLst>
              </a:tr>
              <a:tr h="190500">
                <a:tc>
                  <a:txBody>
                    <a:bodyPr/>
                    <a:lstStyle/>
                    <a:p>
                      <a:pPr fontAlgn="b"/>
                      <a:r>
                        <a:rPr lang="en-GB" sz="1400" b="1" kern="1200" noProof="0" dirty="0" smtClean="0">
                          <a:effectLst/>
                          <a:latin typeface="+mj-lt"/>
                        </a:rPr>
                        <a:t>Italy</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24.0</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24.0</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0.0</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0.0</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5"/>
                  </a:ext>
                </a:extLst>
              </a:tr>
              <a:tr h="190500">
                <a:tc>
                  <a:txBody>
                    <a:bodyPr/>
                    <a:lstStyle/>
                    <a:p>
                      <a:pPr fontAlgn="b"/>
                      <a:r>
                        <a:rPr lang="en-GB" sz="1400" b="1" kern="1200" noProof="0" dirty="0" smtClean="0">
                          <a:effectLst/>
                          <a:latin typeface="+mj-lt"/>
                        </a:rPr>
                        <a:t>Spain</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22.8</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20.3</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-2.6</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-11.4</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6"/>
                  </a:ext>
                </a:extLst>
              </a:tr>
              <a:tr h="190500">
                <a:tc>
                  <a:txBody>
                    <a:bodyPr/>
                    <a:lstStyle/>
                    <a:p>
                      <a:pPr fontAlgn="b"/>
                      <a:r>
                        <a:rPr lang="en-GB" sz="1400" b="1" kern="1200" noProof="0" dirty="0" smtClean="0">
                          <a:effectLst/>
                          <a:latin typeface="+mj-lt"/>
                        </a:rPr>
                        <a:t>Czech</a:t>
                      </a:r>
                      <a:r>
                        <a:rPr lang="en-GB" sz="1400" b="1" kern="1200" baseline="0" noProof="0" dirty="0" smtClean="0">
                          <a:effectLst/>
                          <a:latin typeface="+mj-lt"/>
                        </a:rPr>
                        <a:t> Republic</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5.2</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4.6</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-0.6</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-11.5</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7"/>
                  </a:ext>
                </a:extLst>
              </a:tr>
              <a:tr h="190500">
                <a:tc>
                  <a:txBody>
                    <a:bodyPr/>
                    <a:lstStyle/>
                    <a:p>
                      <a:pPr fontAlgn="b"/>
                      <a:r>
                        <a:rPr lang="en-GB" sz="1400" b="1" kern="1200" noProof="0" dirty="0" smtClean="0">
                          <a:effectLst/>
                          <a:latin typeface="+mj-lt"/>
                        </a:rPr>
                        <a:t>Hungary</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4.3</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3.7</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-0.6</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-14.0</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8"/>
                  </a:ext>
                </a:extLst>
              </a:tr>
              <a:tr h="190500">
                <a:tc>
                  <a:txBody>
                    <a:bodyPr/>
                    <a:lstStyle/>
                    <a:p>
                      <a:pPr fontAlgn="b"/>
                      <a:r>
                        <a:rPr lang="en-GB" sz="1400" b="1" kern="1200" noProof="0" dirty="0" smtClean="0">
                          <a:effectLst/>
                          <a:latin typeface="+mj-lt"/>
                        </a:rPr>
                        <a:t>Germany</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40.6</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30.0</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-10.6</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-26.1</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9"/>
                  </a:ext>
                </a:extLst>
              </a:tr>
              <a:tr h="190500">
                <a:tc>
                  <a:txBody>
                    <a:bodyPr/>
                    <a:lstStyle/>
                    <a:p>
                      <a:pPr fontAlgn="b"/>
                      <a:r>
                        <a:rPr lang="en-GB" sz="1400" b="1" kern="1200" noProof="0" dirty="0" smtClean="0">
                          <a:effectLst/>
                          <a:latin typeface="+mj-lt"/>
                        </a:rPr>
                        <a:t>Greece</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4.8</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3.5</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-1.3</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-27.1</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10"/>
                  </a:ext>
                </a:extLst>
              </a:tr>
              <a:tr h="190500">
                <a:tc>
                  <a:txBody>
                    <a:bodyPr/>
                    <a:lstStyle/>
                    <a:p>
                      <a:pPr fontAlgn="b"/>
                      <a:r>
                        <a:rPr lang="en-GB" sz="1400" b="1" kern="1200" noProof="0" dirty="0" smtClean="0">
                          <a:effectLst/>
                          <a:latin typeface="+mj-lt"/>
                        </a:rPr>
                        <a:t>Romania</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8.6</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6.0</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-2.6</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-30.2</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11"/>
                  </a:ext>
                </a:extLst>
              </a:tr>
              <a:tr h="190500">
                <a:tc>
                  <a:txBody>
                    <a:bodyPr/>
                    <a:lstStyle/>
                    <a:p>
                      <a:pPr fontAlgn="b"/>
                      <a:r>
                        <a:rPr lang="en-GB" sz="1400" b="1" kern="1200" noProof="0" dirty="0" smtClean="0">
                          <a:effectLst/>
                          <a:latin typeface="+mj-lt"/>
                        </a:rPr>
                        <a:t>Poland</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18.1</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12.5</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-5.6</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-30.9</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12"/>
                  </a:ext>
                </a:extLst>
              </a:tr>
              <a:tr h="190500">
                <a:tc>
                  <a:txBody>
                    <a:bodyPr/>
                    <a:lstStyle/>
                    <a:p>
                      <a:pPr fontAlgn="b"/>
                      <a:r>
                        <a:rPr lang="en-GB" sz="1400" b="1" kern="1200" noProof="0" dirty="0" smtClean="0">
                          <a:effectLst/>
                          <a:latin typeface="+mj-lt"/>
                        </a:rPr>
                        <a:t>Portugal</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4.9</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3.3</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-1.6</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-32.7</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13"/>
                  </a:ext>
                </a:extLst>
              </a:tr>
              <a:tr h="190500">
                <a:tc>
                  <a:txBody>
                    <a:bodyPr/>
                    <a:lstStyle/>
                    <a:p>
                      <a:pPr fontAlgn="b"/>
                      <a:r>
                        <a:rPr lang="en-GB" sz="1400" b="1" kern="1200" noProof="0" dirty="0" smtClean="0">
                          <a:effectLst/>
                          <a:latin typeface="+mj-lt"/>
                        </a:rPr>
                        <a:t>Slovakia</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GB" sz="1400" kern="1200" noProof="0" dirty="0" smtClean="0">
                          <a:effectLst/>
                          <a:latin typeface="+mj-lt"/>
                        </a:rPr>
                        <a:t>2.7</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rgbClr val="FFFF00"/>
                    </a:solidFill>
                  </a:tcPr>
                </a:tc>
                <a:tc>
                  <a:txBody>
                    <a:bodyPr/>
                    <a:lstStyle/>
                    <a:p>
                      <a:pPr algn="ctr" fontAlgn="b"/>
                      <a:r>
                        <a:rPr lang="en-GB" sz="1400" kern="1200" noProof="0" dirty="0" smtClean="0">
                          <a:effectLst/>
                          <a:latin typeface="+mj-lt"/>
                        </a:rPr>
                        <a:t>1.7</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GB" sz="1400" kern="1200" noProof="0" dirty="0" smtClean="0">
                          <a:effectLst/>
                          <a:latin typeface="+mj-lt"/>
                        </a:rPr>
                        <a:t>-1.0</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rgbClr val="FFFF00"/>
                    </a:solidFill>
                  </a:tcPr>
                </a:tc>
                <a:tc>
                  <a:txBody>
                    <a:bodyPr/>
                    <a:lstStyle/>
                    <a:p>
                      <a:pPr algn="ctr" fontAlgn="b"/>
                      <a:r>
                        <a:rPr lang="en-GB" sz="1400" kern="1200" noProof="0" dirty="0" smtClean="0">
                          <a:effectLst/>
                          <a:latin typeface="+mj-lt"/>
                        </a:rPr>
                        <a:t>-37.0</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xmlns="" val="10014"/>
                  </a:ext>
                </a:extLst>
              </a:tr>
              <a:tr h="190500">
                <a:tc>
                  <a:txBody>
                    <a:bodyPr/>
                    <a:lstStyle/>
                    <a:p>
                      <a:pPr fontAlgn="b"/>
                      <a:r>
                        <a:rPr lang="en-GB" sz="1400" b="1" kern="1200" noProof="0" dirty="0" smtClean="0">
                          <a:effectLst/>
                          <a:latin typeface="+mj-lt"/>
                        </a:rPr>
                        <a:t>Latvia</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1.0</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0.6</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kern="1200" noProof="0" dirty="0" smtClean="0">
                          <a:effectLst/>
                          <a:latin typeface="+mj-lt"/>
                        </a:rPr>
                        <a:t>-0.4</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GB" sz="1400" kern="1200" noProof="0" dirty="0" smtClean="0">
                          <a:effectLst/>
                          <a:latin typeface="+mj-lt"/>
                        </a:rPr>
                        <a:t>-40.0</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15"/>
                  </a:ext>
                </a:extLst>
              </a:tr>
              <a:tr h="190500">
                <a:tc>
                  <a:txBody>
                    <a:bodyPr/>
                    <a:lstStyle/>
                    <a:p>
                      <a:pPr fontAlgn="b"/>
                      <a:r>
                        <a:rPr lang="en-GB" sz="1400" b="1" kern="1200" noProof="0" dirty="0" smtClean="0">
                          <a:effectLst/>
                          <a:latin typeface="+mj-lt"/>
                        </a:rPr>
                        <a:t>Lithuania</a:t>
                      </a:r>
                      <a:endParaRPr lang="en-GB" sz="1400" b="1"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kern="1200" noProof="0" dirty="0" smtClean="0">
                          <a:effectLst/>
                          <a:latin typeface="+mj-lt"/>
                        </a:rPr>
                        <a:t>1.4</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kern="1200" noProof="0" dirty="0" smtClean="0">
                          <a:effectLst/>
                          <a:latin typeface="+mj-lt"/>
                        </a:rPr>
                        <a:t>0.7</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kern="1200" noProof="0" dirty="0" smtClean="0">
                          <a:effectLst/>
                          <a:latin typeface="+mj-lt"/>
                        </a:rPr>
                        <a:t>-0.7</a:t>
                      </a:r>
                      <a:endParaRPr lang="en-GB" sz="1400" noProof="0" dirty="0">
                        <a:effectLst/>
                        <a:latin typeface="+mj-lt"/>
                        <a:cs typeface="Times New Roman"/>
                      </a:endParaRPr>
                    </a:p>
                  </a:txBody>
                  <a:tcPr marL="9525" marR="952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kern="1200" noProof="0" dirty="0" smtClean="0">
                          <a:effectLst/>
                          <a:latin typeface="+mj-lt"/>
                        </a:rPr>
                        <a:t>-50.0</a:t>
                      </a:r>
                      <a:endParaRPr lang="en-GB" sz="1400" noProof="0" dirty="0">
                        <a:effectLst/>
                        <a:latin typeface="+mj-lt"/>
                        <a:cs typeface="Times New Roman"/>
                      </a:endParaRPr>
                    </a:p>
                  </a:txBody>
                  <a:tcPr marL="9525" marR="952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2538935614"/>
      </p:ext>
    </p:extLst>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descr="ssh2016_podpis02"/>
          <p:cNvPicPr/>
          <p:nvPr/>
        </p:nvPicPr>
        <p:blipFill>
          <a:blip r:embed="rId2" cstate="print"/>
          <a:srcRect/>
          <a:stretch>
            <a:fillRect/>
          </a:stretch>
        </p:blipFill>
        <p:spPr bwMode="auto">
          <a:xfrm>
            <a:off x="6612255" y="6134735"/>
            <a:ext cx="2531745" cy="723265"/>
          </a:xfrm>
          <a:prstGeom prst="rect">
            <a:avLst/>
          </a:prstGeom>
          <a:noFill/>
          <a:ln w="9525">
            <a:noFill/>
            <a:miter lim="800000"/>
            <a:headEnd/>
            <a:tailEnd/>
          </a:ln>
        </p:spPr>
      </p:pic>
      <p:sp>
        <p:nvSpPr>
          <p:cNvPr id="5127" name="Rectangle 7"/>
          <p:cNvSpPr>
            <a:spLocks noChangeArrowheads="1"/>
          </p:cNvSpPr>
          <p:nvPr/>
        </p:nvSpPr>
        <p:spPr bwMode="auto">
          <a:xfrm>
            <a:off x="419100" y="1556792"/>
            <a:ext cx="710522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r>
              <a:rPr lang="en-GB" sz="2800" dirty="0" smtClean="0">
                <a:solidFill>
                  <a:schemeClr val="tx1"/>
                </a:solidFill>
              </a:rPr>
              <a:t>Potential solutions for Slovakia</a:t>
            </a:r>
          </a:p>
          <a:p>
            <a:pPr lvl="0" algn="just"/>
            <a:endParaRPr lang="en-GB" sz="2800" dirty="0" smtClean="0">
              <a:solidFill>
                <a:schemeClr val="tx1"/>
              </a:solidFill>
            </a:endParaRPr>
          </a:p>
          <a:p>
            <a:pPr marL="342900" lvl="0" indent="-342900" algn="just">
              <a:buFont typeface="Wingdings" panose="05000000000000000000" pitchFamily="2" charset="2"/>
              <a:buChar char="Ø"/>
            </a:pPr>
            <a:r>
              <a:rPr lang="en-GB" sz="2800" dirty="0" smtClean="0"/>
              <a:t>Slowing down emigration</a:t>
            </a:r>
            <a:endParaRPr lang="en-GB" sz="2800" dirty="0" smtClean="0">
              <a:solidFill>
                <a:schemeClr val="tx1"/>
              </a:solidFill>
            </a:endParaRPr>
          </a:p>
          <a:p>
            <a:pPr marL="342900" lvl="0" indent="-342900" algn="just">
              <a:buFont typeface="Wingdings" panose="05000000000000000000" pitchFamily="2" charset="2"/>
              <a:buChar char="Ø"/>
            </a:pPr>
            <a:r>
              <a:rPr lang="en-GB" sz="2800" dirty="0" smtClean="0">
                <a:solidFill>
                  <a:schemeClr val="tx1"/>
                </a:solidFill>
              </a:rPr>
              <a:t>Increasing immigration from third countries (needs to deal with xenophobia and improvements in immigration policies)</a:t>
            </a:r>
          </a:p>
          <a:p>
            <a:pPr marL="342900" lvl="0" indent="-342900" algn="just">
              <a:buFont typeface="Wingdings" panose="05000000000000000000" pitchFamily="2" charset="2"/>
              <a:buChar char="Ø"/>
            </a:pPr>
            <a:r>
              <a:rPr lang="en-GB" sz="2800" dirty="0" smtClean="0">
                <a:solidFill>
                  <a:schemeClr val="tx1"/>
                </a:solidFill>
              </a:rPr>
              <a:t>Increasing employment opportunities and wages in high-tech industries</a:t>
            </a:r>
          </a:p>
        </p:txBody>
      </p:sp>
      <p:sp>
        <p:nvSpPr>
          <p:cNvPr id="6" name="Nadpis 1"/>
          <p:cNvSpPr txBox="1">
            <a:spLocks/>
          </p:cNvSpPr>
          <p:nvPr/>
        </p:nvSpPr>
        <p:spPr bwMode="auto">
          <a:xfrm>
            <a:off x="419100" y="364331"/>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rgbClr val="808080"/>
                </a:solidFill>
                <a:latin typeface="Arial" charset="0"/>
                <a:cs typeface="Arial" charset="0"/>
              </a:defRPr>
            </a:lvl2pPr>
            <a:lvl3pPr algn="l" rtl="0" eaLnBrk="0" fontAlgn="base" hangingPunct="0">
              <a:spcBef>
                <a:spcPct val="0"/>
              </a:spcBef>
              <a:spcAft>
                <a:spcPct val="0"/>
              </a:spcAft>
              <a:defRPr sz="3200">
                <a:solidFill>
                  <a:srgbClr val="808080"/>
                </a:solidFill>
                <a:latin typeface="Arial" charset="0"/>
                <a:cs typeface="Arial" charset="0"/>
              </a:defRPr>
            </a:lvl3pPr>
            <a:lvl4pPr algn="l" rtl="0" eaLnBrk="0" fontAlgn="base" hangingPunct="0">
              <a:spcBef>
                <a:spcPct val="0"/>
              </a:spcBef>
              <a:spcAft>
                <a:spcPct val="0"/>
              </a:spcAft>
              <a:defRPr sz="3200">
                <a:solidFill>
                  <a:srgbClr val="808080"/>
                </a:solidFill>
                <a:latin typeface="Arial" charset="0"/>
                <a:cs typeface="Arial" charset="0"/>
              </a:defRPr>
            </a:lvl4pPr>
            <a:lvl5pPr algn="l" rtl="0" eaLnBrk="0" fontAlgn="base" hangingPunct="0">
              <a:spcBef>
                <a:spcPct val="0"/>
              </a:spcBef>
              <a:spcAft>
                <a:spcPct val="0"/>
              </a:spcAft>
              <a:defRPr sz="3200">
                <a:solidFill>
                  <a:srgbClr val="808080"/>
                </a:solidFill>
                <a:latin typeface="Arial" charset="0"/>
                <a:cs typeface="Arial" charset="0"/>
              </a:defRPr>
            </a:lvl5pPr>
            <a:lvl6pPr marL="457200" algn="l" rtl="0" fontAlgn="base">
              <a:spcBef>
                <a:spcPct val="0"/>
              </a:spcBef>
              <a:spcAft>
                <a:spcPct val="0"/>
              </a:spcAft>
              <a:defRPr sz="3200">
                <a:solidFill>
                  <a:srgbClr val="808080"/>
                </a:solidFill>
                <a:latin typeface="Arial" charset="0"/>
                <a:cs typeface="Arial" charset="0"/>
              </a:defRPr>
            </a:lvl6pPr>
            <a:lvl7pPr marL="914400" algn="l" rtl="0" fontAlgn="base">
              <a:spcBef>
                <a:spcPct val="0"/>
              </a:spcBef>
              <a:spcAft>
                <a:spcPct val="0"/>
              </a:spcAft>
              <a:defRPr sz="3200">
                <a:solidFill>
                  <a:srgbClr val="808080"/>
                </a:solidFill>
                <a:latin typeface="Arial" charset="0"/>
                <a:cs typeface="Arial" charset="0"/>
              </a:defRPr>
            </a:lvl7pPr>
            <a:lvl8pPr marL="1371600" algn="l" rtl="0" fontAlgn="base">
              <a:spcBef>
                <a:spcPct val="0"/>
              </a:spcBef>
              <a:spcAft>
                <a:spcPct val="0"/>
              </a:spcAft>
              <a:defRPr sz="3200">
                <a:solidFill>
                  <a:srgbClr val="808080"/>
                </a:solidFill>
                <a:latin typeface="Arial" charset="0"/>
                <a:cs typeface="Arial" charset="0"/>
              </a:defRPr>
            </a:lvl8pPr>
            <a:lvl9pPr marL="1828800" algn="l" rtl="0" fontAlgn="base">
              <a:spcBef>
                <a:spcPct val="0"/>
              </a:spcBef>
              <a:spcAft>
                <a:spcPct val="0"/>
              </a:spcAft>
              <a:defRPr sz="3200">
                <a:solidFill>
                  <a:srgbClr val="808080"/>
                </a:solidFill>
                <a:latin typeface="Arial" charset="0"/>
                <a:cs typeface="Arial" charset="0"/>
              </a:defRPr>
            </a:lvl9pPr>
          </a:lstStyle>
          <a:p>
            <a:pPr algn="ctr">
              <a:defRPr/>
            </a:pPr>
            <a:r>
              <a:rPr lang="en-US" altLang="sk-SK" sz="2400" b="1" kern="0" dirty="0" smtClean="0">
                <a:solidFill>
                  <a:srgbClr val="C00000"/>
                </a:solidFill>
                <a:latin typeface="Times New Roman" panose="02020603050405020304" pitchFamily="18" charset="0"/>
                <a:cs typeface="Times New Roman" panose="02020603050405020304" pitchFamily="18" charset="0"/>
              </a:rPr>
              <a:t>The European migration system</a:t>
            </a:r>
          </a:p>
          <a:p>
            <a:pPr algn="ctr">
              <a:defRPr/>
            </a:pPr>
            <a:r>
              <a:rPr lang="en-US" altLang="sk-SK" sz="1800" b="1" kern="0" dirty="0" smtClean="0">
                <a:solidFill>
                  <a:srgbClr val="C00000"/>
                </a:solidFill>
                <a:latin typeface="Times New Roman" panose="02020603050405020304" pitchFamily="18" charset="0"/>
                <a:cs typeface="Times New Roman" panose="02020603050405020304" pitchFamily="18" charset="0"/>
              </a:rPr>
              <a:t>Solutions for losers?</a:t>
            </a:r>
          </a:p>
        </p:txBody>
      </p:sp>
      <p:pic>
        <p:nvPicPr>
          <p:cNvPr id="7" name="Picture 2" descr="YMO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150035"/>
            <a:ext cx="2622228" cy="51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12282"/>
      </p:ext>
    </p:extLst>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descr="ssh2016_podpis02"/>
          <p:cNvPicPr/>
          <p:nvPr/>
        </p:nvPicPr>
        <p:blipFill>
          <a:blip r:embed="rId2" cstate="print"/>
          <a:srcRect/>
          <a:stretch>
            <a:fillRect/>
          </a:stretch>
        </p:blipFill>
        <p:spPr bwMode="auto">
          <a:xfrm>
            <a:off x="6612255" y="6134735"/>
            <a:ext cx="2531745" cy="723265"/>
          </a:xfrm>
          <a:prstGeom prst="rect">
            <a:avLst/>
          </a:prstGeom>
          <a:noFill/>
          <a:ln w="9525">
            <a:noFill/>
            <a:miter lim="800000"/>
            <a:headEnd/>
            <a:tailEnd/>
          </a:ln>
        </p:spPr>
      </p:pic>
      <p:sp>
        <p:nvSpPr>
          <p:cNvPr id="5127" name="Rectangle 7"/>
          <p:cNvSpPr>
            <a:spLocks noChangeArrowheads="1"/>
          </p:cNvSpPr>
          <p:nvPr/>
        </p:nvSpPr>
        <p:spPr bwMode="auto">
          <a:xfrm>
            <a:off x="404759" y="1340768"/>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r>
              <a:rPr lang="en-GB" sz="1600" dirty="0" smtClean="0">
                <a:solidFill>
                  <a:schemeClr val="tx1"/>
                </a:solidFill>
              </a:rPr>
              <a:t>Emigration was a vent on labour market in 1990s and 2000s</a:t>
            </a:r>
          </a:p>
          <a:p>
            <a:pPr lvl="0" algn="just"/>
            <a:r>
              <a:rPr lang="en-GB" sz="1600" dirty="0" smtClean="0"/>
              <a:t>Unemployment rates decreased, but emigration has not slowed down in 2010s.</a:t>
            </a:r>
          </a:p>
          <a:p>
            <a:pPr lvl="0" algn="just"/>
            <a:r>
              <a:rPr lang="en-GB" sz="1600" dirty="0" smtClean="0">
                <a:solidFill>
                  <a:schemeClr val="tx1"/>
                </a:solidFill>
              </a:rPr>
              <a:t>Why? </a:t>
            </a:r>
            <a:r>
              <a:rPr lang="en-GB" sz="1600" dirty="0" smtClean="0"/>
              <a:t>Wages, career opportunities</a:t>
            </a:r>
            <a:r>
              <a:rPr lang="sk-SK" sz="1600" dirty="0" smtClean="0"/>
              <a:t>......</a:t>
            </a:r>
            <a:endParaRPr lang="en-GB" sz="1600" dirty="0" smtClean="0">
              <a:solidFill>
                <a:schemeClr val="tx1"/>
              </a:solidFill>
            </a:endParaRPr>
          </a:p>
        </p:txBody>
      </p:sp>
      <p:sp>
        <p:nvSpPr>
          <p:cNvPr id="6" name="Nadpis 1"/>
          <p:cNvSpPr txBox="1">
            <a:spLocks/>
          </p:cNvSpPr>
          <p:nvPr/>
        </p:nvSpPr>
        <p:spPr bwMode="auto">
          <a:xfrm>
            <a:off x="595259" y="379508"/>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rgbClr val="808080"/>
                </a:solidFill>
                <a:latin typeface="Arial" charset="0"/>
                <a:cs typeface="Arial" charset="0"/>
              </a:defRPr>
            </a:lvl2pPr>
            <a:lvl3pPr algn="l" rtl="0" eaLnBrk="0" fontAlgn="base" hangingPunct="0">
              <a:spcBef>
                <a:spcPct val="0"/>
              </a:spcBef>
              <a:spcAft>
                <a:spcPct val="0"/>
              </a:spcAft>
              <a:defRPr sz="3200">
                <a:solidFill>
                  <a:srgbClr val="808080"/>
                </a:solidFill>
                <a:latin typeface="Arial" charset="0"/>
                <a:cs typeface="Arial" charset="0"/>
              </a:defRPr>
            </a:lvl3pPr>
            <a:lvl4pPr algn="l" rtl="0" eaLnBrk="0" fontAlgn="base" hangingPunct="0">
              <a:spcBef>
                <a:spcPct val="0"/>
              </a:spcBef>
              <a:spcAft>
                <a:spcPct val="0"/>
              </a:spcAft>
              <a:defRPr sz="3200">
                <a:solidFill>
                  <a:srgbClr val="808080"/>
                </a:solidFill>
                <a:latin typeface="Arial" charset="0"/>
                <a:cs typeface="Arial" charset="0"/>
              </a:defRPr>
            </a:lvl4pPr>
            <a:lvl5pPr algn="l" rtl="0" eaLnBrk="0" fontAlgn="base" hangingPunct="0">
              <a:spcBef>
                <a:spcPct val="0"/>
              </a:spcBef>
              <a:spcAft>
                <a:spcPct val="0"/>
              </a:spcAft>
              <a:defRPr sz="3200">
                <a:solidFill>
                  <a:srgbClr val="808080"/>
                </a:solidFill>
                <a:latin typeface="Arial" charset="0"/>
                <a:cs typeface="Arial" charset="0"/>
              </a:defRPr>
            </a:lvl5pPr>
            <a:lvl6pPr marL="457200" algn="l" rtl="0" fontAlgn="base">
              <a:spcBef>
                <a:spcPct val="0"/>
              </a:spcBef>
              <a:spcAft>
                <a:spcPct val="0"/>
              </a:spcAft>
              <a:defRPr sz="3200">
                <a:solidFill>
                  <a:srgbClr val="808080"/>
                </a:solidFill>
                <a:latin typeface="Arial" charset="0"/>
                <a:cs typeface="Arial" charset="0"/>
              </a:defRPr>
            </a:lvl6pPr>
            <a:lvl7pPr marL="914400" algn="l" rtl="0" fontAlgn="base">
              <a:spcBef>
                <a:spcPct val="0"/>
              </a:spcBef>
              <a:spcAft>
                <a:spcPct val="0"/>
              </a:spcAft>
              <a:defRPr sz="3200">
                <a:solidFill>
                  <a:srgbClr val="808080"/>
                </a:solidFill>
                <a:latin typeface="Arial" charset="0"/>
                <a:cs typeface="Arial" charset="0"/>
              </a:defRPr>
            </a:lvl7pPr>
            <a:lvl8pPr marL="1371600" algn="l" rtl="0" fontAlgn="base">
              <a:spcBef>
                <a:spcPct val="0"/>
              </a:spcBef>
              <a:spcAft>
                <a:spcPct val="0"/>
              </a:spcAft>
              <a:defRPr sz="3200">
                <a:solidFill>
                  <a:srgbClr val="808080"/>
                </a:solidFill>
                <a:latin typeface="Arial" charset="0"/>
                <a:cs typeface="Arial" charset="0"/>
              </a:defRPr>
            </a:lvl8pPr>
            <a:lvl9pPr marL="1828800" algn="l" rtl="0" fontAlgn="base">
              <a:spcBef>
                <a:spcPct val="0"/>
              </a:spcBef>
              <a:spcAft>
                <a:spcPct val="0"/>
              </a:spcAft>
              <a:defRPr sz="3200">
                <a:solidFill>
                  <a:srgbClr val="808080"/>
                </a:solidFill>
                <a:latin typeface="Arial" charset="0"/>
                <a:cs typeface="Arial" charset="0"/>
              </a:defRPr>
            </a:lvl9pPr>
          </a:lstStyle>
          <a:p>
            <a:pPr algn="ctr">
              <a:defRPr/>
            </a:pPr>
            <a:r>
              <a:rPr lang="en-US" altLang="sk-SK" sz="2400" b="1" kern="0" dirty="0" smtClean="0">
                <a:solidFill>
                  <a:srgbClr val="C00000"/>
                </a:solidFill>
                <a:latin typeface="Times New Roman" panose="02020603050405020304" pitchFamily="18" charset="0"/>
                <a:cs typeface="Times New Roman" panose="02020603050405020304" pitchFamily="18" charset="0"/>
              </a:rPr>
              <a:t>Emigration from Slovakia</a:t>
            </a:r>
          </a:p>
          <a:p>
            <a:pPr algn="ctr">
              <a:defRPr/>
            </a:pPr>
            <a:r>
              <a:rPr lang="en-US" altLang="sk-SK" sz="1800" b="1" kern="0" dirty="0" smtClean="0">
                <a:solidFill>
                  <a:srgbClr val="C00000"/>
                </a:solidFill>
                <a:latin typeface="Times New Roman" panose="02020603050405020304" pitchFamily="18" charset="0"/>
                <a:cs typeface="Times New Roman" panose="02020603050405020304" pitchFamily="18" charset="0"/>
              </a:rPr>
              <a:t>Unemployment rates and emigration flows &amp; destinations</a:t>
            </a:r>
          </a:p>
        </p:txBody>
      </p:sp>
      <p:graphicFrame>
        <p:nvGraphicFramePr>
          <p:cNvPr id="7" name="Graf 6"/>
          <p:cNvGraphicFramePr/>
          <p:nvPr>
            <p:extLst>
              <p:ext uri="{D42A27DB-BD31-4B8C-83A1-F6EECF244321}">
                <p14:modId xmlns:p14="http://schemas.microsoft.com/office/powerpoint/2010/main" val="1909804863"/>
              </p:ext>
            </p:extLst>
          </p:nvPr>
        </p:nvGraphicFramePr>
        <p:xfrm>
          <a:off x="251520" y="2204864"/>
          <a:ext cx="3816424" cy="3816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 7"/>
          <p:cNvGraphicFramePr/>
          <p:nvPr>
            <p:extLst>
              <p:ext uri="{D42A27DB-BD31-4B8C-83A1-F6EECF244321}">
                <p14:modId xmlns:p14="http://schemas.microsoft.com/office/powerpoint/2010/main" val="1315513722"/>
              </p:ext>
            </p:extLst>
          </p:nvPr>
        </p:nvGraphicFramePr>
        <p:xfrm>
          <a:off x="4355976" y="2348880"/>
          <a:ext cx="4292724" cy="360040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2" descr="YMOBIL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6150035"/>
            <a:ext cx="2622228" cy="51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903300"/>
      </p:ext>
    </p:extLst>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descr="ssh2016_podpis02"/>
          <p:cNvPicPr/>
          <p:nvPr/>
        </p:nvPicPr>
        <p:blipFill>
          <a:blip r:embed="rId2" cstate="print"/>
          <a:srcRect/>
          <a:stretch>
            <a:fillRect/>
          </a:stretch>
        </p:blipFill>
        <p:spPr bwMode="auto">
          <a:xfrm>
            <a:off x="6612255" y="6134735"/>
            <a:ext cx="2531745" cy="723265"/>
          </a:xfrm>
          <a:prstGeom prst="rect">
            <a:avLst/>
          </a:prstGeom>
          <a:noFill/>
          <a:ln w="9525">
            <a:noFill/>
            <a:miter lim="800000"/>
            <a:headEnd/>
            <a:tailEnd/>
          </a:ln>
        </p:spPr>
      </p:pic>
      <p:sp>
        <p:nvSpPr>
          <p:cNvPr id="5127" name="Rectangle 7"/>
          <p:cNvSpPr>
            <a:spLocks noChangeArrowheads="1"/>
          </p:cNvSpPr>
          <p:nvPr/>
        </p:nvSpPr>
        <p:spPr bwMode="auto">
          <a:xfrm>
            <a:off x="390748" y="1268760"/>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r>
              <a:rPr lang="en-GB" sz="1600" dirty="0" smtClean="0"/>
              <a:t>Some 27,000 foreigners working in Slovakia in 2016: 50% the EU national and 50% third country nationals (Ukraine, Serbia).</a:t>
            </a:r>
          </a:p>
          <a:p>
            <a:pPr lvl="0" algn="just"/>
            <a:r>
              <a:rPr lang="en-GB" sz="1600" dirty="0" smtClean="0"/>
              <a:t>Most foreigners were manual workers and technicians in manufacturing industries.</a:t>
            </a:r>
          </a:p>
        </p:txBody>
      </p:sp>
      <p:sp>
        <p:nvSpPr>
          <p:cNvPr id="6" name="Nadpis 1"/>
          <p:cNvSpPr txBox="1">
            <a:spLocks/>
          </p:cNvSpPr>
          <p:nvPr/>
        </p:nvSpPr>
        <p:spPr bwMode="auto">
          <a:xfrm>
            <a:off x="595259" y="379508"/>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rgbClr val="808080"/>
                </a:solidFill>
                <a:latin typeface="Arial" charset="0"/>
                <a:cs typeface="Arial" charset="0"/>
              </a:defRPr>
            </a:lvl2pPr>
            <a:lvl3pPr algn="l" rtl="0" eaLnBrk="0" fontAlgn="base" hangingPunct="0">
              <a:spcBef>
                <a:spcPct val="0"/>
              </a:spcBef>
              <a:spcAft>
                <a:spcPct val="0"/>
              </a:spcAft>
              <a:defRPr sz="3200">
                <a:solidFill>
                  <a:srgbClr val="808080"/>
                </a:solidFill>
                <a:latin typeface="Arial" charset="0"/>
                <a:cs typeface="Arial" charset="0"/>
              </a:defRPr>
            </a:lvl3pPr>
            <a:lvl4pPr algn="l" rtl="0" eaLnBrk="0" fontAlgn="base" hangingPunct="0">
              <a:spcBef>
                <a:spcPct val="0"/>
              </a:spcBef>
              <a:spcAft>
                <a:spcPct val="0"/>
              </a:spcAft>
              <a:defRPr sz="3200">
                <a:solidFill>
                  <a:srgbClr val="808080"/>
                </a:solidFill>
                <a:latin typeface="Arial" charset="0"/>
                <a:cs typeface="Arial" charset="0"/>
              </a:defRPr>
            </a:lvl4pPr>
            <a:lvl5pPr algn="l" rtl="0" eaLnBrk="0" fontAlgn="base" hangingPunct="0">
              <a:spcBef>
                <a:spcPct val="0"/>
              </a:spcBef>
              <a:spcAft>
                <a:spcPct val="0"/>
              </a:spcAft>
              <a:defRPr sz="3200">
                <a:solidFill>
                  <a:srgbClr val="808080"/>
                </a:solidFill>
                <a:latin typeface="Arial" charset="0"/>
                <a:cs typeface="Arial" charset="0"/>
              </a:defRPr>
            </a:lvl5pPr>
            <a:lvl6pPr marL="457200" algn="l" rtl="0" fontAlgn="base">
              <a:spcBef>
                <a:spcPct val="0"/>
              </a:spcBef>
              <a:spcAft>
                <a:spcPct val="0"/>
              </a:spcAft>
              <a:defRPr sz="3200">
                <a:solidFill>
                  <a:srgbClr val="808080"/>
                </a:solidFill>
                <a:latin typeface="Arial" charset="0"/>
                <a:cs typeface="Arial" charset="0"/>
              </a:defRPr>
            </a:lvl6pPr>
            <a:lvl7pPr marL="914400" algn="l" rtl="0" fontAlgn="base">
              <a:spcBef>
                <a:spcPct val="0"/>
              </a:spcBef>
              <a:spcAft>
                <a:spcPct val="0"/>
              </a:spcAft>
              <a:defRPr sz="3200">
                <a:solidFill>
                  <a:srgbClr val="808080"/>
                </a:solidFill>
                <a:latin typeface="Arial" charset="0"/>
                <a:cs typeface="Arial" charset="0"/>
              </a:defRPr>
            </a:lvl7pPr>
            <a:lvl8pPr marL="1371600" algn="l" rtl="0" fontAlgn="base">
              <a:spcBef>
                <a:spcPct val="0"/>
              </a:spcBef>
              <a:spcAft>
                <a:spcPct val="0"/>
              </a:spcAft>
              <a:defRPr sz="3200">
                <a:solidFill>
                  <a:srgbClr val="808080"/>
                </a:solidFill>
                <a:latin typeface="Arial" charset="0"/>
                <a:cs typeface="Arial" charset="0"/>
              </a:defRPr>
            </a:lvl8pPr>
            <a:lvl9pPr marL="1828800" algn="l" rtl="0" fontAlgn="base">
              <a:spcBef>
                <a:spcPct val="0"/>
              </a:spcBef>
              <a:spcAft>
                <a:spcPct val="0"/>
              </a:spcAft>
              <a:defRPr sz="3200">
                <a:solidFill>
                  <a:srgbClr val="808080"/>
                </a:solidFill>
                <a:latin typeface="Arial" charset="0"/>
                <a:cs typeface="Arial" charset="0"/>
              </a:defRPr>
            </a:lvl9pPr>
          </a:lstStyle>
          <a:p>
            <a:pPr algn="ctr">
              <a:defRPr/>
            </a:pPr>
            <a:r>
              <a:rPr lang="en-US" altLang="sk-SK" sz="2400" b="1" kern="0" dirty="0" smtClean="0">
                <a:solidFill>
                  <a:srgbClr val="C00000"/>
                </a:solidFill>
                <a:latin typeface="Times New Roman" panose="02020603050405020304" pitchFamily="18" charset="0"/>
                <a:cs typeface="Times New Roman" panose="02020603050405020304" pitchFamily="18" charset="0"/>
              </a:rPr>
              <a:t>Emigration from Slovakia</a:t>
            </a:r>
          </a:p>
          <a:p>
            <a:pPr algn="ctr">
              <a:defRPr/>
            </a:pPr>
            <a:r>
              <a:rPr lang="en-US" altLang="sk-SK" sz="1800" b="1" kern="0" dirty="0" smtClean="0">
                <a:solidFill>
                  <a:srgbClr val="C00000"/>
                </a:solidFill>
                <a:latin typeface="Times New Roman" panose="02020603050405020304" pitchFamily="18" charset="0"/>
                <a:cs typeface="Times New Roman" panose="02020603050405020304" pitchFamily="18" charset="0"/>
              </a:rPr>
              <a:t>Working immigrants in Slovakia</a:t>
            </a:r>
          </a:p>
        </p:txBody>
      </p:sp>
      <p:graphicFrame>
        <p:nvGraphicFramePr>
          <p:cNvPr id="9" name="Graf 8"/>
          <p:cNvGraphicFramePr/>
          <p:nvPr>
            <p:extLst>
              <p:ext uri="{D42A27DB-BD31-4B8C-83A1-F6EECF244321}">
                <p14:modId xmlns:p14="http://schemas.microsoft.com/office/powerpoint/2010/main" val="875835599"/>
              </p:ext>
            </p:extLst>
          </p:nvPr>
        </p:nvGraphicFramePr>
        <p:xfrm>
          <a:off x="1763688" y="2171765"/>
          <a:ext cx="5724525" cy="396297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YMO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222442"/>
            <a:ext cx="2622228" cy="51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05857"/>
      </p:ext>
    </p:extLst>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descr="ssh2016_podpis02"/>
          <p:cNvPicPr/>
          <p:nvPr/>
        </p:nvPicPr>
        <p:blipFill>
          <a:blip r:embed="rId2" cstate="print"/>
          <a:srcRect/>
          <a:stretch>
            <a:fillRect/>
          </a:stretch>
        </p:blipFill>
        <p:spPr bwMode="auto">
          <a:xfrm>
            <a:off x="6612255" y="6134735"/>
            <a:ext cx="2531745" cy="723265"/>
          </a:xfrm>
          <a:prstGeom prst="rect">
            <a:avLst/>
          </a:prstGeom>
          <a:noFill/>
          <a:ln w="9525">
            <a:noFill/>
            <a:miter lim="800000"/>
            <a:headEnd/>
            <a:tailEnd/>
          </a:ln>
        </p:spPr>
      </p:pic>
      <p:sp>
        <p:nvSpPr>
          <p:cNvPr id="5127" name="Rectangle 7"/>
          <p:cNvSpPr>
            <a:spLocks noChangeArrowheads="1"/>
          </p:cNvSpPr>
          <p:nvPr/>
        </p:nvSpPr>
        <p:spPr bwMode="auto">
          <a:xfrm>
            <a:off x="404759" y="1124744"/>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r>
              <a:rPr lang="en-GB" sz="1600" dirty="0" smtClean="0"/>
              <a:t>The average wages have been increasing rapidly, bur remain too low to prevent brain drain</a:t>
            </a:r>
            <a:r>
              <a:rPr lang="sk-SK" sz="1600" dirty="0" smtClean="0"/>
              <a:t>.</a:t>
            </a:r>
            <a:endParaRPr lang="en-GB" sz="1600" dirty="0" smtClean="0"/>
          </a:p>
          <a:p>
            <a:pPr lvl="0" algn="just"/>
            <a:r>
              <a:rPr lang="en-GB" sz="1600" dirty="0" smtClean="0">
                <a:solidFill>
                  <a:schemeClr val="tx1"/>
                </a:solidFill>
              </a:rPr>
              <a:t>About one quarter of the Slovak tertiary full-time students study abroad. As much as one half of them may never return.</a:t>
            </a:r>
          </a:p>
        </p:txBody>
      </p:sp>
      <p:sp>
        <p:nvSpPr>
          <p:cNvPr id="6" name="Nadpis 1"/>
          <p:cNvSpPr txBox="1">
            <a:spLocks/>
          </p:cNvSpPr>
          <p:nvPr/>
        </p:nvSpPr>
        <p:spPr bwMode="auto">
          <a:xfrm>
            <a:off x="419100" y="364331"/>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rgbClr val="808080"/>
                </a:solidFill>
                <a:latin typeface="Arial" charset="0"/>
                <a:cs typeface="Arial" charset="0"/>
              </a:defRPr>
            </a:lvl2pPr>
            <a:lvl3pPr algn="l" rtl="0" eaLnBrk="0" fontAlgn="base" hangingPunct="0">
              <a:spcBef>
                <a:spcPct val="0"/>
              </a:spcBef>
              <a:spcAft>
                <a:spcPct val="0"/>
              </a:spcAft>
              <a:defRPr sz="3200">
                <a:solidFill>
                  <a:srgbClr val="808080"/>
                </a:solidFill>
                <a:latin typeface="Arial" charset="0"/>
                <a:cs typeface="Arial" charset="0"/>
              </a:defRPr>
            </a:lvl3pPr>
            <a:lvl4pPr algn="l" rtl="0" eaLnBrk="0" fontAlgn="base" hangingPunct="0">
              <a:spcBef>
                <a:spcPct val="0"/>
              </a:spcBef>
              <a:spcAft>
                <a:spcPct val="0"/>
              </a:spcAft>
              <a:defRPr sz="3200">
                <a:solidFill>
                  <a:srgbClr val="808080"/>
                </a:solidFill>
                <a:latin typeface="Arial" charset="0"/>
                <a:cs typeface="Arial" charset="0"/>
              </a:defRPr>
            </a:lvl4pPr>
            <a:lvl5pPr algn="l" rtl="0" eaLnBrk="0" fontAlgn="base" hangingPunct="0">
              <a:spcBef>
                <a:spcPct val="0"/>
              </a:spcBef>
              <a:spcAft>
                <a:spcPct val="0"/>
              </a:spcAft>
              <a:defRPr sz="3200">
                <a:solidFill>
                  <a:srgbClr val="808080"/>
                </a:solidFill>
                <a:latin typeface="Arial" charset="0"/>
                <a:cs typeface="Arial" charset="0"/>
              </a:defRPr>
            </a:lvl5pPr>
            <a:lvl6pPr marL="457200" algn="l" rtl="0" fontAlgn="base">
              <a:spcBef>
                <a:spcPct val="0"/>
              </a:spcBef>
              <a:spcAft>
                <a:spcPct val="0"/>
              </a:spcAft>
              <a:defRPr sz="3200">
                <a:solidFill>
                  <a:srgbClr val="808080"/>
                </a:solidFill>
                <a:latin typeface="Arial" charset="0"/>
                <a:cs typeface="Arial" charset="0"/>
              </a:defRPr>
            </a:lvl6pPr>
            <a:lvl7pPr marL="914400" algn="l" rtl="0" fontAlgn="base">
              <a:spcBef>
                <a:spcPct val="0"/>
              </a:spcBef>
              <a:spcAft>
                <a:spcPct val="0"/>
              </a:spcAft>
              <a:defRPr sz="3200">
                <a:solidFill>
                  <a:srgbClr val="808080"/>
                </a:solidFill>
                <a:latin typeface="Arial" charset="0"/>
                <a:cs typeface="Arial" charset="0"/>
              </a:defRPr>
            </a:lvl7pPr>
            <a:lvl8pPr marL="1371600" algn="l" rtl="0" fontAlgn="base">
              <a:spcBef>
                <a:spcPct val="0"/>
              </a:spcBef>
              <a:spcAft>
                <a:spcPct val="0"/>
              </a:spcAft>
              <a:defRPr sz="3200">
                <a:solidFill>
                  <a:srgbClr val="808080"/>
                </a:solidFill>
                <a:latin typeface="Arial" charset="0"/>
                <a:cs typeface="Arial" charset="0"/>
              </a:defRPr>
            </a:lvl8pPr>
            <a:lvl9pPr marL="1828800" algn="l" rtl="0" fontAlgn="base">
              <a:spcBef>
                <a:spcPct val="0"/>
              </a:spcBef>
              <a:spcAft>
                <a:spcPct val="0"/>
              </a:spcAft>
              <a:defRPr sz="3200">
                <a:solidFill>
                  <a:srgbClr val="808080"/>
                </a:solidFill>
                <a:latin typeface="Arial" charset="0"/>
                <a:cs typeface="Arial" charset="0"/>
              </a:defRPr>
            </a:lvl9pPr>
          </a:lstStyle>
          <a:p>
            <a:pPr algn="ctr">
              <a:defRPr/>
            </a:pPr>
            <a:r>
              <a:rPr lang="en-US" altLang="sk-SK" sz="2400" b="1" kern="0" dirty="0">
                <a:solidFill>
                  <a:srgbClr val="C00000"/>
                </a:solidFill>
                <a:latin typeface="Times New Roman" panose="02020603050405020304" pitchFamily="18" charset="0"/>
                <a:cs typeface="Times New Roman" panose="02020603050405020304" pitchFamily="18" charset="0"/>
              </a:rPr>
              <a:t>Emigration from Slovakia</a:t>
            </a:r>
          </a:p>
          <a:p>
            <a:pPr algn="ctr">
              <a:defRPr/>
            </a:pPr>
            <a:r>
              <a:rPr lang="en-US" altLang="sk-SK" sz="2000" b="1" kern="0" dirty="0" smtClean="0">
                <a:solidFill>
                  <a:srgbClr val="C00000"/>
                </a:solidFill>
                <a:latin typeface="Times New Roman" panose="02020603050405020304" pitchFamily="18" charset="0"/>
                <a:cs typeface="Times New Roman" panose="02020603050405020304" pitchFamily="18" charset="0"/>
              </a:rPr>
              <a:t>Wages and brain drain</a:t>
            </a:r>
            <a:endParaRPr lang="en-US" altLang="sk-SK" sz="2000" b="1" kern="0" dirty="0">
              <a:solidFill>
                <a:srgbClr val="C00000"/>
              </a:solidFill>
              <a:latin typeface="Times New Roman" panose="02020603050405020304" pitchFamily="18" charset="0"/>
              <a:cs typeface="Times New Roman" panose="02020603050405020304" pitchFamily="18" charset="0"/>
            </a:endParaRPr>
          </a:p>
        </p:txBody>
      </p:sp>
      <p:graphicFrame>
        <p:nvGraphicFramePr>
          <p:cNvPr id="2" name="Graf 1"/>
          <p:cNvGraphicFramePr/>
          <p:nvPr>
            <p:extLst>
              <p:ext uri="{D42A27DB-BD31-4B8C-83A1-F6EECF244321}">
                <p14:modId xmlns:p14="http://schemas.microsoft.com/office/powerpoint/2010/main" val="4168730122"/>
              </p:ext>
            </p:extLst>
          </p:nvPr>
        </p:nvGraphicFramePr>
        <p:xfrm>
          <a:off x="4356343" y="1956435"/>
          <a:ext cx="4511824"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 6"/>
          <p:cNvGraphicFramePr/>
          <p:nvPr>
            <p:extLst>
              <p:ext uri="{D42A27DB-BD31-4B8C-83A1-F6EECF244321}">
                <p14:modId xmlns:p14="http://schemas.microsoft.com/office/powerpoint/2010/main" val="3971925260"/>
              </p:ext>
            </p:extLst>
          </p:nvPr>
        </p:nvGraphicFramePr>
        <p:xfrm>
          <a:off x="251520" y="2070735"/>
          <a:ext cx="3810467"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a:spLocks noChangeArrowheads="1"/>
          </p:cNvSpPr>
          <p:nvPr/>
        </p:nvSpPr>
        <p:spPr bwMode="auto">
          <a:xfrm>
            <a:off x="419100" y="6125936"/>
            <a:ext cx="599289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r>
              <a:rPr lang="en-GB" sz="1600" b="1" dirty="0" smtClean="0">
                <a:solidFill>
                  <a:srgbClr val="C00000"/>
                </a:solidFill>
              </a:rPr>
              <a:t>Homework to do: </a:t>
            </a:r>
            <a:r>
              <a:rPr lang="en-GB" sz="1600" b="1" dirty="0" smtClean="0"/>
              <a:t>improve quality of education, build knowledge-intensive industries, increase wages, stop emigration!</a:t>
            </a:r>
          </a:p>
        </p:txBody>
      </p:sp>
    </p:spTree>
    <p:extLst>
      <p:ext uri="{BB962C8B-B14F-4D97-AF65-F5344CB8AC3E}">
        <p14:creationId xmlns:p14="http://schemas.microsoft.com/office/powerpoint/2010/main" val="954897905"/>
      </p:ext>
    </p:extLst>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a:xfrm>
            <a:off x="457200" y="2780929"/>
            <a:ext cx="8229600" cy="576064"/>
          </a:xfrm>
        </p:spPr>
        <p:txBody>
          <a:bodyPr anchor="ctr" anchorCtr="0">
            <a:noAutofit/>
          </a:bodyPr>
          <a:lstStyle/>
          <a:p>
            <a:pPr algn="ctr">
              <a:buNone/>
            </a:pPr>
            <a:endParaRPr lang="en-GB" b="1" dirty="0" smtClean="0"/>
          </a:p>
          <a:p>
            <a:pPr algn="ctr">
              <a:buNone/>
            </a:pPr>
            <a:r>
              <a:rPr lang="en-GB" b="1" dirty="0" smtClean="0"/>
              <a:t>Thank you!</a:t>
            </a:r>
          </a:p>
          <a:p>
            <a:pPr marL="0" indent="0">
              <a:buNone/>
            </a:pPr>
            <a:endParaRPr lang="en-GB" altLang="sk-SK" b="1" dirty="0" smtClean="0">
              <a:solidFill>
                <a:srgbClr val="003296"/>
              </a:solidFill>
            </a:endParaRPr>
          </a:p>
        </p:txBody>
      </p:sp>
      <p:pic>
        <p:nvPicPr>
          <p:cNvPr id="2050" name="Picture 2" descr="C:\Users\maria.istonova\Desktop\SSH\partneri_loga\partneri.png"/>
          <p:cNvPicPr>
            <a:picLocks noChangeAspect="1" noChangeArrowheads="1"/>
          </p:cNvPicPr>
          <p:nvPr/>
        </p:nvPicPr>
        <p:blipFill>
          <a:blip r:embed="rId2" cstate="print"/>
          <a:srcRect/>
          <a:stretch>
            <a:fillRect/>
          </a:stretch>
        </p:blipFill>
        <p:spPr bwMode="auto">
          <a:xfrm>
            <a:off x="755576" y="5589240"/>
            <a:ext cx="8204200" cy="990600"/>
          </a:xfrm>
          <a:prstGeom prst="rect">
            <a:avLst/>
          </a:prstGeom>
          <a:noFill/>
        </p:spPr>
      </p:pic>
      <p:pic>
        <p:nvPicPr>
          <p:cNvPr id="5" name="Picture 2" descr="ssh_banner_mail"/>
          <p:cNvPicPr>
            <a:picLocks noChangeAspect="1" noChangeArrowheads="1"/>
          </p:cNvPicPr>
          <p:nvPr/>
        </p:nvPicPr>
        <p:blipFill>
          <a:blip r:embed="rId3" cstate="print"/>
          <a:srcRect/>
          <a:stretch>
            <a:fillRect/>
          </a:stretch>
        </p:blipFill>
        <p:spPr bwMode="auto">
          <a:xfrm>
            <a:off x="0" y="1"/>
            <a:ext cx="9144000" cy="2564904"/>
          </a:xfrm>
          <a:prstGeom prst="rect">
            <a:avLst/>
          </a:prstGeom>
          <a:noFill/>
          <a:ln w="9525">
            <a:noFill/>
            <a:miter lim="800000"/>
            <a:headEnd/>
            <a:tailEnd/>
          </a:ln>
        </p:spPr>
      </p:pic>
      <p:pic>
        <p:nvPicPr>
          <p:cNvPr id="6" name="Obrázok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401273"/>
            <a:ext cx="15652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ok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3401273"/>
            <a:ext cx="160655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ok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111" y="3401273"/>
            <a:ext cx="1755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ChangeArrowheads="1"/>
          </p:cNvSpPr>
          <p:nvPr/>
        </p:nvSpPr>
        <p:spPr bwMode="auto">
          <a:xfrm>
            <a:off x="76200" y="685800"/>
            <a:ext cx="9067800"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spcAft>
                <a:spcPts val="600"/>
              </a:spcAft>
            </a:pPr>
            <a:r>
              <a:rPr lang="en-GB" sz="1600" dirty="0">
                <a:solidFill>
                  <a:schemeClr val="tx1"/>
                </a:solidFill>
              </a:rPr>
              <a:t>The traditional models of international migration originate in the human capital theory and focus on decisions by individual migrants (</a:t>
            </a:r>
            <a:r>
              <a:rPr lang="en-GB" sz="1600" dirty="0" err="1">
                <a:solidFill>
                  <a:schemeClr val="tx1"/>
                </a:solidFill>
              </a:rPr>
              <a:t>Sjaastad</a:t>
            </a:r>
            <a:r>
              <a:rPr lang="en-GB" sz="1600" dirty="0">
                <a:solidFill>
                  <a:schemeClr val="tx1"/>
                </a:solidFill>
              </a:rPr>
              <a:t> </a:t>
            </a:r>
            <a:r>
              <a:rPr lang="en-GB" sz="1600" dirty="0" smtClean="0">
                <a:solidFill>
                  <a:schemeClr val="tx1"/>
                </a:solidFill>
              </a:rPr>
              <a:t>1962, </a:t>
            </a:r>
            <a:r>
              <a:rPr lang="en-GB" sz="1600" dirty="0">
                <a:solidFill>
                  <a:schemeClr val="tx1"/>
                </a:solidFill>
              </a:rPr>
              <a:t>Harris and </a:t>
            </a:r>
            <a:r>
              <a:rPr lang="en-GB" sz="1600" dirty="0" err="1">
                <a:solidFill>
                  <a:schemeClr val="tx1"/>
                </a:solidFill>
              </a:rPr>
              <a:t>Todaro</a:t>
            </a:r>
            <a:r>
              <a:rPr lang="en-GB" sz="1600" dirty="0">
                <a:solidFill>
                  <a:schemeClr val="tx1"/>
                </a:solidFill>
              </a:rPr>
              <a:t> </a:t>
            </a:r>
            <a:r>
              <a:rPr lang="en-GB" sz="1600" dirty="0" smtClean="0">
                <a:solidFill>
                  <a:schemeClr val="tx1"/>
                </a:solidFill>
              </a:rPr>
              <a:t>1970, </a:t>
            </a:r>
            <a:r>
              <a:rPr lang="en-GB" sz="1600" dirty="0" err="1">
                <a:solidFill>
                  <a:schemeClr val="tx1"/>
                </a:solidFill>
              </a:rPr>
              <a:t>Borjas</a:t>
            </a:r>
            <a:r>
              <a:rPr lang="en-GB" sz="1600" dirty="0">
                <a:solidFill>
                  <a:schemeClr val="tx1"/>
                </a:solidFill>
              </a:rPr>
              <a:t> </a:t>
            </a:r>
            <a:r>
              <a:rPr lang="en-GB" sz="1600" dirty="0" smtClean="0">
                <a:solidFill>
                  <a:schemeClr val="tx1"/>
                </a:solidFill>
              </a:rPr>
              <a:t>1987, or decisions by the migrant households (</a:t>
            </a:r>
            <a:r>
              <a:rPr lang="en-GB" sz="1600" dirty="0">
                <a:solidFill>
                  <a:schemeClr val="tx1"/>
                </a:solidFill>
              </a:rPr>
              <a:t>Mincer </a:t>
            </a:r>
            <a:r>
              <a:rPr lang="en-GB" sz="1600" dirty="0" smtClean="0">
                <a:solidFill>
                  <a:schemeClr val="tx1"/>
                </a:solidFill>
              </a:rPr>
              <a:t>1978, </a:t>
            </a:r>
            <a:r>
              <a:rPr lang="en-GB" sz="1600" dirty="0" err="1">
                <a:solidFill>
                  <a:schemeClr val="tx1"/>
                </a:solidFill>
              </a:rPr>
              <a:t>Borjas</a:t>
            </a:r>
            <a:r>
              <a:rPr lang="en-GB" sz="1600" dirty="0">
                <a:solidFill>
                  <a:schemeClr val="tx1"/>
                </a:solidFill>
              </a:rPr>
              <a:t> </a:t>
            </a:r>
            <a:r>
              <a:rPr lang="en-GB" sz="1600" dirty="0" smtClean="0">
                <a:solidFill>
                  <a:schemeClr val="tx1"/>
                </a:solidFill>
              </a:rPr>
              <a:t>1999). </a:t>
            </a:r>
            <a:r>
              <a:rPr lang="en-US" sz="1600" dirty="0" smtClean="0">
                <a:solidFill>
                  <a:schemeClr val="tx1"/>
                </a:solidFill>
              </a:rPr>
              <a:t>The cost/benefit approach failed to explain:</a:t>
            </a:r>
          </a:p>
          <a:p>
            <a:pPr marL="342900" lvl="0" indent="-342900" algn="just">
              <a:spcAft>
                <a:spcPts val="600"/>
              </a:spcAft>
              <a:buAutoNum type="arabicParenBoth"/>
            </a:pPr>
            <a:r>
              <a:rPr lang="en-US" sz="1600" dirty="0" smtClean="0">
                <a:solidFill>
                  <a:schemeClr val="tx1"/>
                </a:solidFill>
              </a:rPr>
              <a:t>why the total volume of international migration flows remains rather low in World, where vast income differences persist over decades, and </a:t>
            </a:r>
          </a:p>
          <a:p>
            <a:pPr marL="342900" lvl="0" indent="-342900" algn="just">
              <a:spcAft>
                <a:spcPts val="600"/>
              </a:spcAft>
              <a:buAutoNum type="arabicParenBoth"/>
            </a:pPr>
            <a:r>
              <a:rPr lang="en-US" sz="1600" dirty="0" smtClean="0">
                <a:solidFill>
                  <a:schemeClr val="tx1"/>
                </a:solidFill>
              </a:rPr>
              <a:t>why many migrants prefer countries with medium income levels over high-income countries.</a:t>
            </a:r>
          </a:p>
          <a:p>
            <a:pPr algn="just">
              <a:spcAft>
                <a:spcPts val="600"/>
              </a:spcAft>
            </a:pPr>
            <a:r>
              <a:rPr lang="en-US" sz="1600" dirty="0" smtClean="0">
                <a:solidFill>
                  <a:schemeClr val="tx1"/>
                </a:solidFill>
              </a:rPr>
              <a:t>Theories based on the economic cost/benefit analysis work best for migration from poor to rich countries, but are unable to explain many distinctive types of migration between European countries, such as life-style migration or migration by tertiary students. Intra-European migration accounts for a much more diverse set of migration motives than job and income disparities.</a:t>
            </a:r>
          </a:p>
          <a:p>
            <a:pPr lvl="0" algn="just">
              <a:spcAft>
                <a:spcPts val="600"/>
              </a:spcAft>
            </a:pPr>
            <a:r>
              <a:rPr lang="en-US" sz="1600" dirty="0" smtClean="0">
                <a:solidFill>
                  <a:schemeClr val="tx1"/>
                </a:solidFill>
              </a:rPr>
              <a:t>The geographical distribution of the migrant stocks only partially was responsive to income opportunities. Jobs and educational opportunities were major motives for the intra-European migration of V4 nationals (</a:t>
            </a:r>
            <a:r>
              <a:rPr lang="en-US" sz="1600" dirty="0" err="1" smtClean="0">
                <a:solidFill>
                  <a:schemeClr val="tx1"/>
                </a:solidFill>
              </a:rPr>
              <a:t>Kahanec</a:t>
            </a:r>
            <a:r>
              <a:rPr lang="en-US" sz="1600" dirty="0" smtClean="0">
                <a:solidFill>
                  <a:schemeClr val="tx1"/>
                </a:solidFill>
              </a:rPr>
              <a:t> 2012). Many of the migrants, for example, have migrated to the United Kingdom not only in order to earn money but also to try life abroad, see the world, or learn English (</a:t>
            </a:r>
            <a:r>
              <a:rPr lang="en-US" sz="1600" dirty="0" err="1" smtClean="0">
                <a:solidFill>
                  <a:schemeClr val="tx1"/>
                </a:solidFill>
              </a:rPr>
              <a:t>Parutis</a:t>
            </a:r>
            <a:r>
              <a:rPr lang="en-US" sz="1600" dirty="0" smtClean="0">
                <a:solidFill>
                  <a:schemeClr val="tx1"/>
                </a:solidFill>
              </a:rPr>
              <a:t> 2014).</a:t>
            </a:r>
          </a:p>
          <a:p>
            <a:pPr algn="just">
              <a:spcAft>
                <a:spcPts val="600"/>
              </a:spcAft>
            </a:pPr>
            <a:r>
              <a:rPr lang="en-GB" sz="1600" dirty="0" smtClean="0">
                <a:solidFill>
                  <a:schemeClr val="tx1"/>
                </a:solidFill>
              </a:rPr>
              <a:t>Migration between high-income countries and middle high-income may reflect more varied tastes and lifestyle choices, such as education</a:t>
            </a:r>
            <a:r>
              <a:rPr lang="sk-SK" sz="1600" dirty="0" smtClean="0">
                <a:solidFill>
                  <a:schemeClr val="tx1"/>
                </a:solidFill>
              </a:rPr>
              <a:t> </a:t>
            </a:r>
            <a:r>
              <a:rPr lang="sk-SK" sz="1600" dirty="0" smtClean="0"/>
              <a:t>(</a:t>
            </a:r>
            <a:r>
              <a:rPr lang="sk-SK" sz="1600" dirty="0" err="1"/>
              <a:t>King</a:t>
            </a:r>
            <a:r>
              <a:rPr lang="sk-SK" sz="1600" dirty="0"/>
              <a:t> and </a:t>
            </a:r>
            <a:r>
              <a:rPr lang="sk-SK" sz="1600" dirty="0" err="1"/>
              <a:t>Raghuram</a:t>
            </a:r>
            <a:r>
              <a:rPr lang="sk-SK" sz="1600" dirty="0"/>
              <a:t> 2013)</a:t>
            </a:r>
            <a:r>
              <a:rPr lang="en-GB" sz="1600" dirty="0" smtClean="0">
                <a:solidFill>
                  <a:schemeClr val="tx1"/>
                </a:solidFill>
              </a:rPr>
              <a:t>, novelty seeking, personal relationship, culture preferences, climate considerations and many more. The same pair of European countries may therefore generate quite diverse forms migrant exchange. Flow of the Portuguese labour migrants pursuing higher wages and students enrolling on British Universities, for example, meets flow of the UK retirees seeking sunny climate and lower living costs in Portugal</a:t>
            </a:r>
            <a:endParaRPr lang="en-GB" sz="2000" dirty="0" smtClean="0">
              <a:solidFill>
                <a:schemeClr val="tx1"/>
              </a:solidFill>
            </a:endParaRPr>
          </a:p>
        </p:txBody>
      </p:sp>
      <p:sp>
        <p:nvSpPr>
          <p:cNvPr id="6" name="Nadpis 1"/>
          <p:cNvSpPr txBox="1">
            <a:spLocks/>
          </p:cNvSpPr>
          <p:nvPr/>
        </p:nvSpPr>
        <p:spPr bwMode="auto">
          <a:xfrm>
            <a:off x="381000" y="76200"/>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rgbClr val="808080"/>
                </a:solidFill>
                <a:latin typeface="Arial" charset="0"/>
                <a:cs typeface="Arial" charset="0"/>
              </a:defRPr>
            </a:lvl2pPr>
            <a:lvl3pPr algn="l" rtl="0" eaLnBrk="0" fontAlgn="base" hangingPunct="0">
              <a:spcBef>
                <a:spcPct val="0"/>
              </a:spcBef>
              <a:spcAft>
                <a:spcPct val="0"/>
              </a:spcAft>
              <a:defRPr sz="3200">
                <a:solidFill>
                  <a:srgbClr val="808080"/>
                </a:solidFill>
                <a:latin typeface="Arial" charset="0"/>
                <a:cs typeface="Arial" charset="0"/>
              </a:defRPr>
            </a:lvl3pPr>
            <a:lvl4pPr algn="l" rtl="0" eaLnBrk="0" fontAlgn="base" hangingPunct="0">
              <a:spcBef>
                <a:spcPct val="0"/>
              </a:spcBef>
              <a:spcAft>
                <a:spcPct val="0"/>
              </a:spcAft>
              <a:defRPr sz="3200">
                <a:solidFill>
                  <a:srgbClr val="808080"/>
                </a:solidFill>
                <a:latin typeface="Arial" charset="0"/>
                <a:cs typeface="Arial" charset="0"/>
              </a:defRPr>
            </a:lvl4pPr>
            <a:lvl5pPr algn="l" rtl="0" eaLnBrk="0" fontAlgn="base" hangingPunct="0">
              <a:spcBef>
                <a:spcPct val="0"/>
              </a:spcBef>
              <a:spcAft>
                <a:spcPct val="0"/>
              </a:spcAft>
              <a:defRPr sz="3200">
                <a:solidFill>
                  <a:srgbClr val="808080"/>
                </a:solidFill>
                <a:latin typeface="Arial" charset="0"/>
                <a:cs typeface="Arial" charset="0"/>
              </a:defRPr>
            </a:lvl5pPr>
            <a:lvl6pPr marL="457200" algn="l" rtl="0" fontAlgn="base">
              <a:spcBef>
                <a:spcPct val="0"/>
              </a:spcBef>
              <a:spcAft>
                <a:spcPct val="0"/>
              </a:spcAft>
              <a:defRPr sz="3200">
                <a:solidFill>
                  <a:srgbClr val="808080"/>
                </a:solidFill>
                <a:latin typeface="Arial" charset="0"/>
                <a:cs typeface="Arial" charset="0"/>
              </a:defRPr>
            </a:lvl6pPr>
            <a:lvl7pPr marL="914400" algn="l" rtl="0" fontAlgn="base">
              <a:spcBef>
                <a:spcPct val="0"/>
              </a:spcBef>
              <a:spcAft>
                <a:spcPct val="0"/>
              </a:spcAft>
              <a:defRPr sz="3200">
                <a:solidFill>
                  <a:srgbClr val="808080"/>
                </a:solidFill>
                <a:latin typeface="Arial" charset="0"/>
                <a:cs typeface="Arial" charset="0"/>
              </a:defRPr>
            </a:lvl7pPr>
            <a:lvl8pPr marL="1371600" algn="l" rtl="0" fontAlgn="base">
              <a:spcBef>
                <a:spcPct val="0"/>
              </a:spcBef>
              <a:spcAft>
                <a:spcPct val="0"/>
              </a:spcAft>
              <a:defRPr sz="3200">
                <a:solidFill>
                  <a:srgbClr val="808080"/>
                </a:solidFill>
                <a:latin typeface="Arial" charset="0"/>
                <a:cs typeface="Arial" charset="0"/>
              </a:defRPr>
            </a:lvl8pPr>
            <a:lvl9pPr marL="1828800" algn="l" rtl="0" fontAlgn="base">
              <a:spcBef>
                <a:spcPct val="0"/>
              </a:spcBef>
              <a:spcAft>
                <a:spcPct val="0"/>
              </a:spcAft>
              <a:defRPr sz="3200">
                <a:solidFill>
                  <a:srgbClr val="808080"/>
                </a:solidFill>
                <a:latin typeface="Arial" charset="0"/>
                <a:cs typeface="Arial" charset="0"/>
              </a:defRPr>
            </a:lvl9pPr>
          </a:lstStyle>
          <a:p>
            <a:pPr algn="ctr">
              <a:defRPr/>
            </a:pPr>
            <a:r>
              <a:rPr lang="en-US" altLang="sk-SK" sz="2400" b="1" kern="0" dirty="0" smtClean="0">
                <a:solidFill>
                  <a:srgbClr val="C00000"/>
                </a:solidFill>
                <a:latin typeface="Times New Roman" panose="02020603050405020304" pitchFamily="18" charset="0"/>
                <a:cs typeface="Times New Roman" panose="02020603050405020304" pitchFamily="18" charset="0"/>
              </a:rPr>
              <a:t>Intra-European migration: big canvas</a:t>
            </a:r>
          </a:p>
          <a:p>
            <a:pPr algn="ctr">
              <a:defRPr/>
            </a:pPr>
            <a:r>
              <a:rPr lang="en-US" altLang="sk-SK" sz="1800" b="1" kern="0" dirty="0" smtClean="0">
                <a:solidFill>
                  <a:srgbClr val="C00000"/>
                </a:solidFill>
                <a:latin typeface="Times New Roman" panose="02020603050405020304" pitchFamily="18" charset="0"/>
                <a:cs typeface="Times New Roman" panose="02020603050405020304" pitchFamily="18" charset="0"/>
              </a:rPr>
              <a:t>There is more about migration than jobs and wages</a:t>
            </a:r>
          </a:p>
        </p:txBody>
      </p:sp>
      <p:pic>
        <p:nvPicPr>
          <p:cNvPr id="4" name="Obrázok 3" descr="ssh2016_podpis02"/>
          <p:cNvPicPr/>
          <p:nvPr/>
        </p:nvPicPr>
        <p:blipFill>
          <a:blip r:embed="rId2" cstate="print"/>
          <a:srcRect/>
          <a:stretch>
            <a:fillRect/>
          </a:stretch>
        </p:blipFill>
        <p:spPr bwMode="auto">
          <a:xfrm>
            <a:off x="6612255" y="6134735"/>
            <a:ext cx="2531745" cy="723265"/>
          </a:xfrm>
          <a:prstGeom prst="rect">
            <a:avLst/>
          </a:prstGeom>
          <a:noFill/>
          <a:ln w="9525">
            <a:noFill/>
            <a:miter lim="800000"/>
            <a:headEnd/>
            <a:tailEnd/>
          </a:ln>
        </p:spPr>
      </p:pic>
      <p:pic>
        <p:nvPicPr>
          <p:cNvPr id="5" name="Picture 2" descr="YMO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150035"/>
            <a:ext cx="2622228" cy="51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529753"/>
      </p:ext>
    </p:extLst>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txBox="1">
            <a:spLocks/>
          </p:cNvSpPr>
          <p:nvPr/>
        </p:nvSpPr>
        <p:spPr bwMode="auto">
          <a:xfrm>
            <a:off x="413327" y="188640"/>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rgbClr val="808080"/>
                </a:solidFill>
                <a:latin typeface="Arial" charset="0"/>
                <a:cs typeface="Arial" charset="0"/>
              </a:defRPr>
            </a:lvl2pPr>
            <a:lvl3pPr algn="l" rtl="0" eaLnBrk="0" fontAlgn="base" hangingPunct="0">
              <a:spcBef>
                <a:spcPct val="0"/>
              </a:spcBef>
              <a:spcAft>
                <a:spcPct val="0"/>
              </a:spcAft>
              <a:defRPr sz="3200">
                <a:solidFill>
                  <a:srgbClr val="808080"/>
                </a:solidFill>
                <a:latin typeface="Arial" charset="0"/>
                <a:cs typeface="Arial" charset="0"/>
              </a:defRPr>
            </a:lvl3pPr>
            <a:lvl4pPr algn="l" rtl="0" eaLnBrk="0" fontAlgn="base" hangingPunct="0">
              <a:spcBef>
                <a:spcPct val="0"/>
              </a:spcBef>
              <a:spcAft>
                <a:spcPct val="0"/>
              </a:spcAft>
              <a:defRPr sz="3200">
                <a:solidFill>
                  <a:srgbClr val="808080"/>
                </a:solidFill>
                <a:latin typeface="Arial" charset="0"/>
                <a:cs typeface="Arial" charset="0"/>
              </a:defRPr>
            </a:lvl4pPr>
            <a:lvl5pPr algn="l" rtl="0" eaLnBrk="0" fontAlgn="base" hangingPunct="0">
              <a:spcBef>
                <a:spcPct val="0"/>
              </a:spcBef>
              <a:spcAft>
                <a:spcPct val="0"/>
              </a:spcAft>
              <a:defRPr sz="3200">
                <a:solidFill>
                  <a:srgbClr val="808080"/>
                </a:solidFill>
                <a:latin typeface="Arial" charset="0"/>
                <a:cs typeface="Arial" charset="0"/>
              </a:defRPr>
            </a:lvl5pPr>
            <a:lvl6pPr marL="457200" algn="l" rtl="0" fontAlgn="base">
              <a:spcBef>
                <a:spcPct val="0"/>
              </a:spcBef>
              <a:spcAft>
                <a:spcPct val="0"/>
              </a:spcAft>
              <a:defRPr sz="3200">
                <a:solidFill>
                  <a:srgbClr val="808080"/>
                </a:solidFill>
                <a:latin typeface="Arial" charset="0"/>
                <a:cs typeface="Arial" charset="0"/>
              </a:defRPr>
            </a:lvl6pPr>
            <a:lvl7pPr marL="914400" algn="l" rtl="0" fontAlgn="base">
              <a:spcBef>
                <a:spcPct val="0"/>
              </a:spcBef>
              <a:spcAft>
                <a:spcPct val="0"/>
              </a:spcAft>
              <a:defRPr sz="3200">
                <a:solidFill>
                  <a:srgbClr val="808080"/>
                </a:solidFill>
                <a:latin typeface="Arial" charset="0"/>
                <a:cs typeface="Arial" charset="0"/>
              </a:defRPr>
            </a:lvl7pPr>
            <a:lvl8pPr marL="1371600" algn="l" rtl="0" fontAlgn="base">
              <a:spcBef>
                <a:spcPct val="0"/>
              </a:spcBef>
              <a:spcAft>
                <a:spcPct val="0"/>
              </a:spcAft>
              <a:defRPr sz="3200">
                <a:solidFill>
                  <a:srgbClr val="808080"/>
                </a:solidFill>
                <a:latin typeface="Arial" charset="0"/>
                <a:cs typeface="Arial" charset="0"/>
              </a:defRPr>
            </a:lvl8pPr>
            <a:lvl9pPr marL="1828800" algn="l" rtl="0" fontAlgn="base">
              <a:spcBef>
                <a:spcPct val="0"/>
              </a:spcBef>
              <a:spcAft>
                <a:spcPct val="0"/>
              </a:spcAft>
              <a:defRPr sz="3200">
                <a:solidFill>
                  <a:srgbClr val="808080"/>
                </a:solidFill>
                <a:latin typeface="Arial" charset="0"/>
                <a:cs typeface="Arial" charset="0"/>
              </a:defRPr>
            </a:lvl9pPr>
          </a:lstStyle>
          <a:p>
            <a:pPr algn="ctr">
              <a:lnSpc>
                <a:spcPct val="80000"/>
              </a:lnSpc>
              <a:defRPr/>
            </a:pPr>
            <a:r>
              <a:rPr lang="en-US" altLang="sk-SK" sz="2400" b="1" kern="0" dirty="0">
                <a:solidFill>
                  <a:srgbClr val="C00000"/>
                </a:solidFill>
                <a:latin typeface="Times New Roman" panose="02020603050405020304" pitchFamily="18" charset="0"/>
                <a:cs typeface="Times New Roman" panose="02020603050405020304" pitchFamily="18" charset="0"/>
              </a:rPr>
              <a:t>Average annual intra-European migrant </a:t>
            </a:r>
            <a:r>
              <a:rPr lang="en-US" altLang="sk-SK" sz="2400" b="1" kern="0" dirty="0" smtClean="0">
                <a:solidFill>
                  <a:srgbClr val="C00000"/>
                </a:solidFill>
                <a:latin typeface="Times New Roman" panose="02020603050405020304" pitchFamily="18" charset="0"/>
                <a:cs typeface="Times New Roman" panose="02020603050405020304" pitchFamily="18" charset="0"/>
              </a:rPr>
              <a:t>stocks</a:t>
            </a:r>
            <a:endParaRPr lang="sk-SK" altLang="sk-SK" sz="2400" b="1" kern="0" dirty="0" smtClean="0">
              <a:solidFill>
                <a:srgbClr val="C00000"/>
              </a:solidFill>
              <a:latin typeface="Times New Roman" panose="02020603050405020304" pitchFamily="18" charset="0"/>
              <a:cs typeface="Times New Roman" panose="02020603050405020304" pitchFamily="18" charset="0"/>
            </a:endParaRPr>
          </a:p>
          <a:p>
            <a:pPr algn="ctr">
              <a:lnSpc>
                <a:spcPct val="80000"/>
              </a:lnSpc>
              <a:defRPr/>
            </a:pPr>
            <a:r>
              <a:rPr lang="en-US" sz="1800" b="1" kern="0" dirty="0">
                <a:solidFill>
                  <a:srgbClr val="C00000"/>
                </a:solidFill>
                <a:latin typeface="Times New Roman" panose="02020603050405020304" pitchFamily="18" charset="0"/>
                <a:cs typeface="Times New Roman" panose="02020603050405020304" pitchFamily="18" charset="0"/>
              </a:rPr>
              <a:t>(million persons and per cent of total)</a:t>
            </a:r>
            <a:endParaRPr lang="en-US" sz="1800" kern="0" dirty="0">
              <a:solidFill>
                <a:srgbClr val="C00000"/>
              </a:solidFill>
            </a:endParaRPr>
          </a:p>
        </p:txBody>
      </p:sp>
      <p:graphicFrame>
        <p:nvGraphicFramePr>
          <p:cNvPr id="2" name="Tabuľka 1"/>
          <p:cNvGraphicFramePr>
            <a:graphicFrameLocks noGrp="1"/>
          </p:cNvGraphicFramePr>
          <p:nvPr>
            <p:extLst>
              <p:ext uri="{D42A27DB-BD31-4B8C-83A1-F6EECF244321}">
                <p14:modId xmlns:p14="http://schemas.microsoft.com/office/powerpoint/2010/main" val="4101127199"/>
              </p:ext>
            </p:extLst>
          </p:nvPr>
        </p:nvGraphicFramePr>
        <p:xfrm>
          <a:off x="381000" y="942960"/>
          <a:ext cx="8229601" cy="3566160"/>
        </p:xfrm>
        <a:graphic>
          <a:graphicData uri="http://schemas.openxmlformats.org/drawingml/2006/table">
            <a:tbl>
              <a:tblPr firstRow="1" firstCol="1" bandRow="1">
                <a:tableStyleId>{7E9639D4-E3E2-4D34-9284-5A2195B3D0D7}</a:tableStyleId>
              </a:tblPr>
              <a:tblGrid>
                <a:gridCol w="4267200">
                  <a:extLst>
                    <a:ext uri="{9D8B030D-6E8A-4147-A177-3AD203B41FA5}">
                      <a16:colId xmlns:a16="http://schemas.microsoft.com/office/drawing/2014/main" xmlns="" val="1365720780"/>
                    </a:ext>
                  </a:extLst>
                </a:gridCol>
                <a:gridCol w="1295400">
                  <a:extLst>
                    <a:ext uri="{9D8B030D-6E8A-4147-A177-3AD203B41FA5}">
                      <a16:colId xmlns:a16="http://schemas.microsoft.com/office/drawing/2014/main" xmlns="" val="4273770435"/>
                    </a:ext>
                  </a:extLst>
                </a:gridCol>
                <a:gridCol w="1143000">
                  <a:extLst>
                    <a:ext uri="{9D8B030D-6E8A-4147-A177-3AD203B41FA5}">
                      <a16:colId xmlns:a16="http://schemas.microsoft.com/office/drawing/2014/main" xmlns="" val="1543473959"/>
                    </a:ext>
                  </a:extLst>
                </a:gridCol>
                <a:gridCol w="1524001">
                  <a:extLst>
                    <a:ext uri="{9D8B030D-6E8A-4147-A177-3AD203B41FA5}">
                      <a16:colId xmlns:a16="http://schemas.microsoft.com/office/drawing/2014/main" xmlns="" val="517827468"/>
                    </a:ext>
                  </a:extLst>
                </a:gridCol>
              </a:tblGrid>
              <a:tr h="304800">
                <a:tc>
                  <a:txBody>
                    <a:bodyPr/>
                    <a:lstStyle/>
                    <a:p>
                      <a:pPr algn="l">
                        <a:spcAft>
                          <a:spcPts val="0"/>
                        </a:spcAft>
                      </a:pPr>
                      <a:r>
                        <a:rPr lang="en-GB" sz="1400" dirty="0">
                          <a:effectLst/>
                        </a:rPr>
                        <a:t>Flow type</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1997-2004</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2005-2013</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200" dirty="0">
                          <a:effectLst/>
                        </a:rPr>
                        <a:t>Growth rates: 2005-2013 to 1997-2004</a:t>
                      </a:r>
                      <a:endParaRPr lang="sk-SK"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2185278295"/>
                  </a:ext>
                </a:extLst>
              </a:tr>
              <a:tr h="152400">
                <a:tc>
                  <a:txBody>
                    <a:bodyPr/>
                    <a:lstStyle/>
                    <a:p>
                      <a:pPr algn="l">
                        <a:spcAft>
                          <a:spcPts val="0"/>
                        </a:spcAft>
                      </a:pPr>
                      <a:r>
                        <a:rPr lang="en-GB" sz="1400" dirty="0">
                          <a:effectLst/>
                        </a:rPr>
                        <a:t>Total stocks:</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smtClean="0">
                          <a:effectLst/>
                        </a:rPr>
                        <a:t>9.04 mil.</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smtClean="0">
                          <a:effectLst/>
                        </a:rPr>
                        <a:t>13.7</a:t>
                      </a:r>
                      <a:r>
                        <a:rPr lang="en-US" sz="1400" dirty="0" smtClean="0">
                          <a:effectLst/>
                        </a:rPr>
                        <a:t>4 mil.</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a:effectLst/>
                        </a:rPr>
                        <a:t>1.52</a:t>
                      </a:r>
                      <a:endParaRPr lang="sk-SK"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810248053"/>
                  </a:ext>
                </a:extLst>
              </a:tr>
              <a:tr h="152400">
                <a:tc>
                  <a:txBody>
                    <a:bodyPr/>
                    <a:lstStyle/>
                    <a:p>
                      <a:pPr algn="l">
                        <a:spcAft>
                          <a:spcPts val="0"/>
                        </a:spcAft>
                      </a:pPr>
                      <a:r>
                        <a:rPr lang="en-GB" sz="1400" dirty="0">
                          <a:effectLst/>
                        </a:rPr>
                        <a:t>Stocks by position within the migration system</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 </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 </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a:effectLst/>
                        </a:rPr>
                        <a:t> </a:t>
                      </a:r>
                      <a:endParaRPr lang="sk-SK"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1989592194"/>
                  </a:ext>
                </a:extLst>
              </a:tr>
              <a:tr h="152400">
                <a:tc>
                  <a:txBody>
                    <a:bodyPr/>
                    <a:lstStyle/>
                    <a:p>
                      <a:pPr algn="l">
                        <a:spcAft>
                          <a:spcPts val="0"/>
                        </a:spcAft>
                      </a:pPr>
                      <a:r>
                        <a:rPr lang="en-GB" sz="1400" b="0" dirty="0">
                          <a:effectLst/>
                        </a:rPr>
                        <a:t>   centre to centre</a:t>
                      </a:r>
                      <a:endParaRPr lang="sk-SK"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5.57 (61.5%)</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6.64 (48.4%)</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a:effectLst/>
                        </a:rPr>
                        <a:t>1.19</a:t>
                      </a:r>
                      <a:endParaRPr lang="sk-SK"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772761784"/>
                  </a:ext>
                </a:extLst>
              </a:tr>
              <a:tr h="152400">
                <a:tc>
                  <a:txBody>
                    <a:bodyPr/>
                    <a:lstStyle/>
                    <a:p>
                      <a:pPr algn="l">
                        <a:spcAft>
                          <a:spcPts val="0"/>
                        </a:spcAft>
                      </a:pPr>
                      <a:r>
                        <a:rPr lang="en-GB" sz="1400" b="0" dirty="0">
                          <a:effectLst/>
                        </a:rPr>
                        <a:t>   centre to  periphery</a:t>
                      </a:r>
                      <a:endParaRPr lang="sk-SK"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0.13 (1.5%)</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0.22 (1.6%)</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a:effectLst/>
                        </a:rPr>
                        <a:t>1.68</a:t>
                      </a:r>
                      <a:endParaRPr lang="sk-SK"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2084994291"/>
                  </a:ext>
                </a:extLst>
              </a:tr>
              <a:tr h="152400">
                <a:tc>
                  <a:txBody>
                    <a:bodyPr/>
                    <a:lstStyle/>
                    <a:p>
                      <a:pPr algn="l">
                        <a:spcAft>
                          <a:spcPts val="0"/>
                        </a:spcAft>
                      </a:pPr>
                      <a:r>
                        <a:rPr lang="en-GB" sz="1400" b="0" dirty="0">
                          <a:effectLst/>
                        </a:rPr>
                        <a:t>   periphery to centre</a:t>
                      </a:r>
                      <a:endParaRPr lang="sk-SK"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3.12 (34.4%)</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6.52 (47.5%)</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a:effectLst/>
                        </a:rPr>
                        <a:t>2.09</a:t>
                      </a:r>
                      <a:endParaRPr lang="sk-SK"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1770537725"/>
                  </a:ext>
                </a:extLst>
              </a:tr>
              <a:tr h="152400">
                <a:tc>
                  <a:txBody>
                    <a:bodyPr/>
                    <a:lstStyle/>
                    <a:p>
                      <a:pPr algn="l">
                        <a:spcAft>
                          <a:spcPts val="0"/>
                        </a:spcAft>
                      </a:pPr>
                      <a:r>
                        <a:rPr lang="en-GB" sz="1400" b="0" dirty="0">
                          <a:effectLst/>
                        </a:rPr>
                        <a:t>   periphery to periphery</a:t>
                      </a:r>
                      <a:endParaRPr lang="sk-SK"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0.24 (2.7%)</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0.35 (2.6%)</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a:effectLst/>
                        </a:rPr>
                        <a:t>1.44</a:t>
                      </a:r>
                      <a:endParaRPr lang="sk-SK"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3456872248"/>
                  </a:ext>
                </a:extLst>
              </a:tr>
              <a:tr h="152400">
                <a:tc>
                  <a:txBody>
                    <a:bodyPr/>
                    <a:lstStyle/>
                    <a:p>
                      <a:pPr algn="l">
                        <a:spcAft>
                          <a:spcPts val="0"/>
                        </a:spcAft>
                      </a:pPr>
                      <a:r>
                        <a:rPr lang="en-GB" sz="1400" dirty="0">
                          <a:effectLst/>
                        </a:rPr>
                        <a:t>Stocks by region of origin:</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 </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 </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a:effectLst/>
                        </a:rPr>
                        <a:t> </a:t>
                      </a:r>
                      <a:endParaRPr lang="sk-SK"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450149934"/>
                  </a:ext>
                </a:extLst>
              </a:tr>
              <a:tr h="152400">
                <a:tc>
                  <a:txBody>
                    <a:bodyPr/>
                    <a:lstStyle/>
                    <a:p>
                      <a:pPr algn="l">
                        <a:spcAft>
                          <a:spcPts val="0"/>
                        </a:spcAft>
                      </a:pPr>
                      <a:r>
                        <a:rPr lang="en-GB" sz="1400" b="0" dirty="0">
                          <a:effectLst/>
                        </a:rPr>
                        <a:t>   Middle Europe</a:t>
                      </a:r>
                      <a:endParaRPr lang="sk-SK"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2.55 (28.2%)</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3.33 (24.2%)</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a:effectLst/>
                        </a:rPr>
                        <a:t>1.30</a:t>
                      </a:r>
                      <a:endParaRPr lang="sk-SK"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2444525560"/>
                  </a:ext>
                </a:extLst>
              </a:tr>
              <a:tr h="168910">
                <a:tc>
                  <a:txBody>
                    <a:bodyPr/>
                    <a:lstStyle/>
                    <a:p>
                      <a:pPr algn="l">
                        <a:spcAft>
                          <a:spcPts val="0"/>
                        </a:spcAft>
                      </a:pPr>
                      <a:r>
                        <a:rPr lang="en-GB" sz="1400" b="0" dirty="0">
                          <a:effectLst/>
                        </a:rPr>
                        <a:t>   Eastern Europe</a:t>
                      </a:r>
                      <a:endParaRPr lang="sk-SK"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1.82 (20.1%)</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5.23 (38.0%)</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a:effectLst/>
                        </a:rPr>
                        <a:t>2.87</a:t>
                      </a:r>
                      <a:endParaRPr lang="sk-SK"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2889741330"/>
                  </a:ext>
                </a:extLst>
              </a:tr>
              <a:tr h="152400">
                <a:tc>
                  <a:txBody>
                    <a:bodyPr/>
                    <a:lstStyle/>
                    <a:p>
                      <a:pPr algn="l">
                        <a:spcAft>
                          <a:spcPts val="0"/>
                        </a:spcAft>
                      </a:pPr>
                      <a:r>
                        <a:rPr lang="en-GB" sz="1400" b="0" dirty="0">
                          <a:effectLst/>
                        </a:rPr>
                        <a:t>   Northern Europe</a:t>
                      </a:r>
                      <a:endParaRPr lang="sk-SK"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1.12 (12.3%)</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1.53 (11.1%)</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a:effectLst/>
                        </a:rPr>
                        <a:t>1.37</a:t>
                      </a:r>
                      <a:endParaRPr lang="sk-SK"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1144840344"/>
                  </a:ext>
                </a:extLst>
              </a:tr>
              <a:tr h="200025">
                <a:tc>
                  <a:txBody>
                    <a:bodyPr/>
                    <a:lstStyle/>
                    <a:p>
                      <a:pPr algn="l">
                        <a:spcAft>
                          <a:spcPts val="0"/>
                        </a:spcAft>
                      </a:pPr>
                      <a:r>
                        <a:rPr lang="en-GB" sz="1400" b="0" dirty="0">
                          <a:effectLst/>
                        </a:rPr>
                        <a:t>   Southern Europe</a:t>
                      </a:r>
                      <a:endParaRPr lang="sk-SK"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3.57 (39.6%)</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3.65 (26.6%)</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a:effectLst/>
                        </a:rPr>
                        <a:t>1.02</a:t>
                      </a:r>
                      <a:endParaRPr lang="sk-SK"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2556500625"/>
                  </a:ext>
                </a:extLst>
              </a:tr>
              <a:tr h="152400">
                <a:tc>
                  <a:txBody>
                    <a:bodyPr/>
                    <a:lstStyle/>
                    <a:p>
                      <a:pPr algn="l">
                        <a:spcAft>
                          <a:spcPts val="0"/>
                        </a:spcAft>
                      </a:pPr>
                      <a:r>
                        <a:rPr lang="en-GB" sz="1400">
                          <a:effectLst/>
                        </a:rPr>
                        <a:t>Stocks by geographical and language proximity</a:t>
                      </a:r>
                      <a:endParaRPr lang="sk-SK"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 </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 </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 </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3553968761"/>
                  </a:ext>
                </a:extLst>
              </a:tr>
              <a:tr h="152400">
                <a:tc>
                  <a:txBody>
                    <a:bodyPr/>
                    <a:lstStyle/>
                    <a:p>
                      <a:pPr algn="l">
                        <a:spcAft>
                          <a:spcPts val="0"/>
                        </a:spcAft>
                      </a:pPr>
                      <a:r>
                        <a:rPr lang="en-GB" sz="1400" b="0" dirty="0">
                          <a:effectLst/>
                        </a:rPr>
                        <a:t>   neighbour countries</a:t>
                      </a:r>
                      <a:endParaRPr lang="sk-SK"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3.64 (40.2%)</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4.38 (31.9%)</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1.20</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1029418221"/>
                  </a:ext>
                </a:extLst>
              </a:tr>
              <a:tr h="152400">
                <a:tc>
                  <a:txBody>
                    <a:bodyPr/>
                    <a:lstStyle/>
                    <a:p>
                      <a:pPr algn="l">
                        <a:spcAft>
                          <a:spcPts val="0"/>
                        </a:spcAft>
                      </a:pPr>
                      <a:r>
                        <a:rPr lang="en-GB" sz="1400" b="0" dirty="0">
                          <a:effectLst/>
                        </a:rPr>
                        <a:t>   </a:t>
                      </a:r>
                      <a:r>
                        <a:rPr lang="en-GB" sz="1400" b="0">
                          <a:effectLst/>
                        </a:rPr>
                        <a:t>language </a:t>
                      </a:r>
                      <a:r>
                        <a:rPr lang="en-GB" sz="1400" b="0" smtClean="0">
                          <a:effectLst/>
                        </a:rPr>
                        <a:t>proximity,</a:t>
                      </a:r>
                      <a:r>
                        <a:rPr lang="en-GB" sz="1400" b="0" baseline="0" smtClean="0">
                          <a:effectLst/>
                        </a:rPr>
                        <a:t> </a:t>
                      </a:r>
                      <a:r>
                        <a:rPr lang="en-GB" sz="1400" b="0" baseline="0" dirty="0" smtClean="0">
                          <a:effectLst/>
                        </a:rPr>
                        <a:t>narrow </a:t>
                      </a:r>
                      <a:r>
                        <a:rPr lang="en-GB" sz="1400" b="0" dirty="0" smtClean="0">
                          <a:effectLst/>
                        </a:rPr>
                        <a:t>(same</a:t>
                      </a:r>
                      <a:r>
                        <a:rPr lang="en-GB" sz="1400" b="0" baseline="0" dirty="0" smtClean="0">
                          <a:effectLst/>
                        </a:rPr>
                        <a:t> language)</a:t>
                      </a:r>
                      <a:endParaRPr lang="sk-SK"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1.96 (21.6%)</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2.21 (16.1%)</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1.13</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412867913"/>
                  </a:ext>
                </a:extLst>
              </a:tr>
              <a:tr h="152400">
                <a:tc>
                  <a:txBody>
                    <a:bodyPr/>
                    <a:lstStyle/>
                    <a:p>
                      <a:pPr algn="l">
                        <a:spcAft>
                          <a:spcPts val="0"/>
                        </a:spcAft>
                      </a:pPr>
                      <a:r>
                        <a:rPr lang="en-GB" sz="1400" b="0" dirty="0">
                          <a:effectLst/>
                        </a:rPr>
                        <a:t>   </a:t>
                      </a:r>
                      <a:r>
                        <a:rPr lang="en-GB" sz="1400" b="0">
                          <a:effectLst/>
                        </a:rPr>
                        <a:t>language </a:t>
                      </a:r>
                      <a:r>
                        <a:rPr lang="en-GB" sz="1400" b="0" smtClean="0">
                          <a:effectLst/>
                        </a:rPr>
                        <a:t>proximity, </a:t>
                      </a:r>
                      <a:r>
                        <a:rPr lang="en-GB" sz="1400" b="0" dirty="0" smtClean="0">
                          <a:effectLst/>
                        </a:rPr>
                        <a:t>broad (same language</a:t>
                      </a:r>
                      <a:r>
                        <a:rPr lang="en-GB" sz="1400" b="0" baseline="0" dirty="0" smtClean="0">
                          <a:effectLst/>
                        </a:rPr>
                        <a:t> family</a:t>
                      </a:r>
                      <a:r>
                        <a:rPr lang="en-GB" sz="1400" b="0" dirty="0" smtClean="0">
                          <a:effectLst/>
                        </a:rPr>
                        <a:t>)</a:t>
                      </a:r>
                      <a:endParaRPr lang="sk-SK"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4.88 (53.8%)</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6.94 (50.5%)</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spcAft>
                          <a:spcPts val="0"/>
                        </a:spcAft>
                      </a:pPr>
                      <a:r>
                        <a:rPr lang="en-GB" sz="1400" dirty="0">
                          <a:effectLst/>
                        </a:rPr>
                        <a:t>1.42</a:t>
                      </a:r>
                      <a:endParaRPr lang="sk-SK"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3266672379"/>
                  </a:ext>
                </a:extLst>
              </a:tr>
            </a:tbl>
          </a:graphicData>
        </a:graphic>
      </p:graphicFrame>
      <p:sp>
        <p:nvSpPr>
          <p:cNvPr id="5" name="Rectangle 7"/>
          <p:cNvSpPr>
            <a:spLocks noChangeArrowheads="1"/>
          </p:cNvSpPr>
          <p:nvPr/>
        </p:nvSpPr>
        <p:spPr bwMode="auto">
          <a:xfrm>
            <a:off x="188903" y="4653136"/>
            <a:ext cx="8686800" cy="144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90000"/>
              </a:lnSpc>
              <a:spcBef>
                <a:spcPct val="50000"/>
              </a:spcBef>
              <a:buClr>
                <a:srgbClr val="5F5F5F"/>
              </a:buClr>
              <a:buFont typeface="Wingdings" panose="05000000000000000000" pitchFamily="2" charset="2"/>
              <a:buNone/>
              <a:defRPr/>
            </a:pPr>
            <a:r>
              <a:rPr lang="en-US" altLang="sk-SK" sz="1400" dirty="0">
                <a:latin typeface="+mj-lt"/>
                <a:ea typeface="Segoe UI Black" panose="020B0A02040204020203" pitchFamily="34" charset="0"/>
                <a:cs typeface="Segoe UI Black" panose="020B0A02040204020203" pitchFamily="34" charset="0"/>
              </a:rPr>
              <a:t>Notes: Periphery is defined as </a:t>
            </a:r>
            <a:r>
              <a:rPr lang="en-US" altLang="sk-SK" sz="1400" dirty="0" smtClean="0">
                <a:latin typeface="+mj-lt"/>
                <a:ea typeface="Segoe UI Black" panose="020B0A02040204020203" pitchFamily="34" charset="0"/>
                <a:cs typeface="Segoe UI Black" panose="020B0A02040204020203" pitchFamily="34" charset="0"/>
              </a:rPr>
              <a:t>CZ, HU, PL, SK, SI, HR, LT, LV, EE, BG, RO, PT, EL, CY, </a:t>
            </a:r>
            <a:r>
              <a:rPr lang="en-US" altLang="sk-SK" sz="1400" dirty="0">
                <a:latin typeface="+mj-lt"/>
                <a:ea typeface="Segoe UI Black" panose="020B0A02040204020203" pitchFamily="34" charset="0"/>
                <a:cs typeface="Segoe UI Black" panose="020B0A02040204020203" pitchFamily="34" charset="0"/>
              </a:rPr>
              <a:t>MY and IS. All other countries are considered </a:t>
            </a:r>
            <a:r>
              <a:rPr lang="en-US" altLang="sk-SK" sz="1400" dirty="0" err="1">
                <a:latin typeface="+mj-lt"/>
                <a:ea typeface="Segoe UI Black" panose="020B0A02040204020203" pitchFamily="34" charset="0"/>
                <a:cs typeface="Segoe UI Black" panose="020B0A02040204020203" pitchFamily="34" charset="0"/>
              </a:rPr>
              <a:t>centre</a:t>
            </a:r>
            <a:r>
              <a:rPr lang="en-US" altLang="sk-SK" sz="1400" dirty="0">
                <a:latin typeface="+mj-lt"/>
                <a:ea typeface="Segoe UI Black" panose="020B0A02040204020203" pitchFamily="34" charset="0"/>
                <a:cs typeface="Segoe UI Black" panose="020B0A02040204020203" pitchFamily="34" charset="0"/>
              </a:rPr>
              <a:t> countries. East is defined as </a:t>
            </a:r>
            <a:r>
              <a:rPr lang="en-US" altLang="sk-SK" sz="1400" dirty="0" smtClean="0">
                <a:latin typeface="+mj-lt"/>
                <a:ea typeface="Segoe UI Black" panose="020B0A02040204020203" pitchFamily="34" charset="0"/>
                <a:cs typeface="Segoe UI Black" panose="020B0A02040204020203" pitchFamily="34" charset="0"/>
              </a:rPr>
              <a:t>CZ, HU, PL, SK, SI, LT, EE, LV, </a:t>
            </a:r>
            <a:r>
              <a:rPr lang="en-US" altLang="sk-SK" sz="1400" dirty="0">
                <a:latin typeface="+mj-lt"/>
                <a:ea typeface="Segoe UI Black" panose="020B0A02040204020203" pitchFamily="34" charset="0"/>
                <a:cs typeface="Segoe UI Black" panose="020B0A02040204020203" pitchFamily="34" charset="0"/>
              </a:rPr>
              <a:t>RO and BG. South is defined as </a:t>
            </a:r>
            <a:r>
              <a:rPr lang="en-US" altLang="sk-SK" sz="1400" dirty="0" smtClean="0">
                <a:latin typeface="+mj-lt"/>
                <a:ea typeface="Segoe UI Black" panose="020B0A02040204020203" pitchFamily="34" charset="0"/>
                <a:cs typeface="Segoe UI Black" panose="020B0A02040204020203" pitchFamily="34" charset="0"/>
              </a:rPr>
              <a:t>ES, IT, PT, </a:t>
            </a:r>
            <a:r>
              <a:rPr lang="en-US" altLang="sk-SK" sz="1400" dirty="0">
                <a:latin typeface="+mj-lt"/>
                <a:ea typeface="Segoe UI Black" panose="020B0A02040204020203" pitchFamily="34" charset="0"/>
                <a:cs typeface="Segoe UI Black" panose="020B0A02040204020203" pitchFamily="34" charset="0"/>
              </a:rPr>
              <a:t>EL and CY. North is defined as </a:t>
            </a:r>
            <a:r>
              <a:rPr lang="en-US" altLang="sk-SK" sz="1400" dirty="0" smtClean="0">
                <a:latin typeface="+mj-lt"/>
                <a:ea typeface="Segoe UI Black" panose="020B0A02040204020203" pitchFamily="34" charset="0"/>
                <a:cs typeface="Segoe UI Black" panose="020B0A02040204020203" pitchFamily="34" charset="0"/>
              </a:rPr>
              <a:t>UK, IS, DK, NO, SE, </a:t>
            </a:r>
            <a:r>
              <a:rPr lang="en-US" altLang="sk-SK" sz="1400" dirty="0">
                <a:latin typeface="+mj-lt"/>
                <a:ea typeface="Segoe UI Black" panose="020B0A02040204020203" pitchFamily="34" charset="0"/>
                <a:cs typeface="Segoe UI Black" panose="020B0A02040204020203" pitchFamily="34" charset="0"/>
              </a:rPr>
              <a:t>and FI. Middle is defined as </a:t>
            </a:r>
            <a:r>
              <a:rPr lang="en-US" altLang="sk-SK" sz="1400" dirty="0" smtClean="0">
                <a:latin typeface="+mj-lt"/>
                <a:ea typeface="Segoe UI Black" panose="020B0A02040204020203" pitchFamily="34" charset="0"/>
                <a:cs typeface="Segoe UI Black" panose="020B0A02040204020203" pitchFamily="34" charset="0"/>
              </a:rPr>
              <a:t>DE, FR, BE, NL, LU, </a:t>
            </a:r>
            <a:r>
              <a:rPr lang="en-US" altLang="sk-SK" sz="1400" dirty="0">
                <a:latin typeface="+mj-lt"/>
                <a:ea typeface="Segoe UI Black" panose="020B0A02040204020203" pitchFamily="34" charset="0"/>
                <a:cs typeface="Segoe UI Black" panose="020B0A02040204020203" pitchFamily="34" charset="0"/>
              </a:rPr>
              <a:t>CH and AT. Countries separated by sea distance were considered </a:t>
            </a:r>
            <a:r>
              <a:rPr lang="en-US" altLang="sk-SK" sz="1400" dirty="0" err="1">
                <a:latin typeface="+mj-lt"/>
                <a:ea typeface="Segoe UI Black" panose="020B0A02040204020203" pitchFamily="34" charset="0"/>
                <a:cs typeface="Segoe UI Black" panose="020B0A02040204020203" pitchFamily="34" charset="0"/>
              </a:rPr>
              <a:t>neighbours</a:t>
            </a:r>
            <a:r>
              <a:rPr lang="en-US" altLang="sk-SK" sz="1400" dirty="0">
                <a:latin typeface="+mj-lt"/>
                <a:ea typeface="Segoe UI Black" panose="020B0A02040204020203" pitchFamily="34" charset="0"/>
                <a:cs typeface="Segoe UI Black" panose="020B0A02040204020203" pitchFamily="34" charset="0"/>
              </a:rPr>
              <a:t> if connected via bridge (DK-SE) or tunnel (UK-FR) or when sea distance was shorter than 100 km. Language proximity (narrow) was established for </a:t>
            </a:r>
            <a:r>
              <a:rPr lang="en-US" altLang="sk-SK" sz="1400" dirty="0" smtClean="0">
                <a:latin typeface="+mj-lt"/>
                <a:ea typeface="Segoe UI Black" panose="020B0A02040204020203" pitchFamily="34" charset="0"/>
                <a:cs typeface="Segoe UI Black" panose="020B0A02040204020203" pitchFamily="34" charset="0"/>
              </a:rPr>
              <a:t>countries, </a:t>
            </a:r>
            <a:r>
              <a:rPr lang="en-US" altLang="sk-SK" sz="1400" dirty="0">
                <a:latin typeface="+mj-lt"/>
                <a:ea typeface="Segoe UI Black" panose="020B0A02040204020203" pitchFamily="34" charset="0"/>
                <a:cs typeface="Segoe UI Black" panose="020B0A02040204020203" pitchFamily="34" charset="0"/>
              </a:rPr>
              <a:t>where at least 10 % of population spoke the same language. The broad concept applies to pair of the origin-host countries where at least 10 % of population spoke the language from the same language </a:t>
            </a:r>
            <a:r>
              <a:rPr lang="en-US" altLang="sk-SK" sz="1400" dirty="0" smtClean="0">
                <a:latin typeface="+mj-lt"/>
                <a:ea typeface="Segoe UI Black" panose="020B0A02040204020203" pitchFamily="34" charset="0"/>
                <a:cs typeface="Segoe UI Black" panose="020B0A02040204020203" pitchFamily="34" charset="0"/>
              </a:rPr>
              <a:t>family.</a:t>
            </a:r>
            <a:endParaRPr lang="en-US" altLang="sk-SK" sz="1400" dirty="0">
              <a:latin typeface="+mj-lt"/>
              <a:ea typeface="Segoe UI Black" panose="020B0A02040204020203" pitchFamily="34" charset="0"/>
              <a:cs typeface="Segoe UI Black" panose="020B0A02040204020203" pitchFamily="34" charset="0"/>
            </a:endParaRPr>
          </a:p>
        </p:txBody>
      </p:sp>
      <p:pic>
        <p:nvPicPr>
          <p:cNvPr id="6" name="Obrázok 5" descr="ssh2016_podpis02"/>
          <p:cNvPicPr/>
          <p:nvPr/>
        </p:nvPicPr>
        <p:blipFill>
          <a:blip r:embed="rId2" cstate="print"/>
          <a:srcRect/>
          <a:stretch>
            <a:fillRect/>
          </a:stretch>
        </p:blipFill>
        <p:spPr bwMode="auto">
          <a:xfrm>
            <a:off x="6612255" y="6134735"/>
            <a:ext cx="2531745" cy="723265"/>
          </a:xfrm>
          <a:prstGeom prst="rect">
            <a:avLst/>
          </a:prstGeom>
          <a:noFill/>
          <a:ln w="9525">
            <a:noFill/>
            <a:miter lim="800000"/>
            <a:headEnd/>
            <a:tailEnd/>
          </a:ln>
        </p:spPr>
      </p:pic>
      <p:pic>
        <p:nvPicPr>
          <p:cNvPr id="8" name="Picture 2" descr="YMO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150035"/>
            <a:ext cx="2622228" cy="51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876400"/>
      </p:ext>
    </p:extLst>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txBox="1">
            <a:spLocks/>
          </p:cNvSpPr>
          <p:nvPr/>
        </p:nvSpPr>
        <p:spPr bwMode="auto">
          <a:xfrm>
            <a:off x="76200" y="33338"/>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rgbClr val="808080"/>
                </a:solidFill>
                <a:latin typeface="Arial" charset="0"/>
                <a:cs typeface="Arial" charset="0"/>
              </a:defRPr>
            </a:lvl2pPr>
            <a:lvl3pPr algn="l" rtl="0" eaLnBrk="0" fontAlgn="base" hangingPunct="0">
              <a:spcBef>
                <a:spcPct val="0"/>
              </a:spcBef>
              <a:spcAft>
                <a:spcPct val="0"/>
              </a:spcAft>
              <a:defRPr sz="3200">
                <a:solidFill>
                  <a:srgbClr val="808080"/>
                </a:solidFill>
                <a:latin typeface="Arial" charset="0"/>
                <a:cs typeface="Arial" charset="0"/>
              </a:defRPr>
            </a:lvl3pPr>
            <a:lvl4pPr algn="l" rtl="0" eaLnBrk="0" fontAlgn="base" hangingPunct="0">
              <a:spcBef>
                <a:spcPct val="0"/>
              </a:spcBef>
              <a:spcAft>
                <a:spcPct val="0"/>
              </a:spcAft>
              <a:defRPr sz="3200">
                <a:solidFill>
                  <a:srgbClr val="808080"/>
                </a:solidFill>
                <a:latin typeface="Arial" charset="0"/>
                <a:cs typeface="Arial" charset="0"/>
              </a:defRPr>
            </a:lvl4pPr>
            <a:lvl5pPr algn="l" rtl="0" eaLnBrk="0" fontAlgn="base" hangingPunct="0">
              <a:spcBef>
                <a:spcPct val="0"/>
              </a:spcBef>
              <a:spcAft>
                <a:spcPct val="0"/>
              </a:spcAft>
              <a:defRPr sz="3200">
                <a:solidFill>
                  <a:srgbClr val="808080"/>
                </a:solidFill>
                <a:latin typeface="Arial" charset="0"/>
                <a:cs typeface="Arial" charset="0"/>
              </a:defRPr>
            </a:lvl5pPr>
            <a:lvl6pPr marL="457200" algn="l" rtl="0" fontAlgn="base">
              <a:spcBef>
                <a:spcPct val="0"/>
              </a:spcBef>
              <a:spcAft>
                <a:spcPct val="0"/>
              </a:spcAft>
              <a:defRPr sz="3200">
                <a:solidFill>
                  <a:srgbClr val="808080"/>
                </a:solidFill>
                <a:latin typeface="Arial" charset="0"/>
                <a:cs typeface="Arial" charset="0"/>
              </a:defRPr>
            </a:lvl6pPr>
            <a:lvl7pPr marL="914400" algn="l" rtl="0" fontAlgn="base">
              <a:spcBef>
                <a:spcPct val="0"/>
              </a:spcBef>
              <a:spcAft>
                <a:spcPct val="0"/>
              </a:spcAft>
              <a:defRPr sz="3200">
                <a:solidFill>
                  <a:srgbClr val="808080"/>
                </a:solidFill>
                <a:latin typeface="Arial" charset="0"/>
                <a:cs typeface="Arial" charset="0"/>
              </a:defRPr>
            </a:lvl7pPr>
            <a:lvl8pPr marL="1371600" algn="l" rtl="0" fontAlgn="base">
              <a:spcBef>
                <a:spcPct val="0"/>
              </a:spcBef>
              <a:spcAft>
                <a:spcPct val="0"/>
              </a:spcAft>
              <a:defRPr sz="3200">
                <a:solidFill>
                  <a:srgbClr val="808080"/>
                </a:solidFill>
                <a:latin typeface="Arial" charset="0"/>
                <a:cs typeface="Arial" charset="0"/>
              </a:defRPr>
            </a:lvl8pPr>
            <a:lvl9pPr marL="1828800" algn="l" rtl="0" fontAlgn="base">
              <a:spcBef>
                <a:spcPct val="0"/>
              </a:spcBef>
              <a:spcAft>
                <a:spcPct val="0"/>
              </a:spcAft>
              <a:defRPr sz="3200">
                <a:solidFill>
                  <a:srgbClr val="808080"/>
                </a:solidFill>
                <a:latin typeface="Arial" charset="0"/>
                <a:cs typeface="Arial" charset="0"/>
              </a:defRPr>
            </a:lvl9pPr>
          </a:lstStyle>
          <a:p>
            <a:pPr algn="ctr">
              <a:defRPr/>
            </a:pPr>
            <a:r>
              <a:rPr lang="en-US" altLang="sk-SK" sz="2400" b="1" kern="0" dirty="0">
                <a:solidFill>
                  <a:srgbClr val="C00000"/>
                </a:solidFill>
                <a:latin typeface="Times New Roman" panose="02020603050405020304" pitchFamily="18" charset="0"/>
                <a:cs typeface="Times New Roman" panose="02020603050405020304" pitchFamily="18" charset="0"/>
              </a:rPr>
              <a:t>Network diagram for intra-European migrant </a:t>
            </a:r>
            <a:r>
              <a:rPr lang="en-US" altLang="sk-SK" sz="2400" b="1" kern="0" dirty="0" smtClean="0">
                <a:solidFill>
                  <a:srgbClr val="C00000"/>
                </a:solidFill>
                <a:latin typeface="Times New Roman" panose="02020603050405020304" pitchFamily="18" charset="0"/>
                <a:cs typeface="Times New Roman" panose="02020603050405020304" pitchFamily="18" charset="0"/>
              </a:rPr>
              <a:t>stocks</a:t>
            </a:r>
          </a:p>
          <a:p>
            <a:pPr algn="ctr">
              <a:defRPr/>
            </a:pPr>
            <a:r>
              <a:rPr lang="en-US" altLang="sk-SK" sz="1600" b="1" kern="0" dirty="0" smtClean="0">
                <a:solidFill>
                  <a:srgbClr val="C00000"/>
                </a:solidFill>
                <a:latin typeface="Times New Roman" panose="02020603050405020304" pitchFamily="18" charset="0"/>
                <a:cs typeface="Times New Roman" panose="02020603050405020304" pitchFamily="18" charset="0"/>
              </a:rPr>
              <a:t> </a:t>
            </a:r>
            <a:r>
              <a:rPr lang="en-US" altLang="sk-SK" sz="1800" b="1" kern="0" dirty="0" smtClean="0">
                <a:solidFill>
                  <a:srgbClr val="C00000"/>
                </a:solidFill>
                <a:latin typeface="Times New Roman" panose="02020603050405020304" pitchFamily="18" charset="0"/>
                <a:cs typeface="Times New Roman" panose="02020603050405020304" pitchFamily="18" charset="0"/>
              </a:rPr>
              <a:t>(1997-2004 versus 2005-2013 averages, stocks </a:t>
            </a:r>
            <a:r>
              <a:rPr lang="en-US" altLang="sk-SK" sz="1800" b="1" kern="0" dirty="0">
                <a:solidFill>
                  <a:srgbClr val="C00000"/>
                </a:solidFill>
                <a:latin typeface="Times New Roman" panose="02020603050405020304" pitchFamily="18" charset="0"/>
                <a:cs typeface="Times New Roman" panose="02020603050405020304" pitchFamily="18" charset="0"/>
              </a:rPr>
              <a:t>over 4000 migrants</a:t>
            </a:r>
            <a:r>
              <a:rPr lang="en-US" altLang="sk-SK" sz="1800" b="1" kern="0" dirty="0" smtClean="0">
                <a:solidFill>
                  <a:srgbClr val="C00000"/>
                </a:solidFill>
                <a:latin typeface="Times New Roman" panose="02020603050405020304" pitchFamily="18" charset="0"/>
                <a:cs typeface="Times New Roman" panose="02020603050405020304" pitchFamily="18" charset="0"/>
              </a:rPr>
              <a:t>)</a:t>
            </a:r>
            <a:endParaRPr lang="en-US" sz="1800" kern="0" dirty="0">
              <a:solidFill>
                <a:srgbClr val="C00000"/>
              </a:solidFill>
            </a:endParaRPr>
          </a:p>
        </p:txBody>
      </p:sp>
      <p:sp>
        <p:nvSpPr>
          <p:cNvPr id="8" name="Rectangle 7"/>
          <p:cNvSpPr>
            <a:spLocks noChangeArrowheads="1"/>
          </p:cNvSpPr>
          <p:nvPr/>
        </p:nvSpPr>
        <p:spPr bwMode="auto">
          <a:xfrm>
            <a:off x="228600" y="5351238"/>
            <a:ext cx="868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400" b="1" dirty="0" smtClean="0">
                <a:solidFill>
                  <a:schemeClr val="tx1"/>
                </a:solidFill>
              </a:rPr>
              <a:t>The network diagram maps matrix of inflows and outflows from the 31 European countries. </a:t>
            </a:r>
          </a:p>
          <a:p>
            <a:pPr algn="just"/>
            <a:endParaRPr lang="en-US" sz="1400" b="1" dirty="0">
              <a:solidFill>
                <a:schemeClr val="tx1"/>
              </a:solidFill>
            </a:endParaRPr>
          </a:p>
          <a:p>
            <a:pPr algn="just"/>
            <a:r>
              <a:rPr lang="en-GB" sz="1400" dirty="0" smtClean="0">
                <a:solidFill>
                  <a:schemeClr val="tx1"/>
                </a:solidFill>
              </a:rPr>
              <a:t>There </a:t>
            </a:r>
            <a:r>
              <a:rPr lang="en-GB" sz="1400" dirty="0">
                <a:solidFill>
                  <a:schemeClr val="tx1"/>
                </a:solidFill>
              </a:rPr>
              <a:t>are distinctive patterns of core and </a:t>
            </a:r>
            <a:r>
              <a:rPr lang="en-GB" sz="1400" dirty="0" smtClean="0">
                <a:solidFill>
                  <a:schemeClr val="tx1"/>
                </a:solidFill>
              </a:rPr>
              <a:t>peripheries, </a:t>
            </a:r>
            <a:r>
              <a:rPr lang="en-GB" sz="1400" dirty="0">
                <a:solidFill>
                  <a:schemeClr val="tx1"/>
                </a:solidFill>
              </a:rPr>
              <a:t>where the </a:t>
            </a:r>
            <a:r>
              <a:rPr lang="en-GB" sz="1400" b="1" dirty="0">
                <a:solidFill>
                  <a:schemeClr val="tx1"/>
                </a:solidFill>
              </a:rPr>
              <a:t>core</a:t>
            </a:r>
            <a:r>
              <a:rPr lang="en-GB" sz="1400" dirty="0">
                <a:solidFill>
                  <a:schemeClr val="tx1"/>
                </a:solidFill>
              </a:rPr>
              <a:t> is formed by the </a:t>
            </a:r>
            <a:r>
              <a:rPr lang="en-GB" sz="1400" b="1" dirty="0" smtClean="0">
                <a:solidFill>
                  <a:schemeClr val="tx1"/>
                </a:solidFill>
              </a:rPr>
              <a:t>UK, Germany, France, Switzerland, </a:t>
            </a:r>
            <a:r>
              <a:rPr lang="en-GB" sz="1400" b="1" dirty="0">
                <a:solidFill>
                  <a:schemeClr val="tx1"/>
                </a:solidFill>
              </a:rPr>
              <a:t>Italy and Spain</a:t>
            </a:r>
            <a:r>
              <a:rPr lang="en-GB" sz="1400" dirty="0">
                <a:solidFill>
                  <a:schemeClr val="tx1"/>
                </a:solidFill>
              </a:rPr>
              <a:t> in 1997-2013. </a:t>
            </a:r>
            <a:r>
              <a:rPr lang="en-GB" sz="1400" dirty="0" smtClean="0">
                <a:solidFill>
                  <a:schemeClr val="tx1"/>
                </a:solidFill>
              </a:rPr>
              <a:t>Secondly, </a:t>
            </a:r>
            <a:r>
              <a:rPr lang="en-GB" sz="1400" dirty="0">
                <a:solidFill>
                  <a:schemeClr val="tx1"/>
                </a:solidFill>
              </a:rPr>
              <a:t>there are also strong </a:t>
            </a:r>
            <a:r>
              <a:rPr lang="en-GB" sz="1400" b="1" dirty="0">
                <a:solidFill>
                  <a:schemeClr val="tx1"/>
                </a:solidFill>
              </a:rPr>
              <a:t>periphery-core flows</a:t>
            </a:r>
            <a:r>
              <a:rPr lang="en-GB" sz="1400" dirty="0">
                <a:solidFill>
                  <a:schemeClr val="tx1"/>
                </a:solidFill>
              </a:rPr>
              <a:t> within the </a:t>
            </a:r>
            <a:r>
              <a:rPr lang="en-GB" sz="1400" dirty="0" smtClean="0">
                <a:solidFill>
                  <a:schemeClr val="tx1"/>
                </a:solidFill>
              </a:rPr>
              <a:t>modules, </a:t>
            </a:r>
            <a:r>
              <a:rPr lang="en-GB" sz="1400" dirty="0">
                <a:solidFill>
                  <a:schemeClr val="tx1"/>
                </a:solidFill>
              </a:rPr>
              <a:t>and many these flows seem to be based on language </a:t>
            </a:r>
            <a:r>
              <a:rPr lang="en-GB" sz="1400" dirty="0" smtClean="0">
                <a:solidFill>
                  <a:schemeClr val="tx1"/>
                </a:solidFill>
              </a:rPr>
              <a:t>proximity, </a:t>
            </a:r>
            <a:r>
              <a:rPr lang="en-GB" sz="1400" dirty="0">
                <a:solidFill>
                  <a:schemeClr val="tx1"/>
                </a:solidFill>
              </a:rPr>
              <a:t>geographical proximity and/or economic connectivity (</a:t>
            </a:r>
            <a:r>
              <a:rPr lang="en-GB" sz="1400" dirty="0" smtClean="0">
                <a:solidFill>
                  <a:schemeClr val="tx1"/>
                </a:solidFill>
              </a:rPr>
              <a:t>AT-DE, CH-DE, BE-FR, FR-CH, </a:t>
            </a:r>
            <a:r>
              <a:rPr lang="en-GB" sz="1400" dirty="0">
                <a:solidFill>
                  <a:schemeClr val="tx1"/>
                </a:solidFill>
              </a:rPr>
              <a:t>IE-UK):</a:t>
            </a:r>
            <a:endParaRPr lang="sk-SK" sz="1400" dirty="0">
              <a:solidFill>
                <a:schemeClr val="tx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678" y="914400"/>
            <a:ext cx="4358922" cy="44368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12564"/>
            <a:ext cx="4438674" cy="44386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BlokTextu 1"/>
          <p:cNvSpPr txBox="1"/>
          <p:nvPr/>
        </p:nvSpPr>
        <p:spPr>
          <a:xfrm>
            <a:off x="95239" y="974152"/>
            <a:ext cx="1319064" cy="369332"/>
          </a:xfrm>
          <a:prstGeom prst="rect">
            <a:avLst/>
          </a:prstGeom>
          <a:noFill/>
        </p:spPr>
        <p:txBody>
          <a:bodyPr wrap="square" rtlCol="0">
            <a:spAutoFit/>
          </a:bodyPr>
          <a:lstStyle/>
          <a:p>
            <a:r>
              <a:rPr lang="sk-SK" b="1" dirty="0" smtClean="0"/>
              <a:t>1997-2004</a:t>
            </a:r>
            <a:endParaRPr lang="sk-SK" b="1" dirty="0"/>
          </a:p>
        </p:txBody>
      </p:sp>
      <p:sp>
        <p:nvSpPr>
          <p:cNvPr id="9" name="BlokTextu 8"/>
          <p:cNvSpPr txBox="1"/>
          <p:nvPr/>
        </p:nvSpPr>
        <p:spPr>
          <a:xfrm>
            <a:off x="4635590" y="912564"/>
            <a:ext cx="1319064" cy="369332"/>
          </a:xfrm>
          <a:prstGeom prst="rect">
            <a:avLst/>
          </a:prstGeom>
          <a:noFill/>
        </p:spPr>
        <p:txBody>
          <a:bodyPr wrap="square" rtlCol="0">
            <a:spAutoFit/>
          </a:bodyPr>
          <a:lstStyle/>
          <a:p>
            <a:r>
              <a:rPr lang="sk-SK" b="1" dirty="0" smtClean="0"/>
              <a:t>2005-2013</a:t>
            </a:r>
            <a:endParaRPr lang="sk-SK" b="1" dirty="0"/>
          </a:p>
        </p:txBody>
      </p:sp>
    </p:spTree>
    <p:extLst>
      <p:ext uri="{BB962C8B-B14F-4D97-AF65-F5344CB8AC3E}">
        <p14:creationId xmlns:p14="http://schemas.microsoft.com/office/powerpoint/2010/main" val="4248285600"/>
      </p:ext>
    </p:extLst>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bwMode="auto">
          <a:xfrm>
            <a:off x="381000" y="76200"/>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rgbClr val="808080"/>
                </a:solidFill>
                <a:latin typeface="Arial" charset="0"/>
                <a:cs typeface="Arial" charset="0"/>
              </a:defRPr>
            </a:lvl2pPr>
            <a:lvl3pPr algn="l" rtl="0" eaLnBrk="0" fontAlgn="base" hangingPunct="0">
              <a:spcBef>
                <a:spcPct val="0"/>
              </a:spcBef>
              <a:spcAft>
                <a:spcPct val="0"/>
              </a:spcAft>
              <a:defRPr sz="3200">
                <a:solidFill>
                  <a:srgbClr val="808080"/>
                </a:solidFill>
                <a:latin typeface="Arial" charset="0"/>
                <a:cs typeface="Arial" charset="0"/>
              </a:defRPr>
            </a:lvl3pPr>
            <a:lvl4pPr algn="l" rtl="0" eaLnBrk="0" fontAlgn="base" hangingPunct="0">
              <a:spcBef>
                <a:spcPct val="0"/>
              </a:spcBef>
              <a:spcAft>
                <a:spcPct val="0"/>
              </a:spcAft>
              <a:defRPr sz="3200">
                <a:solidFill>
                  <a:srgbClr val="808080"/>
                </a:solidFill>
                <a:latin typeface="Arial" charset="0"/>
                <a:cs typeface="Arial" charset="0"/>
              </a:defRPr>
            </a:lvl4pPr>
            <a:lvl5pPr algn="l" rtl="0" eaLnBrk="0" fontAlgn="base" hangingPunct="0">
              <a:spcBef>
                <a:spcPct val="0"/>
              </a:spcBef>
              <a:spcAft>
                <a:spcPct val="0"/>
              </a:spcAft>
              <a:defRPr sz="3200">
                <a:solidFill>
                  <a:srgbClr val="808080"/>
                </a:solidFill>
                <a:latin typeface="Arial" charset="0"/>
                <a:cs typeface="Arial" charset="0"/>
              </a:defRPr>
            </a:lvl5pPr>
            <a:lvl6pPr marL="457200" algn="l" rtl="0" fontAlgn="base">
              <a:spcBef>
                <a:spcPct val="0"/>
              </a:spcBef>
              <a:spcAft>
                <a:spcPct val="0"/>
              </a:spcAft>
              <a:defRPr sz="3200">
                <a:solidFill>
                  <a:srgbClr val="808080"/>
                </a:solidFill>
                <a:latin typeface="Arial" charset="0"/>
                <a:cs typeface="Arial" charset="0"/>
              </a:defRPr>
            </a:lvl6pPr>
            <a:lvl7pPr marL="914400" algn="l" rtl="0" fontAlgn="base">
              <a:spcBef>
                <a:spcPct val="0"/>
              </a:spcBef>
              <a:spcAft>
                <a:spcPct val="0"/>
              </a:spcAft>
              <a:defRPr sz="3200">
                <a:solidFill>
                  <a:srgbClr val="808080"/>
                </a:solidFill>
                <a:latin typeface="Arial" charset="0"/>
                <a:cs typeface="Arial" charset="0"/>
              </a:defRPr>
            </a:lvl7pPr>
            <a:lvl8pPr marL="1371600" algn="l" rtl="0" fontAlgn="base">
              <a:spcBef>
                <a:spcPct val="0"/>
              </a:spcBef>
              <a:spcAft>
                <a:spcPct val="0"/>
              </a:spcAft>
              <a:defRPr sz="3200">
                <a:solidFill>
                  <a:srgbClr val="808080"/>
                </a:solidFill>
                <a:latin typeface="Arial" charset="0"/>
                <a:cs typeface="Arial" charset="0"/>
              </a:defRPr>
            </a:lvl8pPr>
            <a:lvl9pPr marL="1828800" algn="l" rtl="0" fontAlgn="base">
              <a:spcBef>
                <a:spcPct val="0"/>
              </a:spcBef>
              <a:spcAft>
                <a:spcPct val="0"/>
              </a:spcAft>
              <a:defRPr sz="3200">
                <a:solidFill>
                  <a:srgbClr val="808080"/>
                </a:solidFill>
                <a:latin typeface="Arial" charset="0"/>
                <a:cs typeface="Arial" charset="0"/>
              </a:defRPr>
            </a:lvl9pPr>
          </a:lstStyle>
          <a:p>
            <a:pPr algn="ctr">
              <a:defRPr/>
            </a:pPr>
            <a:r>
              <a:rPr lang="en-US" altLang="sk-SK" sz="2000" b="1" kern="0" dirty="0" smtClean="0">
                <a:solidFill>
                  <a:srgbClr val="C00000"/>
                </a:solidFill>
                <a:latin typeface="Times New Roman" panose="02020603050405020304" pitchFamily="18" charset="0"/>
                <a:cs typeface="Times New Roman" panose="02020603050405020304" pitchFamily="18" charset="0"/>
              </a:rPr>
              <a:t>Determinants of the spatial patterns in the intra-European migration</a:t>
            </a:r>
          </a:p>
          <a:p>
            <a:pPr algn="ctr">
              <a:defRPr/>
            </a:pPr>
            <a:r>
              <a:rPr lang="sk-SK" altLang="sk-SK" sz="1800" b="1" kern="0" dirty="0" smtClean="0">
                <a:solidFill>
                  <a:srgbClr val="C00000"/>
                </a:solidFill>
                <a:latin typeface="Times New Roman" panose="02020603050405020304" pitchFamily="18" charset="0"/>
                <a:cs typeface="Times New Roman" panose="02020603050405020304" pitchFamily="18" charset="0"/>
              </a:rPr>
              <a:t>C</a:t>
            </a:r>
            <a:r>
              <a:rPr lang="en-US" altLang="sk-SK" sz="1800" b="1" kern="0" dirty="0" err="1" smtClean="0">
                <a:solidFill>
                  <a:srgbClr val="C00000"/>
                </a:solidFill>
                <a:latin typeface="Times New Roman" panose="02020603050405020304" pitchFamily="18" charset="0"/>
                <a:cs typeface="Times New Roman" panose="02020603050405020304" pitchFamily="18" charset="0"/>
              </a:rPr>
              <a:t>orrelation</a:t>
            </a:r>
            <a:r>
              <a:rPr lang="sk-SK" altLang="sk-SK" sz="1800" b="1" kern="0" dirty="0" smtClean="0">
                <a:solidFill>
                  <a:srgbClr val="C00000"/>
                </a:solidFill>
                <a:latin typeface="Times New Roman" panose="02020603050405020304" pitchFamily="18" charset="0"/>
                <a:cs typeface="Times New Roman" panose="02020603050405020304" pitchFamily="18" charset="0"/>
              </a:rPr>
              <a:t> and</a:t>
            </a:r>
            <a:r>
              <a:rPr lang="en-US" altLang="sk-SK" sz="1800" b="1" kern="0" dirty="0" smtClean="0">
                <a:solidFill>
                  <a:srgbClr val="C00000"/>
                </a:solidFill>
                <a:latin typeface="Times New Roman" panose="02020603050405020304" pitchFamily="18" charset="0"/>
                <a:cs typeface="Times New Roman" panose="02020603050405020304" pitchFamily="18" charset="0"/>
              </a:rPr>
              <a:t> factor analysis</a:t>
            </a:r>
          </a:p>
        </p:txBody>
      </p:sp>
      <p:graphicFrame>
        <p:nvGraphicFramePr>
          <p:cNvPr id="4" name="Tabuľka 3"/>
          <p:cNvGraphicFramePr>
            <a:graphicFrameLocks noGrp="1"/>
          </p:cNvGraphicFramePr>
          <p:nvPr>
            <p:extLst>
              <p:ext uri="{D42A27DB-BD31-4B8C-83A1-F6EECF244321}">
                <p14:modId xmlns:p14="http://schemas.microsoft.com/office/powerpoint/2010/main" val="2723958825"/>
              </p:ext>
            </p:extLst>
          </p:nvPr>
        </p:nvGraphicFramePr>
        <p:xfrm>
          <a:off x="304800" y="1628800"/>
          <a:ext cx="6326366" cy="5120982"/>
        </p:xfrm>
        <a:graphic>
          <a:graphicData uri="http://schemas.openxmlformats.org/drawingml/2006/table">
            <a:tbl>
              <a:tblPr>
                <a:tableStyleId>{5C22544A-7EE6-4342-B048-85BDC9FD1C3A}</a:tableStyleId>
              </a:tblPr>
              <a:tblGrid>
                <a:gridCol w="3733799">
                  <a:extLst>
                    <a:ext uri="{9D8B030D-6E8A-4147-A177-3AD203B41FA5}">
                      <a16:colId xmlns:a16="http://schemas.microsoft.com/office/drawing/2014/main" xmlns="" val="4044612011"/>
                    </a:ext>
                  </a:extLst>
                </a:gridCol>
                <a:gridCol w="762000">
                  <a:extLst>
                    <a:ext uri="{9D8B030D-6E8A-4147-A177-3AD203B41FA5}">
                      <a16:colId xmlns:a16="http://schemas.microsoft.com/office/drawing/2014/main" xmlns="" val="164299077"/>
                    </a:ext>
                  </a:extLst>
                </a:gridCol>
                <a:gridCol w="609600">
                  <a:extLst>
                    <a:ext uri="{9D8B030D-6E8A-4147-A177-3AD203B41FA5}">
                      <a16:colId xmlns:a16="http://schemas.microsoft.com/office/drawing/2014/main" xmlns="" val="1964325871"/>
                    </a:ext>
                  </a:extLst>
                </a:gridCol>
                <a:gridCol w="685800">
                  <a:extLst>
                    <a:ext uri="{9D8B030D-6E8A-4147-A177-3AD203B41FA5}">
                      <a16:colId xmlns:a16="http://schemas.microsoft.com/office/drawing/2014/main" xmlns="" val="3414218193"/>
                    </a:ext>
                  </a:extLst>
                </a:gridCol>
                <a:gridCol w="535167">
                  <a:extLst>
                    <a:ext uri="{9D8B030D-6E8A-4147-A177-3AD203B41FA5}">
                      <a16:colId xmlns:a16="http://schemas.microsoft.com/office/drawing/2014/main" xmlns="" val="2034493701"/>
                    </a:ext>
                  </a:extLst>
                </a:gridCol>
              </a:tblGrid>
              <a:tr h="169639">
                <a:tc>
                  <a:txBody>
                    <a:bodyPr/>
                    <a:lstStyle/>
                    <a:p>
                      <a:pPr algn="l" fontAlgn="ctr"/>
                      <a:r>
                        <a:rPr lang="sk-SK" sz="1200" u="none" strike="noStrike" dirty="0">
                          <a:effectLst/>
                        </a:rPr>
                        <a:t> </a:t>
                      </a:r>
                      <a:endParaRPr lang="sk-SK" sz="1200" b="0" i="0" u="none" strike="noStrike" dirty="0">
                        <a:solidFill>
                          <a:srgbClr val="000000"/>
                        </a:solidFill>
                        <a:effectLst/>
                        <a:latin typeface="Calibri" panose="020F0502020204030204" pitchFamily="34"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pPr algn="ctr" fontAlgn="ctr"/>
                      <a:r>
                        <a:rPr lang="en-GB" sz="1200" b="1" u="none" strike="noStrike" dirty="0">
                          <a:effectLst/>
                        </a:rPr>
                        <a:t>1997-2004</a:t>
                      </a:r>
                      <a:endParaRPr lang="en-GB"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sk-SK"/>
                    </a:p>
                  </a:txBody>
                  <a:tcPr/>
                </a:tc>
                <a:tc gridSpan="2">
                  <a:txBody>
                    <a:bodyPr/>
                    <a:lstStyle/>
                    <a:p>
                      <a:pPr algn="ctr" fontAlgn="ctr"/>
                      <a:r>
                        <a:rPr lang="en-GB" sz="1200" b="1" u="none" strike="noStrike" dirty="0">
                          <a:effectLst/>
                        </a:rPr>
                        <a:t>2005-2013</a:t>
                      </a:r>
                      <a:endParaRPr lang="en-GB" sz="1200" b="1"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sk-SK"/>
                    </a:p>
                  </a:txBody>
                  <a:tcPr/>
                </a:tc>
                <a:extLst>
                  <a:ext uri="{0D108BD9-81ED-4DB2-BD59-A6C34878D82A}">
                    <a16:rowId xmlns:a16="http://schemas.microsoft.com/office/drawing/2014/main" xmlns="" val="3928451571"/>
                  </a:ext>
                </a:extLst>
              </a:tr>
              <a:tr h="169639">
                <a:tc>
                  <a:txBody>
                    <a:bodyPr/>
                    <a:lstStyle/>
                    <a:p>
                      <a:pPr algn="just" fontAlgn="ctr"/>
                      <a:r>
                        <a:rPr lang="en-GB" sz="1200" u="none" strike="noStrike" dirty="0">
                          <a:effectLst/>
                        </a:rPr>
                        <a:t> </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Pearson</a:t>
                      </a:r>
                      <a:endParaRPr lang="en-GB"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Sig.</a:t>
                      </a:r>
                      <a:endParaRPr lang="en-GB" sz="1200" b="1"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Pearson</a:t>
                      </a:r>
                      <a:endParaRPr lang="en-GB" sz="1200" b="1"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Sig.</a:t>
                      </a:r>
                      <a:endParaRPr lang="en-GB" sz="1200" b="1"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94517658"/>
                  </a:ext>
                </a:extLst>
              </a:tr>
              <a:tr h="169639">
                <a:tc>
                  <a:txBody>
                    <a:bodyPr/>
                    <a:lstStyle/>
                    <a:p>
                      <a:pPr algn="just" fontAlgn="ctr"/>
                      <a:r>
                        <a:rPr lang="en-GB" sz="1200" b="1" u="none" strike="noStrike" dirty="0">
                          <a:effectLst/>
                        </a:rPr>
                        <a:t>Economic push-pull </a:t>
                      </a:r>
                      <a:r>
                        <a:rPr lang="en-GB" sz="1200" b="1" u="none" strike="noStrike" dirty="0" smtClean="0">
                          <a:effectLst/>
                        </a:rPr>
                        <a:t>variables (Eurostat)</a:t>
                      </a:r>
                      <a:endParaRPr lang="en-GB" sz="1200" b="1" i="1"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just" fontAlgn="ctr"/>
                      <a:r>
                        <a:rPr lang="en-GB" sz="1200" u="none" strike="noStrike" dirty="0">
                          <a:effectLst/>
                        </a:rPr>
                        <a:t> </a:t>
                      </a:r>
                      <a:endParaRPr lang="en-GB" sz="1200" b="1" i="1"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just" fontAlgn="ctr"/>
                      <a:r>
                        <a:rPr lang="en-GB" sz="1200" u="none" strike="noStrike" dirty="0">
                          <a:effectLst/>
                        </a:rPr>
                        <a:t> </a:t>
                      </a:r>
                      <a:endParaRPr lang="en-GB" sz="1200" b="1" i="1"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just" fontAlgn="ctr"/>
                      <a:r>
                        <a:rPr lang="en-GB" sz="1200" u="none" strike="noStrike" dirty="0">
                          <a:effectLst/>
                        </a:rPr>
                        <a:t> </a:t>
                      </a:r>
                      <a:endParaRPr lang="en-GB" sz="1200" b="1" i="1"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just" fontAlgn="ctr"/>
                      <a:r>
                        <a:rPr lang="en-GB" sz="1200" u="none" strike="noStrike" dirty="0">
                          <a:effectLst/>
                        </a:rPr>
                        <a:t> </a:t>
                      </a:r>
                      <a:endParaRPr lang="en-GB" sz="1200" b="1" i="1"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3149782886"/>
                  </a:ext>
                </a:extLst>
              </a:tr>
              <a:tr h="169639">
                <a:tc>
                  <a:txBody>
                    <a:bodyPr/>
                    <a:lstStyle/>
                    <a:p>
                      <a:pPr algn="just" fontAlgn="ctr"/>
                      <a:r>
                        <a:rPr lang="en-GB" sz="1200" u="none" strike="noStrike" dirty="0">
                          <a:effectLst/>
                        </a:rPr>
                        <a:t>1. GDP (PPS) levels</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-0.025</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0.761</a:t>
                      </a:r>
                      <a:endParaRPr lang="en-GB" sz="1200" b="0"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0.004</a:t>
                      </a:r>
                      <a:endParaRPr lang="en-GB" sz="1200" b="0"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0.961</a:t>
                      </a:r>
                      <a:endParaRPr lang="en-GB" sz="1200" b="0"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858610469"/>
                  </a:ext>
                </a:extLst>
              </a:tr>
              <a:tr h="169639">
                <a:tc>
                  <a:txBody>
                    <a:bodyPr/>
                    <a:lstStyle/>
                    <a:p>
                      <a:pPr algn="just" fontAlgn="ctr"/>
                      <a:r>
                        <a:rPr lang="en-US" sz="1200" u="none" strike="noStrike" dirty="0">
                          <a:effectLst/>
                        </a:rPr>
                        <a:t>2. Average wage (single. no children)</a:t>
                      </a:r>
                      <a:endParaRPr lang="en-US"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-0.020</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0.823</a:t>
                      </a:r>
                      <a:endParaRPr lang="en-GB" sz="1200" b="0"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-0.031</a:t>
                      </a:r>
                      <a:endParaRPr lang="en-GB" sz="1200" b="0"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0.705</a:t>
                      </a:r>
                      <a:endParaRPr lang="en-GB" sz="1200" b="0"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157547545"/>
                  </a:ext>
                </a:extLst>
              </a:tr>
              <a:tr h="169639">
                <a:tc>
                  <a:txBody>
                    <a:bodyPr/>
                    <a:lstStyle/>
                    <a:p>
                      <a:pPr algn="just" fontAlgn="ctr"/>
                      <a:r>
                        <a:rPr lang="en-US" sz="1200" u="none" strike="noStrike" dirty="0">
                          <a:effectLst/>
                        </a:rPr>
                        <a:t>3. Average wage (married. two children)</a:t>
                      </a:r>
                      <a:endParaRPr lang="en-US"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-0.028</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0.744</a:t>
                      </a:r>
                      <a:endParaRPr lang="en-GB" sz="1200" b="0"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-0.037</a:t>
                      </a:r>
                      <a:endParaRPr lang="en-GB" sz="1200" b="0"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0.651</a:t>
                      </a:r>
                      <a:endParaRPr lang="en-GB" sz="1200" b="0"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3528128182"/>
                  </a:ext>
                </a:extLst>
              </a:tr>
              <a:tr h="169639">
                <a:tc>
                  <a:txBody>
                    <a:bodyPr/>
                    <a:lstStyle/>
                    <a:p>
                      <a:pPr algn="just" fontAlgn="ctr"/>
                      <a:r>
                        <a:rPr lang="en-GB" sz="1200" u="none" strike="noStrike" dirty="0">
                          <a:effectLst/>
                        </a:rPr>
                        <a:t>4. Social benefits</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-0.106</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0.206</a:t>
                      </a:r>
                      <a:endParaRPr lang="en-GB" sz="1200" b="0"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0.054</a:t>
                      </a:r>
                      <a:endParaRPr lang="en-GB" sz="1200" b="0"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0.501</a:t>
                      </a:r>
                      <a:endParaRPr lang="en-GB" sz="1200" b="0"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752733324"/>
                  </a:ext>
                </a:extLst>
              </a:tr>
              <a:tr h="169639">
                <a:tc>
                  <a:txBody>
                    <a:bodyPr/>
                    <a:lstStyle/>
                    <a:p>
                      <a:pPr algn="just" fontAlgn="ctr"/>
                      <a:r>
                        <a:rPr lang="en-GB" sz="1200" u="none" strike="noStrike" dirty="0">
                          <a:effectLst/>
                        </a:rPr>
                        <a:t>5. Unemployment rate total</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-0.120</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0.138</a:t>
                      </a:r>
                      <a:endParaRPr lang="en-GB" sz="1200" b="0"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-0.027</a:t>
                      </a:r>
                      <a:endParaRPr lang="en-GB" sz="1200" b="0"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0.737</a:t>
                      </a:r>
                      <a:endParaRPr lang="en-GB" sz="1200" b="0"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3896130616"/>
                  </a:ext>
                </a:extLst>
              </a:tr>
              <a:tr h="169639">
                <a:tc>
                  <a:txBody>
                    <a:bodyPr/>
                    <a:lstStyle/>
                    <a:p>
                      <a:pPr algn="just" fontAlgn="ctr"/>
                      <a:r>
                        <a:rPr lang="en-US" sz="1200" u="none" strike="noStrike" dirty="0">
                          <a:effectLst/>
                        </a:rPr>
                        <a:t>6. Unemployment rate (up to age 25)</a:t>
                      </a:r>
                      <a:endParaRPr lang="en-US"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0.002</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0.976</a:t>
                      </a:r>
                      <a:endParaRPr lang="en-GB" sz="1200" b="0"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0.031</a:t>
                      </a:r>
                      <a:endParaRPr lang="en-GB" sz="1200" b="0"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0.701</a:t>
                      </a:r>
                      <a:endParaRPr lang="en-GB" sz="1200" b="0"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47791123"/>
                  </a:ext>
                </a:extLst>
              </a:tr>
              <a:tr h="169639">
                <a:tc>
                  <a:txBody>
                    <a:bodyPr/>
                    <a:lstStyle/>
                    <a:p>
                      <a:pPr algn="just" fontAlgn="ctr"/>
                      <a:r>
                        <a:rPr lang="en-GB" sz="1200" u="none" strike="noStrike" dirty="0">
                          <a:effectLst/>
                        </a:rPr>
                        <a:t>7. Long-term unemployment rate </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-0.134</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0.097</a:t>
                      </a:r>
                      <a:endParaRPr lang="en-GB" sz="1200" b="0"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-0.047</a:t>
                      </a:r>
                      <a:endParaRPr lang="en-GB" sz="1200" b="0"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0.563</a:t>
                      </a:r>
                      <a:endParaRPr lang="en-GB" sz="1200" b="0"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63132357"/>
                  </a:ext>
                </a:extLst>
              </a:tr>
              <a:tr h="169639">
                <a:tc>
                  <a:txBody>
                    <a:bodyPr/>
                    <a:lstStyle/>
                    <a:p>
                      <a:pPr algn="just" fontAlgn="ctr"/>
                      <a:r>
                        <a:rPr lang="en-US" sz="1200" b="1" u="none" strike="noStrike" dirty="0">
                          <a:effectLst/>
                        </a:rPr>
                        <a:t>Non-monetary costs and benefits (</a:t>
                      </a:r>
                      <a:r>
                        <a:rPr lang="en-US" sz="1200" b="1" u="none" strike="noStrike" dirty="0" smtClean="0">
                          <a:effectLst/>
                        </a:rPr>
                        <a:t>E Social Survey)</a:t>
                      </a:r>
                      <a:endParaRPr lang="en-US" sz="1200" b="1" i="1"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ctr"/>
                      <a:r>
                        <a:rPr lang="en-GB" sz="1200" u="none" strike="noStrike" dirty="0">
                          <a:effectLst/>
                        </a:rPr>
                        <a:t> </a:t>
                      </a:r>
                      <a:endParaRPr lang="en-GB" sz="1200" b="1" i="1"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ctr"/>
                      <a:r>
                        <a:rPr lang="en-GB" sz="1200" u="none" strike="noStrike" dirty="0">
                          <a:effectLst/>
                        </a:rPr>
                        <a:t> </a:t>
                      </a:r>
                      <a:endParaRPr lang="en-GB" sz="1200" b="1" i="1"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ctr"/>
                      <a:r>
                        <a:rPr lang="en-GB" sz="1200" u="none" strike="noStrike" dirty="0">
                          <a:effectLst/>
                        </a:rPr>
                        <a:t> </a:t>
                      </a:r>
                      <a:endParaRPr lang="en-GB" sz="1200" b="1" i="1"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ctr"/>
                      <a:r>
                        <a:rPr lang="en-GB" sz="1200" u="none" strike="noStrike" dirty="0">
                          <a:effectLst/>
                        </a:rPr>
                        <a:t> </a:t>
                      </a:r>
                      <a:endParaRPr lang="en-GB" sz="1200" b="1" i="1"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727383191"/>
                  </a:ext>
                </a:extLst>
              </a:tr>
              <a:tr h="169639">
                <a:tc>
                  <a:txBody>
                    <a:bodyPr/>
                    <a:lstStyle/>
                    <a:p>
                      <a:pPr algn="just" fontAlgn="ctr"/>
                      <a:r>
                        <a:rPr lang="en-GB" sz="1200" u="none" strike="noStrike" dirty="0">
                          <a:effectLst/>
                        </a:rPr>
                        <a:t>8. Life satisfaction</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0.033</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0.687</a:t>
                      </a:r>
                      <a:endParaRPr lang="en-GB" sz="1200" b="0"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-0.038</a:t>
                      </a:r>
                      <a:endParaRPr lang="en-GB" sz="1200" b="0"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0.637</a:t>
                      </a:r>
                      <a:endParaRPr lang="en-GB" sz="1200" b="0"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3321760990"/>
                  </a:ext>
                </a:extLst>
              </a:tr>
              <a:tr h="169639">
                <a:tc>
                  <a:txBody>
                    <a:bodyPr/>
                    <a:lstStyle/>
                    <a:p>
                      <a:pPr algn="l" fontAlgn="ctr"/>
                      <a:r>
                        <a:rPr lang="en-US" sz="1200" u="none" strike="noStrike" dirty="0">
                          <a:effectLst/>
                        </a:rPr>
                        <a:t>9. Satisfaction with current econ. performance</a:t>
                      </a:r>
                      <a:endParaRPr lang="en-US"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0.147</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0.067</a:t>
                      </a:r>
                      <a:endParaRPr lang="en-GB" sz="1200" b="0"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-0.128</a:t>
                      </a:r>
                      <a:endParaRPr lang="en-GB" sz="1200" b="0"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0.113</a:t>
                      </a:r>
                      <a:endParaRPr lang="en-GB" sz="1200" b="0"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2229400612"/>
                  </a:ext>
                </a:extLst>
              </a:tr>
              <a:tr h="169639">
                <a:tc>
                  <a:txBody>
                    <a:bodyPr/>
                    <a:lstStyle/>
                    <a:p>
                      <a:pPr algn="l" fontAlgn="ctr"/>
                      <a:r>
                        <a:rPr lang="en-US" sz="1200" u="none" strike="noStrike" dirty="0">
                          <a:effectLst/>
                        </a:rPr>
                        <a:t>10. Opinions on the state of democracy</a:t>
                      </a:r>
                      <a:endParaRPr lang="en-US"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0.036</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0.659</a:t>
                      </a:r>
                      <a:endParaRPr lang="en-GB" sz="1200" b="0"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-0.117</a:t>
                      </a:r>
                      <a:endParaRPr lang="en-GB" sz="1200" b="0"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0.148</a:t>
                      </a:r>
                      <a:endParaRPr lang="en-GB" sz="1200" b="0"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394809407"/>
                  </a:ext>
                </a:extLst>
              </a:tr>
              <a:tr h="169639">
                <a:tc>
                  <a:txBody>
                    <a:bodyPr/>
                    <a:lstStyle/>
                    <a:p>
                      <a:pPr algn="l" fontAlgn="ctr"/>
                      <a:r>
                        <a:rPr lang="en-US" sz="1200" u="none" strike="noStrike" dirty="0">
                          <a:effectLst/>
                        </a:rPr>
                        <a:t>11. Satisfaction with quality of education</a:t>
                      </a:r>
                      <a:endParaRPr lang="en-US"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0.106</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0.188</a:t>
                      </a:r>
                      <a:endParaRPr lang="en-GB" sz="1200" b="0"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-0.018</a:t>
                      </a:r>
                      <a:endParaRPr lang="en-GB" sz="1200" b="0"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0.825</a:t>
                      </a:r>
                      <a:endParaRPr lang="en-GB" sz="1200" b="0"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635827377"/>
                  </a:ext>
                </a:extLst>
              </a:tr>
              <a:tr h="184515">
                <a:tc>
                  <a:txBody>
                    <a:bodyPr/>
                    <a:lstStyle/>
                    <a:p>
                      <a:pPr algn="l" fontAlgn="ctr"/>
                      <a:r>
                        <a:rPr lang="en-US" sz="1200" u="none" strike="noStrike" dirty="0">
                          <a:effectLst/>
                        </a:rPr>
                        <a:t>12. Self-reported levels of personal happiness</a:t>
                      </a:r>
                      <a:endParaRPr lang="en-US"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-0.004</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0.960</a:t>
                      </a:r>
                      <a:endParaRPr lang="en-GB" sz="1200" b="0"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noFill/>
                  </a:tcPr>
                </a:tc>
                <a:tc>
                  <a:txBody>
                    <a:bodyPr/>
                    <a:lstStyle/>
                    <a:p>
                      <a:pPr algn="ctr" fontAlgn="ctr"/>
                      <a:r>
                        <a:rPr lang="en-GB" sz="1200" u="none" strike="noStrike" dirty="0">
                          <a:effectLst/>
                        </a:rPr>
                        <a:t>-0.015</a:t>
                      </a:r>
                      <a:endParaRPr lang="en-GB" sz="1200" b="0"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noFill/>
                  </a:tcPr>
                </a:tc>
                <a:tc>
                  <a:txBody>
                    <a:bodyPr/>
                    <a:lstStyle/>
                    <a:p>
                      <a:pPr algn="ctr" fontAlgn="ctr"/>
                      <a:r>
                        <a:rPr lang="en-GB" sz="1200" u="none" strike="noStrike" dirty="0">
                          <a:effectLst/>
                        </a:rPr>
                        <a:t>0.852</a:t>
                      </a:r>
                      <a:endParaRPr lang="en-GB" sz="1200" b="0"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3509913070"/>
                  </a:ext>
                </a:extLst>
              </a:tr>
              <a:tr h="169639">
                <a:tc>
                  <a:txBody>
                    <a:bodyPr/>
                    <a:lstStyle/>
                    <a:p>
                      <a:pPr algn="l" fontAlgn="ctr"/>
                      <a:r>
                        <a:rPr lang="en-US" sz="1200" u="none" strike="noStrike" dirty="0">
                          <a:effectLst/>
                        </a:rPr>
                        <a:t>13. Self-reported levels of personal trust</a:t>
                      </a:r>
                      <a:endParaRPr lang="en-US"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0.005</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0.949</a:t>
                      </a:r>
                      <a:endParaRPr lang="en-GB" sz="1200" b="0"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0.007</a:t>
                      </a:r>
                      <a:endParaRPr lang="en-GB" sz="1200" b="0"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0.926</a:t>
                      </a:r>
                      <a:endParaRPr lang="en-GB" sz="1200" b="0"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67276946"/>
                  </a:ext>
                </a:extLst>
              </a:tr>
              <a:tr h="169639">
                <a:tc>
                  <a:txBody>
                    <a:bodyPr/>
                    <a:lstStyle/>
                    <a:p>
                      <a:pPr algn="just" fontAlgn="ctr"/>
                      <a:r>
                        <a:rPr lang="en-GB" sz="1200" b="1" u="none" strike="noStrike" dirty="0">
                          <a:effectLst/>
                        </a:rPr>
                        <a:t>Connectivity </a:t>
                      </a:r>
                      <a:r>
                        <a:rPr lang="en-GB" sz="1200" b="1" u="none" strike="noStrike" dirty="0" smtClean="0">
                          <a:effectLst/>
                        </a:rPr>
                        <a:t>variables </a:t>
                      </a:r>
                      <a:r>
                        <a:rPr lang="en-GB" sz="1200" b="1" u="none" strike="noStrike" smtClean="0">
                          <a:effectLst/>
                        </a:rPr>
                        <a:t>(Eurostat,</a:t>
                      </a:r>
                      <a:r>
                        <a:rPr lang="en-GB" sz="1200" b="1" u="none" strike="noStrike" baseline="0" smtClean="0">
                          <a:effectLst/>
                        </a:rPr>
                        <a:t> </a:t>
                      </a:r>
                      <a:r>
                        <a:rPr lang="en-GB" sz="1200" b="1" u="none" strike="noStrike" baseline="0" dirty="0" smtClean="0">
                          <a:effectLst/>
                        </a:rPr>
                        <a:t>OECD)</a:t>
                      </a:r>
                      <a:endParaRPr lang="en-GB" sz="1200" b="1" i="1"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ctr"/>
                      <a:r>
                        <a:rPr lang="en-GB" sz="1200" u="none" strike="noStrike" dirty="0">
                          <a:effectLst/>
                        </a:rPr>
                        <a:t> </a:t>
                      </a:r>
                      <a:endParaRPr lang="en-GB" sz="1200" b="1" i="1"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ctr"/>
                      <a:r>
                        <a:rPr lang="en-GB" sz="1200" u="none" strike="noStrike" dirty="0">
                          <a:effectLst/>
                        </a:rPr>
                        <a:t> </a:t>
                      </a:r>
                      <a:endParaRPr lang="en-GB" sz="1200" b="1" i="1"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ctr"/>
                      <a:r>
                        <a:rPr lang="en-GB" sz="1200" u="none" strike="noStrike" dirty="0">
                          <a:effectLst/>
                        </a:rPr>
                        <a:t> </a:t>
                      </a:r>
                      <a:endParaRPr lang="en-GB" sz="1200" b="1" i="1"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ctr"/>
                      <a:r>
                        <a:rPr lang="en-GB" sz="1200" u="none" strike="noStrike" dirty="0">
                          <a:effectLst/>
                        </a:rPr>
                        <a:t> </a:t>
                      </a:r>
                      <a:endParaRPr lang="en-GB" sz="1200" b="1" i="1"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3418030252"/>
                  </a:ext>
                </a:extLst>
              </a:tr>
              <a:tr h="162853">
                <a:tc>
                  <a:txBody>
                    <a:bodyPr/>
                    <a:lstStyle/>
                    <a:p>
                      <a:pPr algn="just" fontAlgn="ctr"/>
                      <a:r>
                        <a:rPr lang="en-GB" sz="1200" b="1" u="none" strike="noStrike" dirty="0">
                          <a:effectLst/>
                        </a:rPr>
                        <a:t>14. Merchandise imports shares</a:t>
                      </a:r>
                      <a:endParaRPr lang="en-GB"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GB" sz="1200" b="1" u="none" strike="noStrike" dirty="0">
                          <a:effectLst/>
                        </a:rPr>
                        <a:t>0.643</a:t>
                      </a:r>
                      <a:endParaRPr lang="en-GB"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GB" sz="1200" b="1" u="none" strike="noStrike" dirty="0">
                          <a:effectLst/>
                        </a:rPr>
                        <a:t>0.000</a:t>
                      </a:r>
                      <a:endParaRPr lang="en-GB" sz="1200" b="1"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GB" sz="1200" b="1" u="none" strike="noStrike" dirty="0">
                          <a:effectLst/>
                        </a:rPr>
                        <a:t>0.456</a:t>
                      </a:r>
                      <a:endParaRPr lang="en-GB" sz="1200" b="1"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GB" sz="1200" b="1" u="none" strike="noStrike" dirty="0">
                          <a:effectLst/>
                        </a:rPr>
                        <a:t>0.000</a:t>
                      </a:r>
                      <a:endParaRPr lang="en-GB" sz="1200" b="1"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xmlns="" val="1407749911"/>
                  </a:ext>
                </a:extLst>
              </a:tr>
              <a:tr h="162853">
                <a:tc>
                  <a:txBody>
                    <a:bodyPr/>
                    <a:lstStyle/>
                    <a:p>
                      <a:pPr algn="just" fontAlgn="ctr"/>
                      <a:r>
                        <a:rPr lang="en-GB" sz="1200" b="1" u="none" strike="noStrike" dirty="0">
                          <a:effectLst/>
                        </a:rPr>
                        <a:t>15. Merchandise exports shares</a:t>
                      </a:r>
                      <a:endParaRPr lang="en-GB"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GB" sz="1200" b="1" u="none" strike="noStrike" dirty="0">
                          <a:effectLst/>
                        </a:rPr>
                        <a:t>0.625</a:t>
                      </a:r>
                      <a:endParaRPr lang="en-GB"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GB" sz="1200" b="1" u="none" strike="noStrike" dirty="0">
                          <a:effectLst/>
                        </a:rPr>
                        <a:t>0.000</a:t>
                      </a:r>
                      <a:endParaRPr lang="en-GB" sz="1200" b="1"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GB" sz="1200" b="1" u="none" strike="noStrike" dirty="0">
                          <a:effectLst/>
                        </a:rPr>
                        <a:t>0.456</a:t>
                      </a:r>
                      <a:endParaRPr lang="en-GB" sz="1200" b="1"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GB" sz="1200" b="1" u="none" strike="noStrike" dirty="0">
                          <a:effectLst/>
                        </a:rPr>
                        <a:t>0.000</a:t>
                      </a:r>
                      <a:endParaRPr lang="en-GB" sz="1200" b="1"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xmlns="" val="63670900"/>
                  </a:ext>
                </a:extLst>
              </a:tr>
              <a:tr h="162853">
                <a:tc>
                  <a:txBody>
                    <a:bodyPr/>
                    <a:lstStyle/>
                    <a:p>
                      <a:pPr algn="just" fontAlgn="ctr"/>
                      <a:r>
                        <a:rPr lang="en-US" sz="1200" b="1" u="none" strike="noStrike" dirty="0">
                          <a:effectLst/>
                        </a:rPr>
                        <a:t>16. Foreign ownership of domestic patents</a:t>
                      </a:r>
                      <a:endParaRPr lang="en-US"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GB" sz="1200" b="1" u="none" strike="noStrike" dirty="0">
                          <a:effectLst/>
                        </a:rPr>
                        <a:t>0.475</a:t>
                      </a:r>
                      <a:endParaRPr lang="en-GB"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GB" sz="1200" b="1" u="none" strike="noStrike" dirty="0">
                          <a:effectLst/>
                        </a:rPr>
                        <a:t>0.000</a:t>
                      </a:r>
                      <a:endParaRPr lang="en-GB" sz="1200" b="1"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GB" sz="1200" b="1" u="none" strike="noStrike" dirty="0">
                          <a:effectLst/>
                        </a:rPr>
                        <a:t>0.258</a:t>
                      </a:r>
                      <a:endParaRPr lang="en-GB" sz="1200" b="1"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GB" sz="1200" b="1" u="none" strike="noStrike" dirty="0">
                          <a:effectLst/>
                        </a:rPr>
                        <a:t>0.001</a:t>
                      </a:r>
                      <a:endParaRPr lang="en-GB" sz="1200" b="1"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xmlns="" val="2946903959"/>
                  </a:ext>
                </a:extLst>
              </a:tr>
              <a:tr h="162853">
                <a:tc>
                  <a:txBody>
                    <a:bodyPr/>
                    <a:lstStyle/>
                    <a:p>
                      <a:pPr algn="just" fontAlgn="ctr"/>
                      <a:r>
                        <a:rPr lang="en-US" sz="1200" b="1" u="none" strike="noStrike" dirty="0">
                          <a:effectLst/>
                        </a:rPr>
                        <a:t>17. Domestic ownership of foreign patents</a:t>
                      </a:r>
                      <a:endParaRPr lang="en-US"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GB" sz="1200" b="1" u="none" strike="noStrike" dirty="0">
                          <a:effectLst/>
                        </a:rPr>
                        <a:t>0.381</a:t>
                      </a:r>
                      <a:endParaRPr lang="en-GB"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GB" sz="1200" b="1" u="none" strike="noStrike" dirty="0">
                          <a:effectLst/>
                        </a:rPr>
                        <a:t>0.000</a:t>
                      </a:r>
                      <a:endParaRPr lang="en-GB" sz="1200" b="1"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GB" sz="1200" b="1" u="none" strike="noStrike" dirty="0">
                          <a:effectLst/>
                        </a:rPr>
                        <a:t>0.323</a:t>
                      </a:r>
                      <a:endParaRPr lang="en-GB" sz="1200" b="1"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GB" sz="1200" b="1" u="none" strike="noStrike" dirty="0">
                          <a:effectLst/>
                        </a:rPr>
                        <a:t>0.000</a:t>
                      </a:r>
                      <a:endParaRPr lang="en-GB" sz="1200" b="1"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xmlns="" val="1992370392"/>
                  </a:ext>
                </a:extLst>
              </a:tr>
              <a:tr h="162853">
                <a:tc>
                  <a:txBody>
                    <a:bodyPr/>
                    <a:lstStyle/>
                    <a:p>
                      <a:pPr algn="just" fontAlgn="ctr"/>
                      <a:r>
                        <a:rPr lang="en-US" sz="1200" b="1" u="none" strike="noStrike" dirty="0">
                          <a:effectLst/>
                        </a:rPr>
                        <a:t>18. Patents with foreign co-inventor(s)</a:t>
                      </a:r>
                      <a:endParaRPr lang="en-US"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GB" sz="1200" b="1" u="none" strike="noStrike" dirty="0">
                          <a:effectLst/>
                        </a:rPr>
                        <a:t>0.476</a:t>
                      </a:r>
                      <a:endParaRPr lang="en-GB"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GB" sz="1200" b="1" u="none" strike="noStrike" dirty="0">
                          <a:effectLst/>
                        </a:rPr>
                        <a:t>0.000</a:t>
                      </a:r>
                      <a:endParaRPr lang="en-GB" sz="1200" b="1"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GB" sz="1200" b="1" u="none" strike="noStrike" dirty="0">
                          <a:effectLst/>
                        </a:rPr>
                        <a:t>0.366</a:t>
                      </a:r>
                      <a:endParaRPr lang="en-GB" sz="1200" b="1"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GB" sz="1200" b="1" u="none" strike="noStrike" dirty="0">
                          <a:effectLst/>
                        </a:rPr>
                        <a:t>0.000</a:t>
                      </a:r>
                      <a:endParaRPr lang="en-GB" sz="1200" b="1"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xmlns="" val="2241425875"/>
                  </a:ext>
                </a:extLst>
              </a:tr>
              <a:tr h="162853">
                <a:tc>
                  <a:txBody>
                    <a:bodyPr/>
                    <a:lstStyle/>
                    <a:p>
                      <a:pPr algn="just" fontAlgn="ctr"/>
                      <a:r>
                        <a:rPr lang="en-US" sz="1200" b="1" u="none" strike="noStrike" dirty="0">
                          <a:effectLst/>
                        </a:rPr>
                        <a:t>19. Nights spent by foreign tourists</a:t>
                      </a:r>
                      <a:endParaRPr lang="en-US"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GB" sz="1200" b="1" u="none" strike="noStrike" dirty="0">
                          <a:effectLst/>
                        </a:rPr>
                        <a:t>0.664</a:t>
                      </a:r>
                      <a:endParaRPr lang="en-GB"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GB" sz="1200" b="1" u="none" strike="noStrike" dirty="0">
                          <a:effectLst/>
                        </a:rPr>
                        <a:t>0.000</a:t>
                      </a:r>
                      <a:endParaRPr lang="en-GB" sz="1200" b="1"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GB" sz="1200" b="1" u="none" strike="noStrike" dirty="0">
                          <a:effectLst/>
                        </a:rPr>
                        <a:t>0.540</a:t>
                      </a:r>
                      <a:endParaRPr lang="en-GB" sz="1200" b="1"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GB" sz="1200" b="1" u="none" strike="noStrike" dirty="0">
                          <a:effectLst/>
                        </a:rPr>
                        <a:t>0.000</a:t>
                      </a:r>
                      <a:endParaRPr lang="en-GB" sz="1200" b="1"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xmlns="" val="1147914151"/>
                  </a:ext>
                </a:extLst>
              </a:tr>
              <a:tr h="162853">
                <a:tc>
                  <a:txBody>
                    <a:bodyPr/>
                    <a:lstStyle/>
                    <a:p>
                      <a:pPr algn="just" fontAlgn="ctr"/>
                      <a:r>
                        <a:rPr lang="en-GB" sz="1200" b="1" u="none" strike="noStrike" dirty="0">
                          <a:effectLst/>
                        </a:rPr>
                        <a:t>20. Language known</a:t>
                      </a:r>
                      <a:endParaRPr lang="en-GB"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fontAlgn="ctr"/>
                      <a:r>
                        <a:rPr lang="en-GB" sz="1200" b="1" u="none" strike="noStrike" dirty="0">
                          <a:effectLst/>
                        </a:rPr>
                        <a:t>0.291</a:t>
                      </a:r>
                      <a:endParaRPr lang="en-GB"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fontAlgn="ctr"/>
                      <a:r>
                        <a:rPr lang="en-GB" sz="1200" b="1" u="none" strike="noStrike" dirty="0">
                          <a:effectLst/>
                        </a:rPr>
                        <a:t>0.000</a:t>
                      </a:r>
                      <a:endParaRPr lang="en-GB" sz="1200" b="1"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fontAlgn="ctr"/>
                      <a:r>
                        <a:rPr lang="en-GB" sz="1200" b="1" u="none" strike="noStrike" dirty="0">
                          <a:effectLst/>
                        </a:rPr>
                        <a:t>0.338</a:t>
                      </a:r>
                      <a:endParaRPr lang="en-GB" sz="1200" b="1"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fontAlgn="ctr"/>
                      <a:r>
                        <a:rPr lang="en-GB" sz="1200" b="1" u="none" strike="noStrike" dirty="0">
                          <a:effectLst/>
                        </a:rPr>
                        <a:t>0.000</a:t>
                      </a:r>
                      <a:endParaRPr lang="en-GB" sz="1200" b="1"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xmlns="" val="336063471"/>
                  </a:ext>
                </a:extLst>
              </a:tr>
              <a:tr h="162853">
                <a:tc>
                  <a:txBody>
                    <a:bodyPr/>
                    <a:lstStyle/>
                    <a:p>
                      <a:pPr algn="just" fontAlgn="ctr"/>
                      <a:r>
                        <a:rPr lang="en-GB" sz="1200" b="1" u="none" strike="noStrike" dirty="0">
                          <a:effectLst/>
                        </a:rPr>
                        <a:t>21. Language useful</a:t>
                      </a:r>
                      <a:endParaRPr lang="en-GB"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fontAlgn="ctr"/>
                      <a:r>
                        <a:rPr lang="en-GB" sz="1200" b="1" u="none" strike="noStrike" dirty="0">
                          <a:effectLst/>
                        </a:rPr>
                        <a:t>0.217</a:t>
                      </a:r>
                      <a:endParaRPr lang="en-GB" sz="1200" b="1"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fontAlgn="ctr"/>
                      <a:r>
                        <a:rPr lang="en-GB" sz="1200" b="1" u="none" strike="noStrike" dirty="0">
                          <a:effectLst/>
                        </a:rPr>
                        <a:t>0.007</a:t>
                      </a:r>
                      <a:endParaRPr lang="en-GB" sz="1200" b="1"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fontAlgn="ctr"/>
                      <a:r>
                        <a:rPr lang="en-GB" sz="1200" b="1" u="none" strike="noStrike" dirty="0">
                          <a:effectLst/>
                        </a:rPr>
                        <a:t>0.295</a:t>
                      </a:r>
                      <a:endParaRPr lang="en-GB" sz="1200" b="1"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fontAlgn="ctr"/>
                      <a:r>
                        <a:rPr lang="en-GB" sz="1200" b="1" u="none" strike="noStrike" dirty="0">
                          <a:effectLst/>
                        </a:rPr>
                        <a:t>0.000</a:t>
                      </a:r>
                      <a:endParaRPr lang="en-GB" sz="1200" b="1"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xmlns="" val="3783383490"/>
                  </a:ext>
                </a:extLst>
              </a:tr>
              <a:tr h="169639">
                <a:tc>
                  <a:txBody>
                    <a:bodyPr/>
                    <a:lstStyle/>
                    <a:p>
                      <a:pPr algn="just" fontAlgn="ctr"/>
                      <a:r>
                        <a:rPr lang="en-US" sz="1200" u="none" strike="noStrike" dirty="0">
                          <a:effectLst/>
                        </a:rPr>
                        <a:t>22. Driving distance between capitals</a:t>
                      </a:r>
                      <a:endParaRPr lang="en-US"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-0.155</a:t>
                      </a:r>
                      <a:endParaRPr lang="en-GB" sz="1200" b="0" i="0" u="none" strike="noStrike" dirty="0">
                        <a:solidFill>
                          <a:srgbClr val="000000"/>
                        </a:solidFill>
                        <a:effectLst/>
                        <a:latin typeface="Times New Roman" panose="02020603050405020304" pitchFamily="18" charset="0"/>
                      </a:endParaRPr>
                    </a:p>
                  </a:txBody>
                  <a:tcPr marL="6786" marR="6786" marT="6786"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0.054</a:t>
                      </a:r>
                      <a:endParaRPr lang="en-GB" sz="1200" b="0" i="0" u="none" strike="noStrike" dirty="0">
                        <a:solidFill>
                          <a:srgbClr val="000000"/>
                        </a:solidFill>
                        <a:effectLst/>
                        <a:latin typeface="Times New Roman" panose="02020603050405020304" pitchFamily="18" charset="0"/>
                      </a:endParaRPr>
                    </a:p>
                  </a:txBody>
                  <a:tcPr marL="6786" marR="6786" marT="6786" marB="0" anchor="ctr">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-0.105</a:t>
                      </a:r>
                      <a:endParaRPr lang="en-GB" sz="1200" b="0" i="0" u="none" strike="noStrike" dirty="0">
                        <a:solidFill>
                          <a:srgbClr val="000000"/>
                        </a:solidFill>
                        <a:effectLst/>
                        <a:latin typeface="Times New Roman" panose="02020603050405020304" pitchFamily="18" charset="0"/>
                      </a:endParaRPr>
                    </a:p>
                  </a:txBody>
                  <a:tcPr marL="6786" marR="6786" marT="6786" marB="0" anchor="ctr">
                    <a:lnL w="635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ctr"/>
                      <a:r>
                        <a:rPr lang="en-GB" sz="1200" u="none" strike="noStrike" dirty="0">
                          <a:effectLst/>
                        </a:rPr>
                        <a:t>0.192</a:t>
                      </a:r>
                      <a:endParaRPr lang="en-GB" sz="1200" b="0" i="0" u="none" strike="noStrike" dirty="0">
                        <a:solidFill>
                          <a:srgbClr val="000000"/>
                        </a:solidFill>
                        <a:effectLst/>
                        <a:latin typeface="Times New Roman" panose="02020603050405020304" pitchFamily="18" charset="0"/>
                      </a:endParaRPr>
                    </a:p>
                  </a:txBody>
                  <a:tcPr marL="6786" marR="6786" marT="678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26921629"/>
                  </a:ext>
                </a:extLst>
              </a:tr>
            </a:tbl>
          </a:graphicData>
        </a:graphic>
      </p:graphicFrame>
      <p:sp>
        <p:nvSpPr>
          <p:cNvPr id="5" name="Čiarová bublina 1 4"/>
          <p:cNvSpPr/>
          <p:nvPr/>
        </p:nvSpPr>
        <p:spPr bwMode="auto">
          <a:xfrm rot="10800000" flipV="1">
            <a:off x="7162800" y="4648200"/>
            <a:ext cx="1447800" cy="609600"/>
          </a:xfrm>
          <a:prstGeom prst="borderCallout1">
            <a:avLst>
              <a:gd name="adj1" fmla="val 60610"/>
              <a:gd name="adj2" fmla="val 99807"/>
              <a:gd name="adj3" fmla="val 98546"/>
              <a:gd name="adj4" fmla="val 136177"/>
            </a:avLst>
          </a:prstGeom>
          <a:solidFill>
            <a:srgbClr val="FFCCCC"/>
          </a:solidFill>
          <a:ln>
            <a:tailEnd type="arrow"/>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solidFill>
                    <a:schemeClr val="tx1"/>
                  </a:solidFill>
                </a:ln>
                <a:solidFill>
                  <a:srgbClr val="969696"/>
                </a:solidFill>
                <a:effectLst/>
                <a:latin typeface="Arial" charset="0"/>
                <a:cs typeface="Arial" charset="0"/>
              </a:rPr>
              <a:t>Factor 1</a:t>
            </a:r>
            <a:r>
              <a:rPr kumimoji="0" lang="en-US" sz="1600" b="0" i="0" u="none" strike="noStrike" cap="none" normalizeH="0" dirty="0" smtClean="0">
                <a:ln>
                  <a:solidFill>
                    <a:schemeClr val="tx1"/>
                  </a:solidFill>
                </a:ln>
                <a:solidFill>
                  <a:srgbClr val="969696"/>
                </a:solidFill>
                <a:effectLst/>
                <a:latin typeface="Arial" charset="0"/>
                <a:cs typeface="Arial" charset="0"/>
              </a:rPr>
              <a:t> ‘Connectivity’</a:t>
            </a:r>
            <a:endParaRPr kumimoji="0" lang="sk-SK" sz="1600" b="0" i="0" u="none" strike="noStrike" cap="none" normalizeH="0" baseline="0" dirty="0" smtClean="0">
              <a:ln>
                <a:solidFill>
                  <a:schemeClr val="tx1"/>
                </a:solidFill>
              </a:ln>
              <a:solidFill>
                <a:srgbClr val="969696"/>
              </a:solidFill>
              <a:effectLst/>
              <a:latin typeface="Arial" charset="0"/>
              <a:cs typeface="Arial" charset="0"/>
            </a:endParaRPr>
          </a:p>
        </p:txBody>
      </p:sp>
      <p:sp>
        <p:nvSpPr>
          <p:cNvPr id="8" name="Čiarová bublina 1 7"/>
          <p:cNvSpPr/>
          <p:nvPr/>
        </p:nvSpPr>
        <p:spPr bwMode="auto">
          <a:xfrm rot="10800000" flipV="1">
            <a:off x="7162800" y="5943600"/>
            <a:ext cx="1447800" cy="609600"/>
          </a:xfrm>
          <a:prstGeom prst="borderCallout1">
            <a:avLst>
              <a:gd name="adj1" fmla="val 60610"/>
              <a:gd name="adj2" fmla="val 99807"/>
              <a:gd name="adj3" fmla="val 63663"/>
              <a:gd name="adj4" fmla="val 138381"/>
            </a:avLst>
          </a:prstGeom>
          <a:solidFill>
            <a:schemeClr val="accent1">
              <a:lumMod val="40000"/>
              <a:lumOff val="60000"/>
            </a:schemeClr>
          </a:solidFill>
          <a:ln>
            <a:tailEnd type="arrow"/>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solidFill>
                    <a:schemeClr val="tx1"/>
                  </a:solidFill>
                </a:ln>
                <a:solidFill>
                  <a:srgbClr val="969696"/>
                </a:solidFill>
                <a:effectLst/>
                <a:latin typeface="Arial" charset="0"/>
                <a:cs typeface="Arial" charset="0"/>
              </a:rPr>
              <a:t>Factor 2</a:t>
            </a:r>
            <a:r>
              <a:rPr kumimoji="0" lang="en-US" sz="1600" b="0" i="0" u="none" strike="noStrike" cap="none" normalizeH="0" dirty="0" smtClean="0">
                <a:ln>
                  <a:solidFill>
                    <a:schemeClr val="tx1"/>
                  </a:solidFill>
                </a:ln>
                <a:solidFill>
                  <a:srgbClr val="969696"/>
                </a:solidFill>
                <a:effectLst/>
                <a:latin typeface="Arial" charset="0"/>
                <a:cs typeface="Arial" charset="0"/>
              </a:rPr>
              <a:t> ‘Languages’</a:t>
            </a:r>
            <a:endParaRPr kumimoji="0" lang="sk-SK" sz="1600" b="0" i="0" u="none" strike="noStrike" cap="none" normalizeH="0" baseline="0" dirty="0" smtClean="0">
              <a:ln>
                <a:solidFill>
                  <a:schemeClr val="tx1"/>
                </a:solidFill>
              </a:ln>
              <a:solidFill>
                <a:srgbClr val="969696"/>
              </a:solidFill>
              <a:effectLst/>
              <a:latin typeface="Arial" charset="0"/>
              <a:cs typeface="Arial" charset="0"/>
            </a:endParaRPr>
          </a:p>
        </p:txBody>
      </p:sp>
      <p:sp>
        <p:nvSpPr>
          <p:cNvPr id="9" name="Rectangle 7"/>
          <p:cNvSpPr>
            <a:spLocks noChangeArrowheads="1"/>
          </p:cNvSpPr>
          <p:nvPr/>
        </p:nvSpPr>
        <p:spPr bwMode="auto">
          <a:xfrm>
            <a:off x="152400" y="706711"/>
            <a:ext cx="89100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400" dirty="0" smtClean="0">
                <a:solidFill>
                  <a:schemeClr val="tx1"/>
                </a:solidFill>
              </a:rPr>
              <a:t>Spatial patterns of the intra-European migration network are modelled via  function as </a:t>
            </a:r>
            <a:r>
              <a:rPr lang="en-GB" sz="1400" i="1" dirty="0" err="1" smtClean="0">
                <a:solidFill>
                  <a:schemeClr val="tx1"/>
                </a:solidFill>
              </a:rPr>
              <a:t>mst</a:t>
            </a:r>
            <a:r>
              <a:rPr lang="en-GB" sz="1400" i="1" baseline="-25000" dirty="0" err="1" smtClean="0">
                <a:solidFill>
                  <a:schemeClr val="tx1"/>
                </a:solidFill>
              </a:rPr>
              <a:t>fh</a:t>
            </a:r>
            <a:r>
              <a:rPr lang="en-GB" sz="1400" i="1" dirty="0" smtClean="0">
                <a:solidFill>
                  <a:schemeClr val="tx1"/>
                </a:solidFill>
              </a:rPr>
              <a:t> = f(EV)</a:t>
            </a:r>
            <a:endParaRPr lang="en-GB" sz="1400" dirty="0" smtClean="0">
              <a:solidFill>
                <a:schemeClr val="tx1"/>
              </a:solidFill>
            </a:endParaRPr>
          </a:p>
          <a:p>
            <a:pPr algn="just"/>
            <a:r>
              <a:rPr lang="en-GB" sz="1400" dirty="0" smtClean="0">
                <a:solidFill>
                  <a:schemeClr val="tx1"/>
                </a:solidFill>
              </a:rPr>
              <a:t>where </a:t>
            </a:r>
            <a:r>
              <a:rPr lang="en-GB" sz="1400" i="1" dirty="0" err="1" smtClean="0">
                <a:solidFill>
                  <a:schemeClr val="tx1"/>
                </a:solidFill>
              </a:rPr>
              <a:t>mst</a:t>
            </a:r>
            <a:r>
              <a:rPr lang="en-GB" sz="1400" i="1" baseline="-25000" dirty="0" err="1" smtClean="0">
                <a:solidFill>
                  <a:schemeClr val="tx1"/>
                </a:solidFill>
              </a:rPr>
              <a:t>fh</a:t>
            </a:r>
            <a:r>
              <a:rPr lang="en-GB" sz="1400" dirty="0" smtClean="0">
                <a:solidFill>
                  <a:schemeClr val="tx1"/>
                </a:solidFill>
              </a:rPr>
              <a:t> is the share of emigrants from country </a:t>
            </a:r>
            <a:r>
              <a:rPr lang="en-GB" sz="1400" i="1" dirty="0" smtClean="0">
                <a:solidFill>
                  <a:schemeClr val="tx1"/>
                </a:solidFill>
              </a:rPr>
              <a:t>h</a:t>
            </a:r>
            <a:r>
              <a:rPr lang="en-GB" sz="1400" dirty="0" smtClean="0">
                <a:solidFill>
                  <a:schemeClr val="tx1"/>
                </a:solidFill>
              </a:rPr>
              <a:t> residing in </a:t>
            </a:r>
            <a:r>
              <a:rPr lang="en-GB" sz="1400" smtClean="0">
                <a:solidFill>
                  <a:schemeClr val="tx1"/>
                </a:solidFill>
              </a:rPr>
              <a:t>country </a:t>
            </a:r>
            <a:r>
              <a:rPr lang="en-GB" sz="1400" i="1" smtClean="0">
                <a:solidFill>
                  <a:schemeClr val="tx1"/>
                </a:solidFill>
              </a:rPr>
              <a:t>f</a:t>
            </a:r>
            <a:r>
              <a:rPr lang="en-GB" sz="1400" smtClean="0">
                <a:solidFill>
                  <a:schemeClr val="tx1"/>
                </a:solidFill>
              </a:rPr>
              <a:t>, </a:t>
            </a:r>
            <a:r>
              <a:rPr lang="en-GB" sz="1400" dirty="0" smtClean="0">
                <a:solidFill>
                  <a:schemeClr val="tx1"/>
                </a:solidFill>
              </a:rPr>
              <a:t>and EV is a vector of explanatory variables. </a:t>
            </a:r>
            <a:r>
              <a:rPr lang="en-US" sz="1400" dirty="0" smtClean="0">
                <a:solidFill>
                  <a:schemeClr val="tx1"/>
                </a:solidFill>
              </a:rPr>
              <a:t>. The five major destinations for each country accounted for some </a:t>
            </a:r>
            <a:r>
              <a:rPr lang="en-US" sz="1400" smtClean="0">
                <a:solidFill>
                  <a:schemeClr val="tx1"/>
                </a:solidFill>
              </a:rPr>
              <a:t>80%, </a:t>
            </a:r>
            <a:r>
              <a:rPr lang="en-US" sz="1400" dirty="0" smtClean="0">
                <a:solidFill>
                  <a:schemeClr val="tx1"/>
                </a:solidFill>
              </a:rPr>
              <a:t>and in </a:t>
            </a:r>
            <a:r>
              <a:rPr lang="en-US" sz="1400" smtClean="0">
                <a:solidFill>
                  <a:schemeClr val="tx1"/>
                </a:solidFill>
              </a:rPr>
              <a:t>some cases, </a:t>
            </a:r>
            <a:r>
              <a:rPr lang="en-US" sz="1400" dirty="0" smtClean="0">
                <a:solidFill>
                  <a:schemeClr val="tx1"/>
                </a:solidFill>
              </a:rPr>
              <a:t>for </a:t>
            </a:r>
            <a:r>
              <a:rPr lang="en-US" sz="1400" smtClean="0">
                <a:solidFill>
                  <a:schemeClr val="tx1"/>
                </a:solidFill>
              </a:rPr>
              <a:t>90%, </a:t>
            </a:r>
            <a:r>
              <a:rPr lang="en-US" sz="1400" dirty="0" smtClean="0">
                <a:solidFill>
                  <a:schemeClr val="tx1"/>
                </a:solidFill>
              </a:rPr>
              <a:t>of total outflows</a:t>
            </a:r>
            <a:r>
              <a:rPr lang="en-GB" sz="1400" dirty="0" smtClean="0">
                <a:solidFill>
                  <a:schemeClr val="tx1"/>
                </a:solidFill>
              </a:rPr>
              <a:t>. </a:t>
            </a:r>
          </a:p>
        </p:txBody>
      </p:sp>
    </p:spTree>
    <p:extLst>
      <p:ext uri="{BB962C8B-B14F-4D97-AF65-F5344CB8AC3E}">
        <p14:creationId xmlns:p14="http://schemas.microsoft.com/office/powerpoint/2010/main" val="1213888527"/>
      </p:ext>
    </p:extLst>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ChangeArrowheads="1"/>
          </p:cNvSpPr>
          <p:nvPr/>
        </p:nvSpPr>
        <p:spPr bwMode="auto">
          <a:xfrm>
            <a:off x="507999" y="2743200"/>
            <a:ext cx="8070274"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r>
              <a:rPr lang="en-GB" sz="1600" dirty="0">
                <a:solidFill>
                  <a:schemeClr val="tx1"/>
                </a:solidFill>
              </a:rPr>
              <a:t>The </a:t>
            </a:r>
            <a:r>
              <a:rPr lang="en-GB" sz="1600" b="1" dirty="0" smtClean="0">
                <a:solidFill>
                  <a:schemeClr val="tx1"/>
                </a:solidFill>
              </a:rPr>
              <a:t>Factor 1 </a:t>
            </a:r>
            <a:r>
              <a:rPr lang="en-GB" sz="1600" b="1" dirty="0">
                <a:solidFill>
                  <a:schemeClr val="tx1"/>
                </a:solidFill>
              </a:rPr>
              <a:t>on connectivity </a:t>
            </a:r>
            <a:r>
              <a:rPr lang="en-GB" sz="1600" dirty="0" smtClean="0">
                <a:solidFill>
                  <a:schemeClr val="tx1"/>
                </a:solidFill>
              </a:rPr>
              <a:t>had </a:t>
            </a:r>
            <a:r>
              <a:rPr lang="en-GB" sz="1600" dirty="0">
                <a:solidFill>
                  <a:schemeClr val="tx1"/>
                </a:solidFill>
              </a:rPr>
              <a:t>the highest B </a:t>
            </a:r>
            <a:r>
              <a:rPr lang="en-GB" sz="1600" dirty="0" smtClean="0">
                <a:solidFill>
                  <a:schemeClr val="tx1"/>
                </a:solidFill>
              </a:rPr>
              <a:t>(standardised) values </a:t>
            </a:r>
            <a:r>
              <a:rPr lang="en-GB" sz="1600" dirty="0">
                <a:solidFill>
                  <a:schemeClr val="tx1"/>
                </a:solidFill>
              </a:rPr>
              <a:t>in both time periods and remained the strongest predictor of the intra-European migrant </a:t>
            </a:r>
            <a:r>
              <a:rPr lang="en-GB" sz="1600" dirty="0" smtClean="0">
                <a:solidFill>
                  <a:schemeClr val="tx1"/>
                </a:solidFill>
              </a:rPr>
              <a:t>stocks. The </a:t>
            </a:r>
            <a:r>
              <a:rPr lang="en-GB" sz="1600" dirty="0">
                <a:solidFill>
                  <a:schemeClr val="tx1"/>
                </a:solidFill>
              </a:rPr>
              <a:t>relative importance of Factor </a:t>
            </a:r>
            <a:r>
              <a:rPr lang="en-GB" sz="1600" dirty="0" smtClean="0">
                <a:solidFill>
                  <a:schemeClr val="tx1"/>
                </a:solidFill>
              </a:rPr>
              <a:t>1, however, </a:t>
            </a:r>
            <a:r>
              <a:rPr lang="en-GB" sz="1600" dirty="0">
                <a:solidFill>
                  <a:schemeClr val="tx1"/>
                </a:solidFill>
              </a:rPr>
              <a:t>decreased over </a:t>
            </a:r>
            <a:r>
              <a:rPr lang="en-GB" sz="1600" dirty="0" smtClean="0">
                <a:solidFill>
                  <a:schemeClr val="tx1"/>
                </a:solidFill>
              </a:rPr>
              <a:t>time. The </a:t>
            </a:r>
            <a:r>
              <a:rPr lang="en-GB" sz="1600" dirty="0">
                <a:solidFill>
                  <a:schemeClr val="tx1"/>
                </a:solidFill>
              </a:rPr>
              <a:t>decrease probably is related both to territorial re-orientation of intra-Europeans flows in </a:t>
            </a:r>
            <a:r>
              <a:rPr lang="en-GB" sz="1600" dirty="0" smtClean="0">
                <a:solidFill>
                  <a:schemeClr val="tx1"/>
                </a:solidFill>
              </a:rPr>
              <a:t>tourism, </a:t>
            </a:r>
            <a:r>
              <a:rPr lang="en-GB" sz="1600" dirty="0">
                <a:solidFill>
                  <a:schemeClr val="tx1"/>
                </a:solidFill>
              </a:rPr>
              <a:t>trade and knowledge (independent variables</a:t>
            </a:r>
            <a:r>
              <a:rPr lang="en-GB" sz="1600" dirty="0" smtClean="0">
                <a:solidFill>
                  <a:schemeClr val="tx1"/>
                </a:solidFill>
              </a:rPr>
              <a:t>), </a:t>
            </a:r>
            <a:r>
              <a:rPr lang="en-GB" sz="1600" dirty="0">
                <a:solidFill>
                  <a:schemeClr val="tx1"/>
                </a:solidFill>
              </a:rPr>
              <a:t>and to the re-orientation of migrant flows (dependent variables). The decrease in relative importance of Factor 1 also refers to increased diversity in the intra-European migration after 2004</a:t>
            </a:r>
            <a:r>
              <a:rPr lang="en-GB" sz="1600" dirty="0" smtClean="0">
                <a:solidFill>
                  <a:schemeClr val="tx1"/>
                </a:solidFill>
              </a:rPr>
              <a:t>.</a:t>
            </a:r>
          </a:p>
          <a:p>
            <a:pPr lvl="0" algn="just"/>
            <a:endParaRPr lang="en-GB" sz="1600" dirty="0" smtClean="0">
              <a:solidFill>
                <a:schemeClr val="tx1"/>
              </a:solidFill>
            </a:endParaRPr>
          </a:p>
          <a:p>
            <a:pPr lvl="0" algn="just"/>
            <a:r>
              <a:rPr lang="en-US" sz="1600" dirty="0" smtClean="0">
                <a:solidFill>
                  <a:schemeClr val="tx1"/>
                </a:solidFill>
              </a:rPr>
              <a:t>The </a:t>
            </a:r>
            <a:r>
              <a:rPr lang="en-US" sz="1600" b="1" dirty="0" smtClean="0">
                <a:solidFill>
                  <a:schemeClr val="tx1"/>
                </a:solidFill>
              </a:rPr>
              <a:t>Factor 2 on languages </a:t>
            </a:r>
            <a:r>
              <a:rPr lang="en-US" sz="1600" dirty="0" smtClean="0">
                <a:solidFill>
                  <a:schemeClr val="tx1"/>
                </a:solidFill>
              </a:rPr>
              <a:t>increased in importance over time. It indicates that while many high-intensity migration flows developed between countries speaking with different languages (e.g. Romania to Italy and Spain), there also was an increase in flows related to language similarity (e.g. Germany to Switzerland and Austria). The Factor 2 also embodies growing importance of English as global language (‘language known’ and ‘language useful’</a:t>
            </a:r>
            <a:r>
              <a:rPr lang="sk-SK" sz="1600" dirty="0" smtClean="0">
                <a:solidFill>
                  <a:schemeClr val="tx1"/>
                </a:solidFill>
              </a:rPr>
              <a:t>).</a:t>
            </a:r>
            <a:endParaRPr lang="sk-SK" sz="1600" dirty="0">
              <a:solidFill>
                <a:schemeClr val="tx1"/>
              </a:solidFill>
            </a:endParaRPr>
          </a:p>
        </p:txBody>
      </p:sp>
      <p:sp>
        <p:nvSpPr>
          <p:cNvPr id="6" name="Nadpis 1"/>
          <p:cNvSpPr txBox="1">
            <a:spLocks/>
          </p:cNvSpPr>
          <p:nvPr/>
        </p:nvSpPr>
        <p:spPr bwMode="auto">
          <a:xfrm>
            <a:off x="0" y="76200"/>
            <a:ext cx="8610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rgbClr val="808080"/>
                </a:solidFill>
                <a:latin typeface="Arial" charset="0"/>
                <a:cs typeface="Arial" charset="0"/>
              </a:defRPr>
            </a:lvl2pPr>
            <a:lvl3pPr algn="l" rtl="0" eaLnBrk="0" fontAlgn="base" hangingPunct="0">
              <a:spcBef>
                <a:spcPct val="0"/>
              </a:spcBef>
              <a:spcAft>
                <a:spcPct val="0"/>
              </a:spcAft>
              <a:defRPr sz="3200">
                <a:solidFill>
                  <a:srgbClr val="808080"/>
                </a:solidFill>
                <a:latin typeface="Arial" charset="0"/>
                <a:cs typeface="Arial" charset="0"/>
              </a:defRPr>
            </a:lvl3pPr>
            <a:lvl4pPr algn="l" rtl="0" eaLnBrk="0" fontAlgn="base" hangingPunct="0">
              <a:spcBef>
                <a:spcPct val="0"/>
              </a:spcBef>
              <a:spcAft>
                <a:spcPct val="0"/>
              </a:spcAft>
              <a:defRPr sz="3200">
                <a:solidFill>
                  <a:srgbClr val="808080"/>
                </a:solidFill>
                <a:latin typeface="Arial" charset="0"/>
                <a:cs typeface="Arial" charset="0"/>
              </a:defRPr>
            </a:lvl4pPr>
            <a:lvl5pPr algn="l" rtl="0" eaLnBrk="0" fontAlgn="base" hangingPunct="0">
              <a:spcBef>
                <a:spcPct val="0"/>
              </a:spcBef>
              <a:spcAft>
                <a:spcPct val="0"/>
              </a:spcAft>
              <a:defRPr sz="3200">
                <a:solidFill>
                  <a:srgbClr val="808080"/>
                </a:solidFill>
                <a:latin typeface="Arial" charset="0"/>
                <a:cs typeface="Arial" charset="0"/>
              </a:defRPr>
            </a:lvl5pPr>
            <a:lvl6pPr marL="457200" algn="l" rtl="0" fontAlgn="base">
              <a:spcBef>
                <a:spcPct val="0"/>
              </a:spcBef>
              <a:spcAft>
                <a:spcPct val="0"/>
              </a:spcAft>
              <a:defRPr sz="3200">
                <a:solidFill>
                  <a:srgbClr val="808080"/>
                </a:solidFill>
                <a:latin typeface="Arial" charset="0"/>
                <a:cs typeface="Arial" charset="0"/>
              </a:defRPr>
            </a:lvl6pPr>
            <a:lvl7pPr marL="914400" algn="l" rtl="0" fontAlgn="base">
              <a:spcBef>
                <a:spcPct val="0"/>
              </a:spcBef>
              <a:spcAft>
                <a:spcPct val="0"/>
              </a:spcAft>
              <a:defRPr sz="3200">
                <a:solidFill>
                  <a:srgbClr val="808080"/>
                </a:solidFill>
                <a:latin typeface="Arial" charset="0"/>
                <a:cs typeface="Arial" charset="0"/>
              </a:defRPr>
            </a:lvl7pPr>
            <a:lvl8pPr marL="1371600" algn="l" rtl="0" fontAlgn="base">
              <a:spcBef>
                <a:spcPct val="0"/>
              </a:spcBef>
              <a:spcAft>
                <a:spcPct val="0"/>
              </a:spcAft>
              <a:defRPr sz="3200">
                <a:solidFill>
                  <a:srgbClr val="808080"/>
                </a:solidFill>
                <a:latin typeface="Arial" charset="0"/>
                <a:cs typeface="Arial" charset="0"/>
              </a:defRPr>
            </a:lvl8pPr>
            <a:lvl9pPr marL="1828800" algn="l" rtl="0" fontAlgn="base">
              <a:spcBef>
                <a:spcPct val="0"/>
              </a:spcBef>
              <a:spcAft>
                <a:spcPct val="0"/>
              </a:spcAft>
              <a:defRPr sz="3200">
                <a:solidFill>
                  <a:srgbClr val="808080"/>
                </a:solidFill>
                <a:latin typeface="Arial" charset="0"/>
                <a:cs typeface="Arial" charset="0"/>
              </a:defRPr>
            </a:lvl9pPr>
          </a:lstStyle>
          <a:p>
            <a:pPr algn="ctr">
              <a:defRPr/>
            </a:pPr>
            <a:r>
              <a:rPr lang="en-US" altLang="sk-SK" sz="2400" b="1" kern="0" dirty="0" smtClean="0">
                <a:solidFill>
                  <a:srgbClr val="C00000"/>
                </a:solidFill>
                <a:latin typeface="Times New Roman" panose="02020603050405020304" pitchFamily="18" charset="0"/>
                <a:cs typeface="Times New Roman" panose="02020603050405020304" pitchFamily="18" charset="0"/>
              </a:rPr>
              <a:t>Factors of the spatial patterns in the intra-European migration</a:t>
            </a:r>
          </a:p>
          <a:p>
            <a:pPr algn="ctr">
              <a:defRPr/>
            </a:pPr>
            <a:r>
              <a:rPr lang="en-US" altLang="sk-SK" sz="1800" b="1" kern="0" dirty="0" smtClean="0">
                <a:solidFill>
                  <a:srgbClr val="C00000"/>
                </a:solidFill>
                <a:latin typeface="Times New Roman" panose="02020603050405020304" pitchFamily="18" charset="0"/>
                <a:cs typeface="Times New Roman" panose="02020603050405020304" pitchFamily="18" charset="0"/>
              </a:rPr>
              <a:t>Regression analysis</a:t>
            </a:r>
          </a:p>
        </p:txBody>
      </p:sp>
      <p:graphicFrame>
        <p:nvGraphicFramePr>
          <p:cNvPr id="3" name="Tabuľka 2"/>
          <p:cNvGraphicFramePr>
            <a:graphicFrameLocks noGrp="1"/>
          </p:cNvGraphicFramePr>
          <p:nvPr>
            <p:extLst>
              <p:ext uri="{D42A27DB-BD31-4B8C-83A1-F6EECF244321}">
                <p14:modId xmlns:p14="http://schemas.microsoft.com/office/powerpoint/2010/main" val="3394410348"/>
              </p:ext>
            </p:extLst>
          </p:nvPr>
        </p:nvGraphicFramePr>
        <p:xfrm>
          <a:off x="533399" y="1066800"/>
          <a:ext cx="7924802" cy="1508760"/>
        </p:xfrm>
        <a:graphic>
          <a:graphicData uri="http://schemas.openxmlformats.org/drawingml/2006/table">
            <a:tbl>
              <a:tblPr>
                <a:tableStyleId>{9D7B26C5-4107-4FEC-AEDC-1716B250A1EF}</a:tableStyleId>
              </a:tblPr>
              <a:tblGrid>
                <a:gridCol w="2963186">
                  <a:extLst>
                    <a:ext uri="{9D8B030D-6E8A-4147-A177-3AD203B41FA5}">
                      <a16:colId xmlns:a16="http://schemas.microsoft.com/office/drawing/2014/main" xmlns="" val="4061428015"/>
                    </a:ext>
                  </a:extLst>
                </a:gridCol>
                <a:gridCol w="826936">
                  <a:extLst>
                    <a:ext uri="{9D8B030D-6E8A-4147-A177-3AD203B41FA5}">
                      <a16:colId xmlns:a16="http://schemas.microsoft.com/office/drawing/2014/main" xmlns="" val="360999613"/>
                    </a:ext>
                  </a:extLst>
                </a:gridCol>
                <a:gridCol w="826936">
                  <a:extLst>
                    <a:ext uri="{9D8B030D-6E8A-4147-A177-3AD203B41FA5}">
                      <a16:colId xmlns:a16="http://schemas.microsoft.com/office/drawing/2014/main" xmlns="" val="279300932"/>
                    </a:ext>
                  </a:extLst>
                </a:gridCol>
                <a:gridCol w="826936">
                  <a:extLst>
                    <a:ext uri="{9D8B030D-6E8A-4147-A177-3AD203B41FA5}">
                      <a16:colId xmlns:a16="http://schemas.microsoft.com/office/drawing/2014/main" xmlns="" val="239467106"/>
                    </a:ext>
                  </a:extLst>
                </a:gridCol>
                <a:gridCol w="826936">
                  <a:extLst>
                    <a:ext uri="{9D8B030D-6E8A-4147-A177-3AD203B41FA5}">
                      <a16:colId xmlns:a16="http://schemas.microsoft.com/office/drawing/2014/main" xmlns="" val="1656579764"/>
                    </a:ext>
                  </a:extLst>
                </a:gridCol>
                <a:gridCol w="826936">
                  <a:extLst>
                    <a:ext uri="{9D8B030D-6E8A-4147-A177-3AD203B41FA5}">
                      <a16:colId xmlns:a16="http://schemas.microsoft.com/office/drawing/2014/main" xmlns="" val="2004065538"/>
                    </a:ext>
                  </a:extLst>
                </a:gridCol>
                <a:gridCol w="826936">
                  <a:extLst>
                    <a:ext uri="{9D8B030D-6E8A-4147-A177-3AD203B41FA5}">
                      <a16:colId xmlns:a16="http://schemas.microsoft.com/office/drawing/2014/main" xmlns="" val="97074963"/>
                    </a:ext>
                  </a:extLst>
                </a:gridCol>
              </a:tblGrid>
              <a:tr h="190500">
                <a:tc>
                  <a:txBody>
                    <a:bodyPr/>
                    <a:lstStyle/>
                    <a:p>
                      <a:pPr algn="l" fontAlgn="b"/>
                      <a:r>
                        <a:rPr lang="sk-SK" sz="1600" u="none" strike="noStrike" dirty="0">
                          <a:effectLst/>
                        </a:rPr>
                        <a:t> </a:t>
                      </a:r>
                      <a:endParaRPr lang="sk-SK" sz="1600" b="0" i="0" u="none" strike="noStrike" dirty="0">
                        <a:solidFill>
                          <a:srgbClr val="000000"/>
                        </a:solidFill>
                        <a:effectLst/>
                        <a:latin typeface="+mj-lt"/>
                      </a:endParaRP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gridSpan="3">
                  <a:txBody>
                    <a:bodyPr/>
                    <a:lstStyle/>
                    <a:p>
                      <a:pPr algn="ctr" fontAlgn="b"/>
                      <a:r>
                        <a:rPr lang="sk-SK" sz="1600" b="1" u="none" strike="noStrike" dirty="0" smtClean="0">
                          <a:effectLst/>
                        </a:rPr>
                        <a:t>1997-2004</a:t>
                      </a:r>
                      <a:endParaRPr lang="sk-SK" sz="1600" b="1" i="0" u="none" strike="noStrike" dirty="0">
                        <a:solidFill>
                          <a:srgbClr val="000000"/>
                        </a:solidFill>
                        <a:effectLst/>
                        <a:latin typeface="+mj-lt"/>
                      </a:endParaRP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hMerge="1">
                  <a:txBody>
                    <a:bodyPr/>
                    <a:lstStyle/>
                    <a:p>
                      <a:pPr algn="l" fontAlgn="b"/>
                      <a:endParaRPr lang="sk-SK"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sk-SK" sz="1100" b="0" i="0" u="none" strike="noStrike" dirty="0">
                        <a:solidFill>
                          <a:srgbClr val="000000"/>
                        </a:solidFill>
                        <a:effectLst/>
                        <a:latin typeface="Calibri" panose="020F0502020204030204" pitchFamily="34" charset="0"/>
                      </a:endParaRPr>
                    </a:p>
                  </a:txBody>
                  <a:tcPr marL="7620" marR="7620" marT="7620" marB="0" anchor="b"/>
                </a:tc>
                <a:tc gridSpan="3">
                  <a:txBody>
                    <a:bodyPr/>
                    <a:lstStyle/>
                    <a:p>
                      <a:pPr algn="ctr" fontAlgn="ctr"/>
                      <a:r>
                        <a:rPr lang="en-GB" sz="1600" b="1" u="none" strike="noStrike" dirty="0">
                          <a:effectLst/>
                        </a:rPr>
                        <a:t>2005-2013</a:t>
                      </a:r>
                      <a:endParaRPr lang="en-GB" sz="1600" b="1" i="0" u="none" strike="noStrike" dirty="0">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xmlns="" val="4264825715"/>
                  </a:ext>
                </a:extLst>
              </a:tr>
              <a:tr h="190500">
                <a:tc>
                  <a:txBody>
                    <a:bodyPr/>
                    <a:lstStyle/>
                    <a:p>
                      <a:pPr algn="just" fontAlgn="ctr"/>
                      <a:r>
                        <a:rPr lang="en-GB" sz="1600" u="none" strike="noStrike">
                          <a:effectLst/>
                        </a:rPr>
                        <a:t> </a:t>
                      </a:r>
                      <a:endParaRPr lang="en-GB" sz="1600" b="0" i="0" u="none" strike="noStrike">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en-GB" sz="1600" i="1" u="none" strike="noStrike" dirty="0">
                          <a:effectLst/>
                        </a:rPr>
                        <a:t>B</a:t>
                      </a:r>
                      <a:endParaRPr lang="en-GB" sz="1600" b="1" i="1" u="none" strike="noStrike" dirty="0">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600" i="1" u="none" strike="noStrike" dirty="0">
                          <a:effectLst/>
                        </a:rPr>
                        <a:t>t</a:t>
                      </a:r>
                      <a:endParaRPr lang="en-GB" sz="1600" b="1" i="1" u="none" strike="noStrike" dirty="0">
                        <a:solidFill>
                          <a:srgbClr val="000000"/>
                        </a:solidFill>
                        <a:effectLst/>
                        <a:latin typeface="+mj-lt"/>
                      </a:endParaRPr>
                    </a:p>
                  </a:txBody>
                  <a:tcPr marL="7620" marR="7620" marT="762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600" i="1" u="none" strike="noStrike" dirty="0">
                          <a:effectLst/>
                        </a:rPr>
                        <a:t>Sig</a:t>
                      </a:r>
                      <a:endParaRPr lang="en-GB" sz="1600" b="1" i="1" u="none" strike="noStrike" dirty="0">
                        <a:solidFill>
                          <a:srgbClr val="000000"/>
                        </a:solidFill>
                        <a:effectLst/>
                        <a:latin typeface="+mj-lt"/>
                      </a:endParaRPr>
                    </a:p>
                  </a:txBody>
                  <a:tcPr marL="7620" marR="7620" marT="762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600" i="1" u="none" strike="noStrike" dirty="0">
                          <a:effectLst/>
                        </a:rPr>
                        <a:t>B</a:t>
                      </a:r>
                      <a:endParaRPr lang="en-GB" sz="1600" b="1" i="1" u="none" strike="noStrike" dirty="0">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600" i="1" u="none" strike="noStrike" dirty="0">
                          <a:effectLst/>
                        </a:rPr>
                        <a:t>t</a:t>
                      </a:r>
                      <a:endParaRPr lang="en-GB" sz="1600" b="1" i="1" u="none" strike="noStrike" dirty="0">
                        <a:solidFill>
                          <a:srgbClr val="000000"/>
                        </a:solidFill>
                        <a:effectLst/>
                        <a:latin typeface="+mj-lt"/>
                      </a:endParaRPr>
                    </a:p>
                  </a:txBody>
                  <a:tcPr marL="7620" marR="7620" marT="762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600" i="1" u="none" strike="noStrike" dirty="0">
                          <a:effectLst/>
                        </a:rPr>
                        <a:t>Sig</a:t>
                      </a:r>
                      <a:endParaRPr lang="en-GB" sz="1600" b="1" i="1" u="none" strike="noStrike" dirty="0">
                        <a:solidFill>
                          <a:srgbClr val="000000"/>
                        </a:solidFill>
                        <a:effectLst/>
                        <a:latin typeface="+mj-lt"/>
                      </a:endParaRPr>
                    </a:p>
                  </a:txBody>
                  <a:tcPr marL="7620" marR="7620" marT="762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8142099"/>
                  </a:ext>
                </a:extLst>
              </a:tr>
              <a:tr h="182880">
                <a:tc>
                  <a:txBody>
                    <a:bodyPr/>
                    <a:lstStyle/>
                    <a:p>
                      <a:pPr algn="just" fontAlgn="ctr"/>
                      <a:r>
                        <a:rPr lang="en-GB" sz="1600" u="none" strike="noStrike" dirty="0">
                          <a:effectLst/>
                        </a:rPr>
                        <a:t>Constant</a:t>
                      </a:r>
                      <a:endParaRPr lang="en-GB" sz="1600" b="0" i="0" u="none" strike="noStrike" dirty="0">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algn="ctr" fontAlgn="ctr"/>
                      <a:endParaRPr lang="sk-SK" sz="1600" b="0" i="0" u="none" strike="noStrike">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gn="ctr" fontAlgn="ctr"/>
                      <a:r>
                        <a:rPr lang="en-GB" sz="1600" u="none" strike="noStrike" dirty="0">
                          <a:effectLst/>
                        </a:rPr>
                        <a:t>15.338</a:t>
                      </a:r>
                      <a:endParaRPr lang="en-GB" sz="1600" b="0" i="0" u="none" strike="noStrike" dirty="0">
                        <a:solidFill>
                          <a:srgbClr val="000000"/>
                        </a:solidFill>
                        <a:effectLst/>
                        <a:latin typeface="+mj-lt"/>
                      </a:endParaRPr>
                    </a:p>
                  </a:txBody>
                  <a:tcPr marL="7620" marR="7620" marT="7620" marB="0" anchor="ctr">
                    <a:lnT w="6350" cap="flat" cmpd="sng" algn="ctr">
                      <a:solidFill>
                        <a:schemeClr val="tx1"/>
                      </a:solidFill>
                      <a:prstDash val="solid"/>
                      <a:round/>
                      <a:headEnd type="none" w="med" len="med"/>
                      <a:tailEnd type="none" w="med" len="med"/>
                    </a:lnT>
                  </a:tcPr>
                </a:tc>
                <a:tc>
                  <a:txBody>
                    <a:bodyPr/>
                    <a:lstStyle/>
                    <a:p>
                      <a:pPr algn="ctr" fontAlgn="ctr"/>
                      <a:r>
                        <a:rPr lang="en-GB" sz="1600" u="none" strike="noStrike" dirty="0">
                          <a:effectLst/>
                        </a:rPr>
                        <a:t>0.000</a:t>
                      </a:r>
                      <a:endParaRPr lang="en-GB" sz="1600" b="0" i="0" u="none" strike="noStrike" dirty="0">
                        <a:solidFill>
                          <a:srgbClr val="000000"/>
                        </a:solidFill>
                        <a:effectLst/>
                        <a:latin typeface="+mj-lt"/>
                      </a:endParaRPr>
                    </a:p>
                  </a:txBody>
                  <a:tcPr marL="7620" marR="7620" marT="762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algn="ctr" fontAlgn="ctr"/>
                      <a:endParaRPr lang="sk-SK" sz="1600" b="0" i="0" u="none" strike="noStrike" dirty="0">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gn="ctr" fontAlgn="ctr"/>
                      <a:r>
                        <a:rPr lang="en-GB" sz="1600" u="none" strike="noStrike">
                          <a:effectLst/>
                        </a:rPr>
                        <a:t>14.456</a:t>
                      </a:r>
                      <a:endParaRPr lang="en-GB" sz="1600" b="0" i="0" u="none" strike="noStrike">
                        <a:solidFill>
                          <a:srgbClr val="000000"/>
                        </a:solidFill>
                        <a:effectLst/>
                        <a:latin typeface="+mj-lt"/>
                      </a:endParaRPr>
                    </a:p>
                  </a:txBody>
                  <a:tcPr marL="7620" marR="7620" marT="7620" marB="0" anchor="ctr">
                    <a:lnT w="6350" cap="flat" cmpd="sng" algn="ctr">
                      <a:solidFill>
                        <a:schemeClr val="tx1"/>
                      </a:solidFill>
                      <a:prstDash val="solid"/>
                      <a:round/>
                      <a:headEnd type="none" w="med" len="med"/>
                      <a:tailEnd type="none" w="med" len="med"/>
                    </a:lnT>
                  </a:tcPr>
                </a:tc>
                <a:tc>
                  <a:txBody>
                    <a:bodyPr/>
                    <a:lstStyle/>
                    <a:p>
                      <a:pPr algn="ctr" fontAlgn="ctr"/>
                      <a:r>
                        <a:rPr lang="en-GB" sz="1600" u="none" strike="noStrike">
                          <a:effectLst/>
                        </a:rPr>
                        <a:t>0.000</a:t>
                      </a:r>
                      <a:endParaRPr lang="en-GB" sz="1600" b="0" i="0" u="none" strike="noStrike">
                        <a:solidFill>
                          <a:srgbClr val="000000"/>
                        </a:solidFill>
                        <a:effectLst/>
                        <a:latin typeface="+mj-lt"/>
                      </a:endParaRPr>
                    </a:p>
                  </a:txBody>
                  <a:tcPr marL="7620" marR="7620" marT="762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453497271"/>
                  </a:ext>
                </a:extLst>
              </a:tr>
              <a:tr h="182880">
                <a:tc>
                  <a:txBody>
                    <a:bodyPr/>
                    <a:lstStyle/>
                    <a:p>
                      <a:pPr algn="just" fontAlgn="ctr"/>
                      <a:r>
                        <a:rPr lang="en-GB" sz="1600" u="none" strike="noStrike" dirty="0">
                          <a:effectLst/>
                        </a:rPr>
                        <a:t>F1 Connectivity</a:t>
                      </a:r>
                      <a:endParaRPr lang="en-GB" sz="1600" b="0" i="0" u="none" strike="noStrike" dirty="0">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GB" sz="1600" u="none" strike="noStrike" dirty="0">
                          <a:effectLst/>
                        </a:rPr>
                        <a:t>0.669</a:t>
                      </a:r>
                      <a:endParaRPr lang="en-GB" sz="1600" b="0" i="0" u="none" strike="noStrike" dirty="0">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GB" sz="1600" u="none" strike="noStrike" dirty="0">
                          <a:effectLst/>
                        </a:rPr>
                        <a:t>10.651</a:t>
                      </a:r>
                      <a:endParaRPr lang="en-GB" sz="1600" b="0" i="0" u="none" strike="noStrike" dirty="0">
                        <a:solidFill>
                          <a:srgbClr val="000000"/>
                        </a:solidFill>
                        <a:effectLst/>
                        <a:latin typeface="+mj-lt"/>
                      </a:endParaRPr>
                    </a:p>
                  </a:txBody>
                  <a:tcPr marL="7620" marR="7620" marT="7620" marB="0" anchor="ctr">
                    <a:solidFill>
                      <a:srgbClr val="FFCCCC"/>
                    </a:solidFill>
                  </a:tcPr>
                </a:tc>
                <a:tc>
                  <a:txBody>
                    <a:bodyPr/>
                    <a:lstStyle/>
                    <a:p>
                      <a:pPr algn="ctr" fontAlgn="ctr"/>
                      <a:r>
                        <a:rPr lang="en-GB" sz="1600" u="none" strike="noStrike" dirty="0">
                          <a:effectLst/>
                        </a:rPr>
                        <a:t>0.000</a:t>
                      </a:r>
                      <a:endParaRPr lang="en-GB" sz="1600" b="0" i="0" u="none" strike="noStrike" dirty="0">
                        <a:solidFill>
                          <a:srgbClr val="000000"/>
                        </a:solidFill>
                        <a:effectLst/>
                        <a:latin typeface="+mj-lt"/>
                      </a:endParaRPr>
                    </a:p>
                  </a:txBody>
                  <a:tcPr marL="7620" marR="7620" marT="7620" marB="0" anchor="ctr">
                    <a:lnR w="635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GB" sz="1600" u="none" strike="noStrike" dirty="0">
                          <a:effectLst/>
                        </a:rPr>
                        <a:t>0.476</a:t>
                      </a:r>
                      <a:endParaRPr lang="en-GB" sz="1600" b="0" i="0" u="none" strike="noStrike" dirty="0">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GB" sz="1600" u="none" strike="noStrike" dirty="0">
                          <a:effectLst/>
                        </a:rPr>
                        <a:t>6.748</a:t>
                      </a:r>
                      <a:endParaRPr lang="en-GB" sz="1600" b="0" i="0" u="none" strike="noStrike" dirty="0">
                        <a:solidFill>
                          <a:srgbClr val="000000"/>
                        </a:solidFill>
                        <a:effectLst/>
                        <a:latin typeface="+mj-lt"/>
                      </a:endParaRPr>
                    </a:p>
                  </a:txBody>
                  <a:tcPr marL="7620" marR="7620" marT="7620" marB="0" anchor="ctr">
                    <a:solidFill>
                      <a:srgbClr val="FFCCCC"/>
                    </a:solidFill>
                  </a:tcPr>
                </a:tc>
                <a:tc>
                  <a:txBody>
                    <a:bodyPr/>
                    <a:lstStyle/>
                    <a:p>
                      <a:pPr algn="ctr" fontAlgn="ctr"/>
                      <a:r>
                        <a:rPr lang="en-GB" sz="1600" u="none" strike="noStrike" dirty="0">
                          <a:effectLst/>
                        </a:rPr>
                        <a:t>0.000</a:t>
                      </a:r>
                      <a:endParaRPr lang="en-GB" sz="1600" b="0" i="0" u="none" strike="noStrike" dirty="0">
                        <a:solidFill>
                          <a:srgbClr val="000000"/>
                        </a:solidFill>
                        <a:effectLst/>
                        <a:latin typeface="+mj-lt"/>
                      </a:endParaRPr>
                    </a:p>
                  </a:txBody>
                  <a:tcPr marL="7620" marR="7620" marT="7620" marB="0" anchor="ctr">
                    <a:lnR w="6350"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xmlns="" val="1953008733"/>
                  </a:ext>
                </a:extLst>
              </a:tr>
              <a:tr h="190500">
                <a:tc>
                  <a:txBody>
                    <a:bodyPr/>
                    <a:lstStyle/>
                    <a:p>
                      <a:pPr algn="just" fontAlgn="ctr"/>
                      <a:r>
                        <a:rPr lang="en-GB" sz="1600" u="none" strike="noStrike" dirty="0">
                          <a:effectLst/>
                        </a:rPr>
                        <a:t>F2 Languages</a:t>
                      </a:r>
                      <a:endParaRPr lang="en-GB" sz="1600" b="0" i="0" u="none" strike="noStrike" dirty="0">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GB" sz="1600" u="none" strike="noStrike" dirty="0">
                          <a:effectLst/>
                        </a:rPr>
                        <a:t>0.207</a:t>
                      </a:r>
                      <a:endParaRPr lang="en-GB" sz="1600" b="0" i="0" u="none" strike="noStrike" dirty="0">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GB" sz="1600" u="none" strike="noStrike" dirty="0">
                          <a:effectLst/>
                        </a:rPr>
                        <a:t>3.292</a:t>
                      </a:r>
                      <a:endParaRPr lang="en-GB" sz="1600" b="0" i="0" u="none" strike="noStrike" dirty="0">
                        <a:solidFill>
                          <a:srgbClr val="000000"/>
                        </a:solidFill>
                        <a:effectLst/>
                        <a:latin typeface="+mj-lt"/>
                      </a:endParaRPr>
                    </a:p>
                  </a:txBody>
                  <a:tcPr marL="7620" marR="7620" marT="7620" marB="0" anchor="ctr">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GB" sz="1600" u="none" strike="noStrike" dirty="0">
                          <a:effectLst/>
                        </a:rPr>
                        <a:t>0.001</a:t>
                      </a:r>
                      <a:endParaRPr lang="en-GB" sz="1600" b="0" i="0" u="none" strike="noStrike" dirty="0">
                        <a:solidFill>
                          <a:srgbClr val="000000"/>
                        </a:solidFill>
                        <a:effectLst/>
                        <a:latin typeface="+mj-lt"/>
                      </a:endParaRPr>
                    </a:p>
                  </a:txBody>
                  <a:tcPr marL="7620" marR="7620" marT="7620" marB="0"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GB" sz="1600" u="none" strike="noStrike" dirty="0">
                          <a:effectLst/>
                        </a:rPr>
                        <a:t>0.305</a:t>
                      </a:r>
                      <a:endParaRPr lang="en-GB" sz="1600" b="0" i="0" u="none" strike="noStrike" dirty="0">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GB" sz="1600" u="none" strike="noStrike" dirty="0">
                          <a:effectLst/>
                        </a:rPr>
                        <a:t>4.334</a:t>
                      </a:r>
                      <a:endParaRPr lang="en-GB" sz="1600" b="0" i="0" u="none" strike="noStrike" dirty="0">
                        <a:solidFill>
                          <a:srgbClr val="000000"/>
                        </a:solidFill>
                        <a:effectLst/>
                        <a:latin typeface="+mj-lt"/>
                      </a:endParaRPr>
                    </a:p>
                  </a:txBody>
                  <a:tcPr marL="7620" marR="7620" marT="7620" marB="0" anchor="ctr">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GB" sz="1600" u="none" strike="noStrike" dirty="0">
                          <a:effectLst/>
                        </a:rPr>
                        <a:t>0.000</a:t>
                      </a:r>
                      <a:endParaRPr lang="en-GB" sz="1600" b="0" i="0" u="none" strike="noStrike" dirty="0">
                        <a:solidFill>
                          <a:srgbClr val="000000"/>
                        </a:solidFill>
                        <a:effectLst/>
                        <a:latin typeface="+mj-lt"/>
                      </a:endParaRPr>
                    </a:p>
                  </a:txBody>
                  <a:tcPr marL="7620" marR="7620" marT="7620" marB="0"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192265441"/>
                  </a:ext>
                </a:extLst>
              </a:tr>
              <a:tr h="205740">
                <a:tc>
                  <a:txBody>
                    <a:bodyPr/>
                    <a:lstStyle/>
                    <a:p>
                      <a:pPr algn="just" fontAlgn="ctr"/>
                      <a:r>
                        <a:rPr lang="en-GB" sz="1600" u="none" strike="noStrike">
                          <a:effectLst/>
                        </a:rPr>
                        <a:t>Adjusted R</a:t>
                      </a:r>
                      <a:r>
                        <a:rPr lang="en-GB" sz="1600" u="none" strike="noStrike" baseline="30000">
                          <a:effectLst/>
                        </a:rPr>
                        <a:t>2</a:t>
                      </a:r>
                      <a:endParaRPr lang="en-GB" sz="1600" b="0" i="0" u="none" strike="noStrike">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gridSpan="3">
                  <a:txBody>
                    <a:bodyPr/>
                    <a:lstStyle/>
                    <a:p>
                      <a:pPr algn="ctr" fontAlgn="ctr"/>
                      <a:r>
                        <a:rPr lang="en-GB" sz="1600" u="none" strike="noStrike" dirty="0">
                          <a:effectLst/>
                        </a:rPr>
                        <a:t>0.491***</a:t>
                      </a:r>
                      <a:endParaRPr lang="en-GB" sz="1600" b="1" i="0" u="none" strike="noStrike" dirty="0">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hMerge="1">
                  <a:txBody>
                    <a:bodyPr/>
                    <a:lstStyle/>
                    <a:p>
                      <a:endParaRPr lang="sk-SK"/>
                    </a:p>
                  </a:txBody>
                  <a:tcPr/>
                </a:tc>
                <a:tc hMerge="1">
                  <a:txBody>
                    <a:bodyPr/>
                    <a:lstStyle/>
                    <a:p>
                      <a:endParaRPr lang="sk-SK"/>
                    </a:p>
                  </a:txBody>
                  <a:tcPr/>
                </a:tc>
                <a:tc gridSpan="3">
                  <a:txBody>
                    <a:bodyPr/>
                    <a:lstStyle/>
                    <a:p>
                      <a:pPr algn="ctr" fontAlgn="ctr"/>
                      <a:r>
                        <a:rPr lang="en-GB" sz="1600" u="none" strike="noStrike" dirty="0">
                          <a:effectLst/>
                        </a:rPr>
                        <a:t>0.319***</a:t>
                      </a:r>
                      <a:endParaRPr lang="en-GB" sz="1600" b="1" i="0" u="none" strike="noStrike" dirty="0">
                        <a:solidFill>
                          <a:srgbClr val="000000"/>
                        </a:solidFill>
                        <a:effectLst/>
                        <a:latin typeface="+mj-lt"/>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xmlns="" val="3832189485"/>
                  </a:ext>
                </a:extLst>
              </a:tr>
            </a:tbl>
          </a:graphicData>
        </a:graphic>
      </p:graphicFrame>
      <p:pic>
        <p:nvPicPr>
          <p:cNvPr id="5" name="Obrázok 4" descr="ssh2016_podpis02"/>
          <p:cNvPicPr/>
          <p:nvPr/>
        </p:nvPicPr>
        <p:blipFill>
          <a:blip r:embed="rId2" cstate="print"/>
          <a:srcRect/>
          <a:stretch>
            <a:fillRect/>
          </a:stretch>
        </p:blipFill>
        <p:spPr bwMode="auto">
          <a:xfrm>
            <a:off x="6612255" y="6134735"/>
            <a:ext cx="2531745" cy="723265"/>
          </a:xfrm>
          <a:prstGeom prst="rect">
            <a:avLst/>
          </a:prstGeom>
          <a:noFill/>
          <a:ln w="9525">
            <a:noFill/>
            <a:miter lim="800000"/>
            <a:headEnd/>
            <a:tailEnd/>
          </a:ln>
        </p:spPr>
      </p:pic>
      <p:pic>
        <p:nvPicPr>
          <p:cNvPr id="7" name="Picture 2" descr="YMO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150035"/>
            <a:ext cx="2622228" cy="51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151581"/>
      </p:ext>
    </p:extLst>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ChangeArrowheads="1"/>
          </p:cNvSpPr>
          <p:nvPr/>
        </p:nvSpPr>
        <p:spPr bwMode="auto">
          <a:xfrm>
            <a:off x="460663" y="1484784"/>
            <a:ext cx="807027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r>
              <a:rPr lang="en-GB" sz="1600" dirty="0" smtClean="0">
                <a:solidFill>
                  <a:schemeClr val="tx1"/>
                </a:solidFill>
              </a:rPr>
              <a:t>The network analysis, and the factor and regression analysis support idea of </a:t>
            </a:r>
            <a:r>
              <a:rPr lang="en-GB" sz="1600" b="1" i="1" dirty="0" smtClean="0">
                <a:solidFill>
                  <a:schemeClr val="tx1"/>
                </a:solidFill>
              </a:rPr>
              <a:t>the intra-European migration system</a:t>
            </a:r>
            <a:r>
              <a:rPr lang="en-GB" sz="1600" dirty="0" smtClean="0">
                <a:solidFill>
                  <a:schemeClr val="tx1"/>
                </a:solidFill>
              </a:rPr>
              <a:t>. The migration system is a product of interacting nation-states and corresponding socio-cultural, geopolitical, and economic factors and policies (</a:t>
            </a:r>
            <a:r>
              <a:rPr lang="en-GB" sz="1600" dirty="0" err="1" smtClean="0">
                <a:solidFill>
                  <a:schemeClr val="tx1"/>
                </a:solidFill>
              </a:rPr>
              <a:t>Zlotnik</a:t>
            </a:r>
            <a:r>
              <a:rPr lang="en-GB" sz="1600" dirty="0" smtClean="0">
                <a:solidFill>
                  <a:schemeClr val="tx1"/>
                </a:solidFill>
              </a:rPr>
              <a:t> 1999, </a:t>
            </a:r>
            <a:r>
              <a:rPr lang="en-GB" sz="1600" dirty="0" err="1" smtClean="0">
                <a:solidFill>
                  <a:schemeClr val="tx1"/>
                </a:solidFill>
              </a:rPr>
              <a:t>DeWaard</a:t>
            </a:r>
            <a:r>
              <a:rPr lang="en-GB" sz="1600" dirty="0" smtClean="0">
                <a:solidFill>
                  <a:schemeClr val="tx1"/>
                </a:solidFill>
              </a:rPr>
              <a:t> et al 2012). The system is an identifiable geographical structure that persists across space and time.</a:t>
            </a:r>
          </a:p>
          <a:p>
            <a:pPr lvl="0" algn="just"/>
            <a:endParaRPr lang="en-GB" sz="1600" dirty="0" smtClean="0">
              <a:solidFill>
                <a:schemeClr val="tx1"/>
              </a:solidFill>
            </a:endParaRPr>
          </a:p>
          <a:p>
            <a:pPr lvl="0" algn="just"/>
            <a:r>
              <a:rPr lang="en-GB" sz="1600" dirty="0" smtClean="0">
                <a:solidFill>
                  <a:schemeClr val="tx1"/>
                </a:solidFill>
              </a:rPr>
              <a:t>Stability of the network </a:t>
            </a:r>
            <a:r>
              <a:rPr lang="en-GB" sz="1600" b="1" i="1" dirty="0" smtClean="0">
                <a:solidFill>
                  <a:schemeClr val="tx1"/>
                </a:solidFill>
              </a:rPr>
              <a:t>does not mean the network of the intra-European migrants is static</a:t>
            </a:r>
            <a:r>
              <a:rPr lang="en-GB" sz="1600" dirty="0" smtClean="0">
                <a:solidFill>
                  <a:schemeClr val="tx1"/>
                </a:solidFill>
              </a:rPr>
              <a:t>; on the contrary it accounts for dynamic relationships between countries of origin and destination. The </a:t>
            </a:r>
            <a:r>
              <a:rPr lang="en-GB" sz="1600" dirty="0" err="1" smtClean="0">
                <a:solidFill>
                  <a:schemeClr val="tx1"/>
                </a:solidFill>
              </a:rPr>
              <a:t>geographiucal</a:t>
            </a:r>
            <a:r>
              <a:rPr lang="en-GB" sz="1600" dirty="0" smtClean="0">
                <a:solidFill>
                  <a:schemeClr val="tx1"/>
                </a:solidFill>
              </a:rPr>
              <a:t> d and (broad) language-proximity, for example, significantly informed memberships in individual modules. </a:t>
            </a:r>
          </a:p>
          <a:p>
            <a:pPr lvl="0" algn="just"/>
            <a:r>
              <a:rPr lang="en-GB" sz="1600" dirty="0" smtClean="0">
                <a:solidFill>
                  <a:schemeClr val="tx1"/>
                </a:solidFill>
              </a:rPr>
              <a:t>The dynamic nature of the intra-European migration networks is demonstrated by emergence of </a:t>
            </a:r>
            <a:r>
              <a:rPr lang="en-GB" sz="1600" b="1" i="1" dirty="0" smtClean="0">
                <a:solidFill>
                  <a:schemeClr val="tx1"/>
                </a:solidFill>
              </a:rPr>
              <a:t>new sets of institutions</a:t>
            </a:r>
            <a:r>
              <a:rPr lang="en-GB" sz="1600" dirty="0" smtClean="0">
                <a:solidFill>
                  <a:schemeClr val="tx1"/>
                </a:solidFill>
              </a:rPr>
              <a:t> shaping migration flows (visa-free travel, opening labour markets, student mobility programmes, and introduction of the new transport modes). The UK-centred migrant inflows from Poland and other Eastern EU Members, for example, are not informed by the traditional neighbour / language proximity framework, but by rising importance of English as global language, and availability of the low-cost travel (</a:t>
            </a:r>
            <a:r>
              <a:rPr lang="en-GB" sz="1600" dirty="0" err="1" smtClean="0">
                <a:solidFill>
                  <a:schemeClr val="tx1"/>
                </a:solidFill>
              </a:rPr>
              <a:t>Jenissen</a:t>
            </a:r>
            <a:r>
              <a:rPr lang="en-GB" sz="1600" dirty="0" smtClean="0">
                <a:solidFill>
                  <a:schemeClr val="tx1"/>
                </a:solidFill>
              </a:rPr>
              <a:t> 2007).</a:t>
            </a:r>
            <a:endParaRPr lang="en-GB" sz="1600" dirty="0">
              <a:solidFill>
                <a:schemeClr val="tx1"/>
              </a:solidFill>
            </a:endParaRPr>
          </a:p>
        </p:txBody>
      </p:sp>
      <p:sp>
        <p:nvSpPr>
          <p:cNvPr id="6" name="Nadpis 1"/>
          <p:cNvSpPr txBox="1">
            <a:spLocks/>
          </p:cNvSpPr>
          <p:nvPr/>
        </p:nvSpPr>
        <p:spPr bwMode="auto">
          <a:xfrm>
            <a:off x="381000" y="548680"/>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rgbClr val="808080"/>
                </a:solidFill>
                <a:latin typeface="Arial" charset="0"/>
                <a:cs typeface="Arial" charset="0"/>
              </a:defRPr>
            </a:lvl2pPr>
            <a:lvl3pPr algn="l" rtl="0" eaLnBrk="0" fontAlgn="base" hangingPunct="0">
              <a:spcBef>
                <a:spcPct val="0"/>
              </a:spcBef>
              <a:spcAft>
                <a:spcPct val="0"/>
              </a:spcAft>
              <a:defRPr sz="3200">
                <a:solidFill>
                  <a:srgbClr val="808080"/>
                </a:solidFill>
                <a:latin typeface="Arial" charset="0"/>
                <a:cs typeface="Arial" charset="0"/>
              </a:defRPr>
            </a:lvl3pPr>
            <a:lvl4pPr algn="l" rtl="0" eaLnBrk="0" fontAlgn="base" hangingPunct="0">
              <a:spcBef>
                <a:spcPct val="0"/>
              </a:spcBef>
              <a:spcAft>
                <a:spcPct val="0"/>
              </a:spcAft>
              <a:defRPr sz="3200">
                <a:solidFill>
                  <a:srgbClr val="808080"/>
                </a:solidFill>
                <a:latin typeface="Arial" charset="0"/>
                <a:cs typeface="Arial" charset="0"/>
              </a:defRPr>
            </a:lvl4pPr>
            <a:lvl5pPr algn="l" rtl="0" eaLnBrk="0" fontAlgn="base" hangingPunct="0">
              <a:spcBef>
                <a:spcPct val="0"/>
              </a:spcBef>
              <a:spcAft>
                <a:spcPct val="0"/>
              </a:spcAft>
              <a:defRPr sz="3200">
                <a:solidFill>
                  <a:srgbClr val="808080"/>
                </a:solidFill>
                <a:latin typeface="Arial" charset="0"/>
                <a:cs typeface="Arial" charset="0"/>
              </a:defRPr>
            </a:lvl5pPr>
            <a:lvl6pPr marL="457200" algn="l" rtl="0" fontAlgn="base">
              <a:spcBef>
                <a:spcPct val="0"/>
              </a:spcBef>
              <a:spcAft>
                <a:spcPct val="0"/>
              </a:spcAft>
              <a:defRPr sz="3200">
                <a:solidFill>
                  <a:srgbClr val="808080"/>
                </a:solidFill>
                <a:latin typeface="Arial" charset="0"/>
                <a:cs typeface="Arial" charset="0"/>
              </a:defRPr>
            </a:lvl6pPr>
            <a:lvl7pPr marL="914400" algn="l" rtl="0" fontAlgn="base">
              <a:spcBef>
                <a:spcPct val="0"/>
              </a:spcBef>
              <a:spcAft>
                <a:spcPct val="0"/>
              </a:spcAft>
              <a:defRPr sz="3200">
                <a:solidFill>
                  <a:srgbClr val="808080"/>
                </a:solidFill>
                <a:latin typeface="Arial" charset="0"/>
                <a:cs typeface="Arial" charset="0"/>
              </a:defRPr>
            </a:lvl7pPr>
            <a:lvl8pPr marL="1371600" algn="l" rtl="0" fontAlgn="base">
              <a:spcBef>
                <a:spcPct val="0"/>
              </a:spcBef>
              <a:spcAft>
                <a:spcPct val="0"/>
              </a:spcAft>
              <a:defRPr sz="3200">
                <a:solidFill>
                  <a:srgbClr val="808080"/>
                </a:solidFill>
                <a:latin typeface="Arial" charset="0"/>
                <a:cs typeface="Arial" charset="0"/>
              </a:defRPr>
            </a:lvl8pPr>
            <a:lvl9pPr marL="1828800" algn="l" rtl="0" fontAlgn="base">
              <a:spcBef>
                <a:spcPct val="0"/>
              </a:spcBef>
              <a:spcAft>
                <a:spcPct val="0"/>
              </a:spcAft>
              <a:defRPr sz="3200">
                <a:solidFill>
                  <a:srgbClr val="808080"/>
                </a:solidFill>
                <a:latin typeface="Arial" charset="0"/>
                <a:cs typeface="Arial" charset="0"/>
              </a:defRPr>
            </a:lvl9pPr>
          </a:lstStyle>
          <a:p>
            <a:pPr algn="ctr">
              <a:defRPr/>
            </a:pPr>
            <a:r>
              <a:rPr lang="en-US" altLang="sk-SK" sz="2400" b="1" kern="0" dirty="0" smtClean="0">
                <a:solidFill>
                  <a:srgbClr val="C00000"/>
                </a:solidFill>
                <a:latin typeface="Times New Roman" panose="02020603050405020304" pitchFamily="18" charset="0"/>
                <a:cs typeface="Times New Roman" panose="02020603050405020304" pitchFamily="18" charset="0"/>
              </a:rPr>
              <a:t>The European migration system</a:t>
            </a:r>
          </a:p>
          <a:p>
            <a:pPr algn="ctr">
              <a:defRPr/>
            </a:pPr>
            <a:r>
              <a:rPr lang="en-US" altLang="sk-SK" sz="1800" b="1" kern="0" dirty="0" smtClean="0">
                <a:solidFill>
                  <a:srgbClr val="C00000"/>
                </a:solidFill>
                <a:latin typeface="Times New Roman" panose="02020603050405020304" pitchFamily="18" charset="0"/>
                <a:cs typeface="Times New Roman" panose="02020603050405020304" pitchFamily="18" charset="0"/>
              </a:rPr>
              <a:t>stable, but not static</a:t>
            </a:r>
          </a:p>
        </p:txBody>
      </p:sp>
      <p:pic>
        <p:nvPicPr>
          <p:cNvPr id="4" name="Obrázok 3" descr="ssh2016_podpis02"/>
          <p:cNvPicPr/>
          <p:nvPr/>
        </p:nvPicPr>
        <p:blipFill>
          <a:blip r:embed="rId2" cstate="print"/>
          <a:srcRect/>
          <a:stretch>
            <a:fillRect/>
          </a:stretch>
        </p:blipFill>
        <p:spPr bwMode="auto">
          <a:xfrm>
            <a:off x="6612255" y="6134735"/>
            <a:ext cx="2531745" cy="723265"/>
          </a:xfrm>
          <a:prstGeom prst="rect">
            <a:avLst/>
          </a:prstGeom>
          <a:noFill/>
          <a:ln w="9525">
            <a:noFill/>
            <a:miter lim="800000"/>
            <a:headEnd/>
            <a:tailEnd/>
          </a:ln>
        </p:spPr>
      </p:pic>
      <p:pic>
        <p:nvPicPr>
          <p:cNvPr id="5" name="Picture 2" descr="YMO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150035"/>
            <a:ext cx="2622228" cy="51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46840"/>
      </p:ext>
    </p:extLst>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ChangeArrowheads="1"/>
          </p:cNvSpPr>
          <p:nvPr/>
        </p:nvSpPr>
        <p:spPr bwMode="auto">
          <a:xfrm>
            <a:off x="134037" y="5288340"/>
            <a:ext cx="878136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r>
              <a:rPr lang="en-GB" sz="1400" dirty="0" smtClean="0">
                <a:solidFill>
                  <a:schemeClr val="tx1"/>
                </a:solidFill>
              </a:rPr>
              <a:t>The spatial distribution of the intra-EU student migration is highly polarised in three main communities (UK, French, German). The UK emerged as the major winner in the quest to build up international student stocks. France and Germany, on the other hand, built increasingly denser ties with their immediate neighbours.</a:t>
            </a:r>
          </a:p>
          <a:p>
            <a:pPr lvl="0" algn="just"/>
            <a:r>
              <a:rPr lang="en-US" sz="1400" dirty="0" smtClean="0">
                <a:solidFill>
                  <a:schemeClr val="tx1"/>
                </a:solidFill>
              </a:rPr>
              <a:t>Again </a:t>
            </a:r>
            <a:r>
              <a:rPr lang="en-US" sz="1400" dirty="0" err="1" smtClean="0">
                <a:solidFill>
                  <a:schemeClr val="tx1"/>
                </a:solidFill>
              </a:rPr>
              <a:t>connectivities</a:t>
            </a:r>
            <a:r>
              <a:rPr lang="en-US" sz="1400" dirty="0" smtClean="0">
                <a:solidFill>
                  <a:schemeClr val="tx1"/>
                </a:solidFill>
              </a:rPr>
              <a:t> </a:t>
            </a:r>
            <a:r>
              <a:rPr lang="en-US" sz="1400" dirty="0">
                <a:solidFill>
                  <a:schemeClr val="tx1"/>
                </a:solidFill>
              </a:rPr>
              <a:t>were more important than traditional push pull factors. </a:t>
            </a:r>
            <a:r>
              <a:rPr lang="en-US" sz="1400" dirty="0" smtClean="0">
                <a:solidFill>
                  <a:schemeClr val="tx1"/>
                </a:solidFill>
              </a:rPr>
              <a:t>Both </a:t>
            </a:r>
            <a:r>
              <a:rPr lang="en-US" sz="1400" dirty="0">
                <a:solidFill>
                  <a:schemeClr val="tx1"/>
                </a:solidFill>
              </a:rPr>
              <a:t>income gaps and non-economic </a:t>
            </a:r>
            <a:r>
              <a:rPr lang="en-US" sz="1400" dirty="0" smtClean="0">
                <a:solidFill>
                  <a:schemeClr val="tx1"/>
                </a:solidFill>
              </a:rPr>
              <a:t>variables, </a:t>
            </a:r>
            <a:r>
              <a:rPr lang="en-US" sz="1400" dirty="0">
                <a:solidFill>
                  <a:schemeClr val="tx1"/>
                </a:solidFill>
              </a:rPr>
              <a:t>describing satisfaction with private life and public institutions </a:t>
            </a:r>
            <a:r>
              <a:rPr lang="en-US" sz="1400" dirty="0" smtClean="0">
                <a:solidFill>
                  <a:schemeClr val="tx1"/>
                </a:solidFill>
              </a:rPr>
              <a:t>were </a:t>
            </a:r>
            <a:r>
              <a:rPr lang="en-US" sz="1400" dirty="0">
                <a:solidFill>
                  <a:schemeClr val="tx1"/>
                </a:solidFill>
              </a:rPr>
              <a:t>insignificantly correlated with student migration. </a:t>
            </a:r>
            <a:r>
              <a:rPr lang="en-US" sz="1400" dirty="0" smtClean="0">
                <a:solidFill>
                  <a:schemeClr val="tx1"/>
                </a:solidFill>
              </a:rPr>
              <a:t>Instead, </a:t>
            </a:r>
            <a:r>
              <a:rPr lang="en-US" sz="1400" dirty="0">
                <a:solidFill>
                  <a:schemeClr val="tx1"/>
                </a:solidFill>
              </a:rPr>
              <a:t>investment in higher education and excellence in teaching and research were the most important push-pull ‘gap’ variables. </a:t>
            </a:r>
            <a:endParaRPr lang="en-GB" sz="1400" dirty="0">
              <a:solidFill>
                <a:schemeClr val="tx1"/>
              </a:solidFill>
            </a:endParaRPr>
          </a:p>
        </p:txBody>
      </p:sp>
      <p:sp>
        <p:nvSpPr>
          <p:cNvPr id="6" name="Nadpis 1"/>
          <p:cNvSpPr txBox="1">
            <a:spLocks/>
          </p:cNvSpPr>
          <p:nvPr/>
        </p:nvSpPr>
        <p:spPr bwMode="auto">
          <a:xfrm>
            <a:off x="358774" y="76200"/>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rgbClr val="808080"/>
                </a:solidFill>
                <a:latin typeface="Arial" charset="0"/>
                <a:cs typeface="Arial" charset="0"/>
              </a:defRPr>
            </a:lvl2pPr>
            <a:lvl3pPr algn="l" rtl="0" eaLnBrk="0" fontAlgn="base" hangingPunct="0">
              <a:spcBef>
                <a:spcPct val="0"/>
              </a:spcBef>
              <a:spcAft>
                <a:spcPct val="0"/>
              </a:spcAft>
              <a:defRPr sz="3200">
                <a:solidFill>
                  <a:srgbClr val="808080"/>
                </a:solidFill>
                <a:latin typeface="Arial" charset="0"/>
                <a:cs typeface="Arial" charset="0"/>
              </a:defRPr>
            </a:lvl3pPr>
            <a:lvl4pPr algn="l" rtl="0" eaLnBrk="0" fontAlgn="base" hangingPunct="0">
              <a:spcBef>
                <a:spcPct val="0"/>
              </a:spcBef>
              <a:spcAft>
                <a:spcPct val="0"/>
              </a:spcAft>
              <a:defRPr sz="3200">
                <a:solidFill>
                  <a:srgbClr val="808080"/>
                </a:solidFill>
                <a:latin typeface="Arial" charset="0"/>
                <a:cs typeface="Arial" charset="0"/>
              </a:defRPr>
            </a:lvl4pPr>
            <a:lvl5pPr algn="l" rtl="0" eaLnBrk="0" fontAlgn="base" hangingPunct="0">
              <a:spcBef>
                <a:spcPct val="0"/>
              </a:spcBef>
              <a:spcAft>
                <a:spcPct val="0"/>
              </a:spcAft>
              <a:defRPr sz="3200">
                <a:solidFill>
                  <a:srgbClr val="808080"/>
                </a:solidFill>
                <a:latin typeface="Arial" charset="0"/>
                <a:cs typeface="Arial" charset="0"/>
              </a:defRPr>
            </a:lvl5pPr>
            <a:lvl6pPr marL="457200" algn="l" rtl="0" fontAlgn="base">
              <a:spcBef>
                <a:spcPct val="0"/>
              </a:spcBef>
              <a:spcAft>
                <a:spcPct val="0"/>
              </a:spcAft>
              <a:defRPr sz="3200">
                <a:solidFill>
                  <a:srgbClr val="808080"/>
                </a:solidFill>
                <a:latin typeface="Arial" charset="0"/>
                <a:cs typeface="Arial" charset="0"/>
              </a:defRPr>
            </a:lvl6pPr>
            <a:lvl7pPr marL="914400" algn="l" rtl="0" fontAlgn="base">
              <a:spcBef>
                <a:spcPct val="0"/>
              </a:spcBef>
              <a:spcAft>
                <a:spcPct val="0"/>
              </a:spcAft>
              <a:defRPr sz="3200">
                <a:solidFill>
                  <a:srgbClr val="808080"/>
                </a:solidFill>
                <a:latin typeface="Arial" charset="0"/>
                <a:cs typeface="Arial" charset="0"/>
              </a:defRPr>
            </a:lvl7pPr>
            <a:lvl8pPr marL="1371600" algn="l" rtl="0" fontAlgn="base">
              <a:spcBef>
                <a:spcPct val="0"/>
              </a:spcBef>
              <a:spcAft>
                <a:spcPct val="0"/>
              </a:spcAft>
              <a:defRPr sz="3200">
                <a:solidFill>
                  <a:srgbClr val="808080"/>
                </a:solidFill>
                <a:latin typeface="Arial" charset="0"/>
                <a:cs typeface="Arial" charset="0"/>
              </a:defRPr>
            </a:lvl8pPr>
            <a:lvl9pPr marL="1828800" algn="l" rtl="0" fontAlgn="base">
              <a:spcBef>
                <a:spcPct val="0"/>
              </a:spcBef>
              <a:spcAft>
                <a:spcPct val="0"/>
              </a:spcAft>
              <a:defRPr sz="3200">
                <a:solidFill>
                  <a:srgbClr val="808080"/>
                </a:solidFill>
                <a:latin typeface="Arial" charset="0"/>
                <a:cs typeface="Arial" charset="0"/>
              </a:defRPr>
            </a:lvl9pPr>
          </a:lstStyle>
          <a:p>
            <a:pPr algn="ctr">
              <a:defRPr/>
            </a:pPr>
            <a:r>
              <a:rPr lang="en-GB" altLang="sk-SK" sz="2400" b="1" kern="0" dirty="0" smtClean="0">
                <a:solidFill>
                  <a:srgbClr val="C00000"/>
                </a:solidFill>
                <a:latin typeface="Times New Roman" panose="02020603050405020304" pitchFamily="18" charset="0"/>
                <a:cs typeface="Times New Roman" panose="02020603050405020304" pitchFamily="18" charset="0"/>
              </a:rPr>
              <a:t>Migration of tertiary students</a:t>
            </a:r>
          </a:p>
          <a:p>
            <a:pPr algn="ctr">
              <a:defRPr/>
            </a:pPr>
            <a:r>
              <a:rPr lang="en-GB" altLang="sk-SK" sz="1600" b="1" kern="0" dirty="0" smtClean="0">
                <a:solidFill>
                  <a:srgbClr val="C00000"/>
                </a:solidFill>
                <a:latin typeface="Times New Roman" panose="02020603050405020304" pitchFamily="18" charset="0"/>
                <a:cs typeface="Times New Roman" panose="02020603050405020304" pitchFamily="18" charset="0"/>
              </a:rPr>
              <a:t> </a:t>
            </a:r>
            <a:r>
              <a:rPr lang="en-GB" altLang="sk-SK" sz="1800" b="1" kern="0" dirty="0" smtClean="0">
                <a:solidFill>
                  <a:srgbClr val="C00000"/>
                </a:solidFill>
                <a:latin typeface="Times New Roman" panose="02020603050405020304" pitchFamily="18" charset="0"/>
                <a:cs typeface="Times New Roman" panose="02020603050405020304" pitchFamily="18" charset="0"/>
              </a:rPr>
              <a:t>(`2002-2007 versus 2008-2012 averages, all stocks)</a:t>
            </a:r>
            <a:endParaRPr lang="en-GB" sz="1800" kern="0" dirty="0">
              <a:solidFill>
                <a:srgbClr val="C00000"/>
              </a:solidFill>
            </a:endParaRPr>
          </a:p>
        </p:txBody>
      </p:sp>
      <p:pic>
        <p:nvPicPr>
          <p:cNvPr id="4" name="Obrázok 3"/>
          <p:cNvPicPr/>
          <p:nvPr/>
        </p:nvPicPr>
        <p:blipFill>
          <a:blip r:embed="rId2">
            <a:extLst>
              <a:ext uri="{28A0092B-C50C-407E-A947-70E740481C1C}">
                <a14:useLocalDpi xmlns:a14="http://schemas.microsoft.com/office/drawing/2010/main" val="0"/>
              </a:ext>
            </a:extLst>
          </a:blip>
          <a:srcRect/>
          <a:stretch>
            <a:fillRect/>
          </a:stretch>
        </p:blipFill>
        <p:spPr bwMode="auto">
          <a:xfrm>
            <a:off x="130366" y="759246"/>
            <a:ext cx="4289234" cy="4498554"/>
          </a:xfrm>
          <a:prstGeom prst="rect">
            <a:avLst/>
          </a:prstGeom>
          <a:noFill/>
          <a:ln w="19050" cmpd="sng">
            <a:solidFill>
              <a:srgbClr val="000000"/>
            </a:solidFill>
            <a:miter lim="800000"/>
            <a:headEnd/>
            <a:tailEnd/>
          </a:ln>
          <a:effectLst/>
        </p:spPr>
      </p:pic>
      <p:pic>
        <p:nvPicPr>
          <p:cNvPr id="5" name="Obrázok 4"/>
          <p:cNvPicPr/>
          <p:nvPr/>
        </p:nvPicPr>
        <p:blipFill>
          <a:blip r:embed="rId3">
            <a:extLst>
              <a:ext uri="{28A0092B-C50C-407E-A947-70E740481C1C}">
                <a14:useLocalDpi xmlns:a14="http://schemas.microsoft.com/office/drawing/2010/main" val="0"/>
              </a:ext>
            </a:extLst>
          </a:blip>
          <a:srcRect/>
          <a:stretch>
            <a:fillRect/>
          </a:stretch>
        </p:blipFill>
        <p:spPr bwMode="auto">
          <a:xfrm>
            <a:off x="4495801" y="759246"/>
            <a:ext cx="4419599" cy="4498554"/>
          </a:xfrm>
          <a:prstGeom prst="rect">
            <a:avLst/>
          </a:prstGeom>
          <a:noFill/>
          <a:ln w="19050" cmpd="sng">
            <a:solidFill>
              <a:srgbClr val="000000"/>
            </a:solidFill>
            <a:miter lim="800000"/>
            <a:headEnd/>
            <a:tailEnd/>
          </a:ln>
          <a:effectLst/>
        </p:spPr>
      </p:pic>
      <p:sp>
        <p:nvSpPr>
          <p:cNvPr id="7" name="BlokTextu 6"/>
          <p:cNvSpPr txBox="1"/>
          <p:nvPr/>
        </p:nvSpPr>
        <p:spPr>
          <a:xfrm>
            <a:off x="134037" y="789486"/>
            <a:ext cx="1319064" cy="369332"/>
          </a:xfrm>
          <a:prstGeom prst="rect">
            <a:avLst/>
          </a:prstGeom>
          <a:noFill/>
        </p:spPr>
        <p:txBody>
          <a:bodyPr wrap="square" rtlCol="0">
            <a:spAutoFit/>
          </a:bodyPr>
          <a:lstStyle/>
          <a:p>
            <a:r>
              <a:rPr lang="en-US" b="1" dirty="0" smtClean="0"/>
              <a:t>2002</a:t>
            </a:r>
            <a:r>
              <a:rPr lang="sk-SK" b="1" dirty="0" smtClean="0"/>
              <a:t>-200</a:t>
            </a:r>
            <a:r>
              <a:rPr lang="en-US" b="1" dirty="0" smtClean="0"/>
              <a:t>7</a:t>
            </a:r>
            <a:endParaRPr lang="sk-SK" b="1" dirty="0"/>
          </a:p>
        </p:txBody>
      </p:sp>
      <p:sp>
        <p:nvSpPr>
          <p:cNvPr id="8" name="BlokTextu 7"/>
          <p:cNvSpPr txBox="1"/>
          <p:nvPr/>
        </p:nvSpPr>
        <p:spPr>
          <a:xfrm>
            <a:off x="4524718" y="789486"/>
            <a:ext cx="1319064" cy="369332"/>
          </a:xfrm>
          <a:prstGeom prst="rect">
            <a:avLst/>
          </a:prstGeom>
          <a:noFill/>
        </p:spPr>
        <p:txBody>
          <a:bodyPr wrap="square" rtlCol="0">
            <a:spAutoFit/>
          </a:bodyPr>
          <a:lstStyle/>
          <a:p>
            <a:r>
              <a:rPr lang="en-US" b="1" dirty="0" smtClean="0"/>
              <a:t>2008-2012</a:t>
            </a:r>
            <a:endParaRPr lang="sk-SK" b="1" dirty="0"/>
          </a:p>
        </p:txBody>
      </p:sp>
    </p:spTree>
    <p:extLst>
      <p:ext uri="{BB962C8B-B14F-4D97-AF65-F5344CB8AC3E}">
        <p14:creationId xmlns:p14="http://schemas.microsoft.com/office/powerpoint/2010/main" val="387735259"/>
      </p:ext>
    </p:extLst>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ChangeArrowheads="1"/>
          </p:cNvSpPr>
          <p:nvPr/>
        </p:nvSpPr>
        <p:spPr bwMode="auto">
          <a:xfrm>
            <a:off x="179512" y="4221088"/>
            <a:ext cx="8305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r>
              <a:rPr lang="en-US" sz="1600" dirty="0">
                <a:solidFill>
                  <a:schemeClr val="tx1"/>
                </a:solidFill>
              </a:rPr>
              <a:t>There are distinctive patterns of </a:t>
            </a:r>
            <a:r>
              <a:rPr lang="en-US" sz="1600" b="1" dirty="0">
                <a:solidFill>
                  <a:schemeClr val="tx1"/>
                </a:solidFill>
              </a:rPr>
              <a:t>core and peripheries</a:t>
            </a:r>
            <a:r>
              <a:rPr lang="en-US" sz="1600" dirty="0">
                <a:solidFill>
                  <a:schemeClr val="tx1"/>
                </a:solidFill>
              </a:rPr>
              <a:t>, where the </a:t>
            </a:r>
            <a:r>
              <a:rPr lang="en-US" sz="1600" b="1" dirty="0">
                <a:solidFill>
                  <a:schemeClr val="tx1"/>
                </a:solidFill>
              </a:rPr>
              <a:t>core is formed by the UK, Germany and France</a:t>
            </a:r>
            <a:r>
              <a:rPr lang="en-US" sz="1600" dirty="0">
                <a:solidFill>
                  <a:schemeClr val="tx1"/>
                </a:solidFill>
              </a:rPr>
              <a:t>. Secondly, there are also strong periphery-core migrations evident within the modules, and many of these seem to be based on </a:t>
            </a:r>
            <a:r>
              <a:rPr lang="en-US" sz="1600" b="1" i="1" dirty="0">
                <a:solidFill>
                  <a:schemeClr val="tx1"/>
                </a:solidFill>
              </a:rPr>
              <a:t>language and/culture proximity </a:t>
            </a:r>
            <a:r>
              <a:rPr lang="en-US" sz="1600" dirty="0">
                <a:solidFill>
                  <a:schemeClr val="tx1"/>
                </a:solidFill>
              </a:rPr>
              <a:t>(AT-DE, SW-DE, BE-FR, IE-UK</a:t>
            </a:r>
            <a:r>
              <a:rPr lang="en-US" sz="1600" dirty="0" smtClean="0">
                <a:solidFill>
                  <a:schemeClr val="tx1"/>
                </a:solidFill>
              </a:rPr>
              <a:t>).</a:t>
            </a:r>
          </a:p>
          <a:p>
            <a:pPr lvl="0" algn="just"/>
            <a:r>
              <a:rPr lang="en-US" sz="1600" dirty="0">
                <a:solidFill>
                  <a:schemeClr val="tx1"/>
                </a:solidFill>
              </a:rPr>
              <a:t>T</a:t>
            </a:r>
            <a:r>
              <a:rPr lang="en-US" sz="1600" dirty="0" smtClean="0">
                <a:solidFill>
                  <a:schemeClr val="tx1"/>
                </a:solidFill>
              </a:rPr>
              <a:t>here </a:t>
            </a:r>
            <a:r>
              <a:rPr lang="en-US" sz="1600" dirty="0">
                <a:solidFill>
                  <a:schemeClr val="tx1"/>
                </a:solidFill>
              </a:rPr>
              <a:t>was a </a:t>
            </a:r>
            <a:r>
              <a:rPr lang="en-US" sz="1600" dirty="0" smtClean="0">
                <a:solidFill>
                  <a:schemeClr val="tx1"/>
                </a:solidFill>
              </a:rPr>
              <a:t>general </a:t>
            </a:r>
            <a:r>
              <a:rPr lang="en-US" sz="1600" dirty="0">
                <a:solidFill>
                  <a:schemeClr val="tx1"/>
                </a:solidFill>
              </a:rPr>
              <a:t>strengthening of the UK as a destination across the total time period. Interestingly, the most distinctive periphery to periphery migration was between Slovakia and the Czech Republic in 2008-2012, a pair of countries with strong spatial and language proximity</a:t>
            </a:r>
            <a:endParaRPr lang="en-GB" sz="1600" dirty="0">
              <a:solidFill>
                <a:schemeClr val="tx1"/>
              </a:solidFill>
            </a:endParaRPr>
          </a:p>
        </p:txBody>
      </p:sp>
      <p:sp>
        <p:nvSpPr>
          <p:cNvPr id="6" name="Nadpis 1"/>
          <p:cNvSpPr txBox="1">
            <a:spLocks/>
          </p:cNvSpPr>
          <p:nvPr/>
        </p:nvSpPr>
        <p:spPr bwMode="auto">
          <a:xfrm>
            <a:off x="381000" y="76200"/>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rgbClr val="808080"/>
                </a:solidFill>
                <a:latin typeface="Arial" charset="0"/>
                <a:cs typeface="Arial" charset="0"/>
              </a:defRPr>
            </a:lvl2pPr>
            <a:lvl3pPr algn="l" rtl="0" eaLnBrk="0" fontAlgn="base" hangingPunct="0">
              <a:spcBef>
                <a:spcPct val="0"/>
              </a:spcBef>
              <a:spcAft>
                <a:spcPct val="0"/>
              </a:spcAft>
              <a:defRPr sz="3200">
                <a:solidFill>
                  <a:srgbClr val="808080"/>
                </a:solidFill>
                <a:latin typeface="Arial" charset="0"/>
                <a:cs typeface="Arial" charset="0"/>
              </a:defRPr>
            </a:lvl3pPr>
            <a:lvl4pPr algn="l" rtl="0" eaLnBrk="0" fontAlgn="base" hangingPunct="0">
              <a:spcBef>
                <a:spcPct val="0"/>
              </a:spcBef>
              <a:spcAft>
                <a:spcPct val="0"/>
              </a:spcAft>
              <a:defRPr sz="3200">
                <a:solidFill>
                  <a:srgbClr val="808080"/>
                </a:solidFill>
                <a:latin typeface="Arial" charset="0"/>
                <a:cs typeface="Arial" charset="0"/>
              </a:defRPr>
            </a:lvl4pPr>
            <a:lvl5pPr algn="l" rtl="0" eaLnBrk="0" fontAlgn="base" hangingPunct="0">
              <a:spcBef>
                <a:spcPct val="0"/>
              </a:spcBef>
              <a:spcAft>
                <a:spcPct val="0"/>
              </a:spcAft>
              <a:defRPr sz="3200">
                <a:solidFill>
                  <a:srgbClr val="808080"/>
                </a:solidFill>
                <a:latin typeface="Arial" charset="0"/>
                <a:cs typeface="Arial" charset="0"/>
              </a:defRPr>
            </a:lvl5pPr>
            <a:lvl6pPr marL="457200" algn="l" rtl="0" fontAlgn="base">
              <a:spcBef>
                <a:spcPct val="0"/>
              </a:spcBef>
              <a:spcAft>
                <a:spcPct val="0"/>
              </a:spcAft>
              <a:defRPr sz="3200">
                <a:solidFill>
                  <a:srgbClr val="808080"/>
                </a:solidFill>
                <a:latin typeface="Arial" charset="0"/>
                <a:cs typeface="Arial" charset="0"/>
              </a:defRPr>
            </a:lvl6pPr>
            <a:lvl7pPr marL="914400" algn="l" rtl="0" fontAlgn="base">
              <a:spcBef>
                <a:spcPct val="0"/>
              </a:spcBef>
              <a:spcAft>
                <a:spcPct val="0"/>
              </a:spcAft>
              <a:defRPr sz="3200">
                <a:solidFill>
                  <a:srgbClr val="808080"/>
                </a:solidFill>
                <a:latin typeface="Arial" charset="0"/>
                <a:cs typeface="Arial" charset="0"/>
              </a:defRPr>
            </a:lvl7pPr>
            <a:lvl8pPr marL="1371600" algn="l" rtl="0" fontAlgn="base">
              <a:spcBef>
                <a:spcPct val="0"/>
              </a:spcBef>
              <a:spcAft>
                <a:spcPct val="0"/>
              </a:spcAft>
              <a:defRPr sz="3200">
                <a:solidFill>
                  <a:srgbClr val="808080"/>
                </a:solidFill>
                <a:latin typeface="Arial" charset="0"/>
                <a:cs typeface="Arial" charset="0"/>
              </a:defRPr>
            </a:lvl8pPr>
            <a:lvl9pPr marL="1828800" algn="l" rtl="0" fontAlgn="base">
              <a:spcBef>
                <a:spcPct val="0"/>
              </a:spcBef>
              <a:spcAft>
                <a:spcPct val="0"/>
              </a:spcAft>
              <a:defRPr sz="3200">
                <a:solidFill>
                  <a:srgbClr val="808080"/>
                </a:solidFill>
                <a:latin typeface="Arial" charset="0"/>
                <a:cs typeface="Arial" charset="0"/>
              </a:defRPr>
            </a:lvl9pPr>
          </a:lstStyle>
          <a:p>
            <a:pPr algn="ctr">
              <a:defRPr/>
            </a:pPr>
            <a:r>
              <a:rPr lang="en-GB" altLang="sk-SK" sz="2400" b="1" kern="0" dirty="0" smtClean="0">
                <a:solidFill>
                  <a:srgbClr val="C00000"/>
                </a:solidFill>
                <a:latin typeface="Times New Roman" panose="02020603050405020304" pitchFamily="18" charset="0"/>
                <a:cs typeface="Times New Roman" panose="02020603050405020304" pitchFamily="18" charset="0"/>
              </a:rPr>
              <a:t>Migration of tertiary students</a:t>
            </a:r>
          </a:p>
          <a:p>
            <a:pPr algn="ctr">
              <a:defRPr/>
            </a:pPr>
            <a:r>
              <a:rPr lang="en-GB" altLang="sk-SK" sz="1600" b="1" kern="0" dirty="0" smtClean="0">
                <a:solidFill>
                  <a:srgbClr val="C00000"/>
                </a:solidFill>
                <a:latin typeface="Times New Roman" panose="02020603050405020304" pitchFamily="18" charset="0"/>
                <a:cs typeface="Times New Roman" panose="02020603050405020304" pitchFamily="18" charset="0"/>
              </a:rPr>
              <a:t> </a:t>
            </a:r>
            <a:r>
              <a:rPr lang="en-GB" altLang="sk-SK" sz="1800" b="1" kern="0" dirty="0" smtClean="0">
                <a:solidFill>
                  <a:srgbClr val="C00000"/>
                </a:solidFill>
                <a:latin typeface="Times New Roman" panose="02020603050405020304" pitchFamily="18" charset="0"/>
                <a:cs typeface="Times New Roman" panose="02020603050405020304" pitchFamily="18" charset="0"/>
              </a:rPr>
              <a:t>(`1998-2002,  2003-2007 and 2008-2012)</a:t>
            </a:r>
            <a:endParaRPr lang="en-GB" sz="1800" kern="0" dirty="0">
              <a:solidFill>
                <a:srgbClr val="C00000"/>
              </a:solidFill>
            </a:endParaRPr>
          </a:p>
        </p:txBody>
      </p:sp>
      <p:graphicFrame>
        <p:nvGraphicFramePr>
          <p:cNvPr id="2" name="Tabuľka 1"/>
          <p:cNvGraphicFramePr>
            <a:graphicFrameLocks noGrp="1"/>
          </p:cNvGraphicFramePr>
          <p:nvPr>
            <p:extLst>
              <p:ext uri="{D42A27DB-BD31-4B8C-83A1-F6EECF244321}">
                <p14:modId xmlns:p14="http://schemas.microsoft.com/office/powerpoint/2010/main" val="1406312955"/>
              </p:ext>
            </p:extLst>
          </p:nvPr>
        </p:nvGraphicFramePr>
        <p:xfrm>
          <a:off x="304801" y="914400"/>
          <a:ext cx="8305800" cy="1920240"/>
        </p:xfrm>
        <a:graphic>
          <a:graphicData uri="http://schemas.openxmlformats.org/drawingml/2006/table">
            <a:tbl>
              <a:tblPr firstRow="1" firstCol="1" bandRow="1" bandCol="1">
                <a:tableStyleId>{17292A2E-F333-43FB-9621-5CBBE7FDCDCB}</a:tableStyleId>
              </a:tblPr>
              <a:tblGrid>
                <a:gridCol w="2438399">
                  <a:extLst>
                    <a:ext uri="{9D8B030D-6E8A-4147-A177-3AD203B41FA5}">
                      <a16:colId xmlns:a16="http://schemas.microsoft.com/office/drawing/2014/main" xmlns="" val="20000"/>
                    </a:ext>
                  </a:extLst>
                </a:gridCol>
                <a:gridCol w="1228383">
                  <a:extLst>
                    <a:ext uri="{9D8B030D-6E8A-4147-A177-3AD203B41FA5}">
                      <a16:colId xmlns:a16="http://schemas.microsoft.com/office/drawing/2014/main" xmlns="" val="20001"/>
                    </a:ext>
                  </a:extLst>
                </a:gridCol>
                <a:gridCol w="1343531">
                  <a:extLst>
                    <a:ext uri="{9D8B030D-6E8A-4147-A177-3AD203B41FA5}">
                      <a16:colId xmlns:a16="http://schemas.microsoft.com/office/drawing/2014/main" xmlns="" val="20002"/>
                    </a:ext>
                  </a:extLst>
                </a:gridCol>
                <a:gridCol w="1343531">
                  <a:extLst>
                    <a:ext uri="{9D8B030D-6E8A-4147-A177-3AD203B41FA5}">
                      <a16:colId xmlns:a16="http://schemas.microsoft.com/office/drawing/2014/main" xmlns="" val="20003"/>
                    </a:ext>
                  </a:extLst>
                </a:gridCol>
                <a:gridCol w="1951956">
                  <a:extLst>
                    <a:ext uri="{9D8B030D-6E8A-4147-A177-3AD203B41FA5}">
                      <a16:colId xmlns:a16="http://schemas.microsoft.com/office/drawing/2014/main" xmlns="" val="20004"/>
                    </a:ext>
                  </a:extLst>
                </a:gridCol>
              </a:tblGrid>
              <a:tr h="0">
                <a:tc rowSpan="2">
                  <a:txBody>
                    <a:bodyPr/>
                    <a:lstStyle/>
                    <a:p>
                      <a:r>
                        <a:rPr lang="en-GB" sz="1400" dirty="0">
                          <a:solidFill>
                            <a:schemeClr val="tx1"/>
                          </a:solidFill>
                          <a:effectLst/>
                        </a:rPr>
                        <a:t>Type</a:t>
                      </a:r>
                      <a:endParaRPr lang="sk-SK" sz="1400" dirty="0">
                        <a:solidFill>
                          <a:schemeClr val="tx1"/>
                        </a:solidFill>
                        <a:effectLst/>
                        <a:latin typeface="Calibri"/>
                        <a:cs typeface="Times New Roman"/>
                      </a:endParaRPr>
                    </a:p>
                  </a:txBody>
                  <a:tcPr marL="68580" marR="68580" marT="0" marB="0" anchor="ctr">
                    <a:solidFill>
                      <a:schemeClr val="bg1"/>
                    </a:solidFill>
                  </a:tcPr>
                </a:tc>
                <a:tc gridSpan="3">
                  <a:txBody>
                    <a:bodyPr/>
                    <a:lstStyle/>
                    <a:p>
                      <a:pPr algn="ctr"/>
                      <a:r>
                        <a:rPr lang="en-GB" sz="1400" dirty="0">
                          <a:solidFill>
                            <a:schemeClr val="tx1"/>
                          </a:solidFill>
                          <a:effectLst/>
                        </a:rPr>
                        <a:t>Annual average stocks (millions of students)</a:t>
                      </a:r>
                      <a:endParaRPr lang="sk-SK" sz="1400" dirty="0">
                        <a:solidFill>
                          <a:schemeClr val="tx1"/>
                        </a:solidFill>
                        <a:effectLst/>
                        <a:latin typeface="Calibri"/>
                        <a:cs typeface="Times New Roman"/>
                      </a:endParaRPr>
                    </a:p>
                  </a:txBody>
                  <a:tcPr marL="68580" marR="68580" marT="0" marB="0" anchor="ctr">
                    <a:solidFill>
                      <a:schemeClr val="bg1"/>
                    </a:solidFill>
                  </a:tcPr>
                </a:tc>
                <a:tc hMerge="1">
                  <a:txBody>
                    <a:bodyPr/>
                    <a:lstStyle/>
                    <a:p>
                      <a:endParaRPr lang="sk-SK"/>
                    </a:p>
                  </a:txBody>
                  <a:tcPr/>
                </a:tc>
                <a:tc hMerge="1">
                  <a:txBody>
                    <a:bodyPr/>
                    <a:lstStyle/>
                    <a:p>
                      <a:endParaRPr lang="sk-SK"/>
                    </a:p>
                  </a:txBody>
                  <a:tcPr/>
                </a:tc>
                <a:tc rowSpan="2">
                  <a:txBody>
                    <a:bodyPr/>
                    <a:lstStyle/>
                    <a:p>
                      <a:pPr algn="ctr"/>
                      <a:r>
                        <a:rPr lang="en-GB" sz="1400" dirty="0">
                          <a:solidFill>
                            <a:schemeClr val="tx1"/>
                          </a:solidFill>
                          <a:effectLst/>
                        </a:rPr>
                        <a:t>Growth rates: 2008- 2012 to 1998-2002</a:t>
                      </a:r>
                      <a:endParaRPr lang="sk-SK" sz="1400" dirty="0">
                        <a:solidFill>
                          <a:schemeClr val="tx1"/>
                        </a:solidFill>
                        <a:effectLst/>
                        <a:latin typeface="Calibri"/>
                        <a:cs typeface="Times New Roman"/>
                      </a:endParaRPr>
                    </a:p>
                  </a:txBody>
                  <a:tcPr marL="68580" marR="68580" marT="0" marB="0" anchor="ctr">
                    <a:solidFill>
                      <a:schemeClr val="bg1"/>
                    </a:solidFill>
                  </a:tcPr>
                </a:tc>
                <a:extLst>
                  <a:ext uri="{0D108BD9-81ED-4DB2-BD59-A6C34878D82A}">
                    <a16:rowId xmlns:a16="http://schemas.microsoft.com/office/drawing/2014/main" xmlns="" val="10000"/>
                  </a:ext>
                </a:extLst>
              </a:tr>
              <a:tr h="0">
                <a:tc vMerge="1">
                  <a:txBody>
                    <a:bodyPr/>
                    <a:lstStyle/>
                    <a:p>
                      <a:endParaRPr lang="sk-SK"/>
                    </a:p>
                  </a:txBody>
                  <a:tcPr/>
                </a:tc>
                <a:tc>
                  <a:txBody>
                    <a:bodyPr/>
                    <a:lstStyle/>
                    <a:p>
                      <a:pPr algn="ctr"/>
                      <a:r>
                        <a:rPr lang="en-GB" sz="1400" b="1" dirty="0">
                          <a:solidFill>
                            <a:schemeClr val="tx1"/>
                          </a:solidFill>
                          <a:effectLst/>
                        </a:rPr>
                        <a:t>1998-2002</a:t>
                      </a:r>
                      <a:endParaRPr lang="sk-SK" sz="1400" b="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b="1" dirty="0">
                          <a:solidFill>
                            <a:schemeClr val="tx1"/>
                          </a:solidFill>
                          <a:effectLst/>
                        </a:rPr>
                        <a:t>2003-2007</a:t>
                      </a:r>
                      <a:endParaRPr lang="sk-SK" sz="1400" b="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b="1" dirty="0">
                          <a:solidFill>
                            <a:schemeClr val="tx1"/>
                          </a:solidFill>
                          <a:effectLst/>
                        </a:rPr>
                        <a:t>2008-2012</a:t>
                      </a:r>
                      <a:endParaRPr lang="sk-SK" sz="1400" b="1" dirty="0">
                        <a:solidFill>
                          <a:schemeClr val="tx1"/>
                        </a:solidFill>
                        <a:effectLst/>
                        <a:latin typeface="Calibri"/>
                        <a:cs typeface="Times New Roman"/>
                      </a:endParaRPr>
                    </a:p>
                  </a:txBody>
                  <a:tcPr marL="68580" marR="68580" marT="0" marB="0" anchor="ctr">
                    <a:solidFill>
                      <a:schemeClr val="bg1"/>
                    </a:solidFill>
                  </a:tcPr>
                </a:tc>
                <a:tc vMerge="1">
                  <a:txBody>
                    <a:bodyPr/>
                    <a:lstStyle/>
                    <a:p>
                      <a:endParaRPr lang="sk-SK"/>
                    </a:p>
                  </a:txBody>
                  <a:tcPr/>
                </a:tc>
                <a:extLst>
                  <a:ext uri="{0D108BD9-81ED-4DB2-BD59-A6C34878D82A}">
                    <a16:rowId xmlns:a16="http://schemas.microsoft.com/office/drawing/2014/main" xmlns="" val="10001"/>
                  </a:ext>
                </a:extLst>
              </a:tr>
              <a:tr h="0">
                <a:tc>
                  <a:txBody>
                    <a:bodyPr/>
                    <a:lstStyle/>
                    <a:p>
                      <a:r>
                        <a:rPr lang="en-GB" sz="1400">
                          <a:solidFill>
                            <a:schemeClr val="tx1"/>
                          </a:solidFill>
                          <a:effectLst/>
                        </a:rPr>
                        <a:t>Total stocks, of which</a:t>
                      </a:r>
                      <a:endParaRPr lang="sk-SK" sz="140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b="1" dirty="0">
                          <a:solidFill>
                            <a:schemeClr val="tx1"/>
                          </a:solidFill>
                          <a:effectLst/>
                        </a:rPr>
                        <a:t>0.335</a:t>
                      </a:r>
                      <a:endParaRPr lang="sk-SK" sz="1400" b="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b="1" dirty="0">
                          <a:solidFill>
                            <a:schemeClr val="tx1"/>
                          </a:solidFill>
                          <a:effectLst/>
                        </a:rPr>
                        <a:t>0.385</a:t>
                      </a:r>
                      <a:endParaRPr lang="sk-SK" sz="1400" b="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b="1" dirty="0">
                          <a:solidFill>
                            <a:schemeClr val="tx1"/>
                          </a:solidFill>
                          <a:effectLst/>
                        </a:rPr>
                        <a:t>0.495</a:t>
                      </a:r>
                      <a:endParaRPr lang="sk-SK" sz="1400" b="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b="1" dirty="0">
                          <a:solidFill>
                            <a:schemeClr val="tx1"/>
                          </a:solidFill>
                          <a:effectLst/>
                        </a:rPr>
                        <a:t>1.48</a:t>
                      </a:r>
                      <a:endParaRPr lang="sk-SK" sz="1400" b="1" dirty="0">
                        <a:solidFill>
                          <a:schemeClr val="tx1"/>
                        </a:solidFill>
                        <a:effectLst/>
                        <a:latin typeface="Calibri"/>
                        <a:cs typeface="Times New Roman"/>
                      </a:endParaRPr>
                    </a:p>
                  </a:txBody>
                  <a:tcPr marL="68580" marR="68580" marT="0" marB="0" anchor="ctr">
                    <a:solidFill>
                      <a:schemeClr val="bg1"/>
                    </a:solidFill>
                  </a:tcPr>
                </a:tc>
                <a:extLst>
                  <a:ext uri="{0D108BD9-81ED-4DB2-BD59-A6C34878D82A}">
                    <a16:rowId xmlns:a16="http://schemas.microsoft.com/office/drawing/2014/main" xmlns="" val="10002"/>
                  </a:ext>
                </a:extLst>
              </a:tr>
              <a:tr h="0">
                <a:tc>
                  <a:txBody>
                    <a:bodyPr/>
                    <a:lstStyle/>
                    <a:p>
                      <a:r>
                        <a:rPr lang="en-GB" sz="1400" b="0" i="1" dirty="0">
                          <a:solidFill>
                            <a:schemeClr val="tx1"/>
                          </a:solidFill>
                          <a:effectLst/>
                        </a:rPr>
                        <a:t>   centre – centre </a:t>
                      </a:r>
                      <a:endParaRPr lang="sk-SK" sz="1400" b="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0.044</a:t>
                      </a:r>
                      <a:endParaRPr lang="sk-SK" sz="140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0.045</a:t>
                      </a:r>
                      <a:endParaRPr lang="sk-SK" sz="140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0.054</a:t>
                      </a:r>
                      <a:endParaRPr lang="sk-SK" sz="140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1.22</a:t>
                      </a:r>
                      <a:endParaRPr lang="sk-SK" sz="1400" i="1" dirty="0">
                        <a:solidFill>
                          <a:schemeClr val="tx1"/>
                        </a:solidFill>
                        <a:effectLst/>
                        <a:latin typeface="Calibri"/>
                        <a:cs typeface="Times New Roman"/>
                      </a:endParaRPr>
                    </a:p>
                  </a:txBody>
                  <a:tcPr marL="68580" marR="68580" marT="0" marB="0" anchor="ctr">
                    <a:solidFill>
                      <a:schemeClr val="bg1"/>
                    </a:solidFill>
                  </a:tcPr>
                </a:tc>
                <a:extLst>
                  <a:ext uri="{0D108BD9-81ED-4DB2-BD59-A6C34878D82A}">
                    <a16:rowId xmlns:a16="http://schemas.microsoft.com/office/drawing/2014/main" xmlns="" val="10003"/>
                  </a:ext>
                </a:extLst>
              </a:tr>
              <a:tr h="0">
                <a:tc>
                  <a:txBody>
                    <a:bodyPr/>
                    <a:lstStyle/>
                    <a:p>
                      <a:r>
                        <a:rPr lang="en-GB" sz="1400" b="0" i="1" dirty="0">
                          <a:solidFill>
                            <a:schemeClr val="tx1"/>
                          </a:solidFill>
                          <a:effectLst/>
                        </a:rPr>
                        <a:t>   centre – periphery</a:t>
                      </a:r>
                      <a:endParaRPr lang="sk-SK" sz="1400" b="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0.052</a:t>
                      </a:r>
                      <a:endParaRPr lang="sk-SK" sz="140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0.066</a:t>
                      </a:r>
                      <a:endParaRPr lang="sk-SK" sz="140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0.106</a:t>
                      </a:r>
                      <a:endParaRPr lang="sk-SK" sz="140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a:t>
                      </a:r>
                      <a:r>
                        <a:rPr lang="en-GB" sz="1400" i="1" dirty="0">
                          <a:solidFill>
                            <a:schemeClr val="tx1"/>
                          </a:solidFill>
                          <a:effectLst/>
                        </a:rPr>
                        <a:t>2.06</a:t>
                      </a:r>
                      <a:endParaRPr lang="sk-SK" sz="1400" i="1" dirty="0">
                        <a:solidFill>
                          <a:schemeClr val="tx1"/>
                        </a:solidFill>
                        <a:effectLst/>
                        <a:latin typeface="Calibri"/>
                        <a:cs typeface="Times New Roman"/>
                      </a:endParaRPr>
                    </a:p>
                  </a:txBody>
                  <a:tcPr marL="68580" marR="68580" marT="0" marB="0" anchor="ctr">
                    <a:solidFill>
                      <a:schemeClr val="bg1"/>
                    </a:solidFill>
                  </a:tcPr>
                </a:tc>
                <a:extLst>
                  <a:ext uri="{0D108BD9-81ED-4DB2-BD59-A6C34878D82A}">
                    <a16:rowId xmlns:a16="http://schemas.microsoft.com/office/drawing/2014/main" xmlns="" val="10004"/>
                  </a:ext>
                </a:extLst>
              </a:tr>
              <a:tr h="0">
                <a:tc>
                  <a:txBody>
                    <a:bodyPr/>
                    <a:lstStyle/>
                    <a:p>
                      <a:r>
                        <a:rPr lang="en-GB" sz="1400" b="0" i="1" dirty="0">
                          <a:solidFill>
                            <a:schemeClr val="tx1"/>
                          </a:solidFill>
                          <a:effectLst/>
                        </a:rPr>
                        <a:t>   periphery – centre</a:t>
                      </a:r>
                      <a:endParaRPr lang="sk-SK" sz="1400" b="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0.158</a:t>
                      </a:r>
                      <a:endParaRPr lang="sk-SK" sz="140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0.175</a:t>
                      </a:r>
                      <a:endParaRPr lang="sk-SK" sz="140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0.200</a:t>
                      </a:r>
                      <a:endParaRPr lang="sk-SK" sz="140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1.27</a:t>
                      </a:r>
                      <a:endParaRPr lang="sk-SK" sz="1400" i="1" dirty="0">
                        <a:solidFill>
                          <a:schemeClr val="tx1"/>
                        </a:solidFill>
                        <a:effectLst/>
                        <a:latin typeface="Calibri"/>
                        <a:cs typeface="Times New Roman"/>
                      </a:endParaRPr>
                    </a:p>
                  </a:txBody>
                  <a:tcPr marL="68580" marR="68580" marT="0" marB="0" anchor="ctr">
                    <a:solidFill>
                      <a:schemeClr val="bg1"/>
                    </a:solidFill>
                  </a:tcPr>
                </a:tc>
                <a:extLst>
                  <a:ext uri="{0D108BD9-81ED-4DB2-BD59-A6C34878D82A}">
                    <a16:rowId xmlns:a16="http://schemas.microsoft.com/office/drawing/2014/main" xmlns="" val="10005"/>
                  </a:ext>
                </a:extLst>
              </a:tr>
              <a:tr h="0">
                <a:tc>
                  <a:txBody>
                    <a:bodyPr/>
                    <a:lstStyle/>
                    <a:p>
                      <a:r>
                        <a:rPr lang="en-GB" sz="1400" b="0" i="1" dirty="0">
                          <a:solidFill>
                            <a:schemeClr val="tx1"/>
                          </a:solidFill>
                          <a:effectLst/>
                        </a:rPr>
                        <a:t>   periphery–periphery</a:t>
                      </a:r>
                      <a:endParaRPr lang="sk-SK" sz="1400" b="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0.081</a:t>
                      </a:r>
                      <a:endParaRPr lang="sk-SK" sz="140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0.099</a:t>
                      </a:r>
                      <a:endParaRPr lang="sk-SK" sz="140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0.135</a:t>
                      </a:r>
                      <a:endParaRPr lang="sk-SK" sz="1400" i="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i="1" dirty="0">
                          <a:solidFill>
                            <a:schemeClr val="tx1"/>
                          </a:solidFill>
                          <a:effectLst/>
                        </a:rPr>
                        <a:t>   </a:t>
                      </a:r>
                      <a:r>
                        <a:rPr lang="en-GB" sz="1400" i="1" dirty="0" smtClean="0">
                          <a:solidFill>
                            <a:schemeClr val="tx1"/>
                          </a:solidFill>
                          <a:effectLst/>
                        </a:rPr>
                        <a:t>  1.67</a:t>
                      </a:r>
                      <a:endParaRPr lang="sk-SK" sz="1400" i="1" dirty="0">
                        <a:solidFill>
                          <a:schemeClr val="tx1"/>
                        </a:solidFill>
                        <a:effectLst/>
                        <a:latin typeface="Calibri"/>
                        <a:cs typeface="Times New Roman"/>
                      </a:endParaRPr>
                    </a:p>
                  </a:txBody>
                  <a:tcPr marL="68580" marR="68580" marT="0" marB="0" anchor="ctr">
                    <a:solidFill>
                      <a:schemeClr val="bg1"/>
                    </a:solidFill>
                  </a:tcPr>
                </a:tc>
                <a:extLst>
                  <a:ext uri="{0D108BD9-81ED-4DB2-BD59-A6C34878D82A}">
                    <a16:rowId xmlns:a16="http://schemas.microsoft.com/office/drawing/2014/main" xmlns="" val="10006"/>
                  </a:ext>
                </a:extLst>
              </a:tr>
              <a:tr h="0">
                <a:tc>
                  <a:txBody>
                    <a:bodyPr/>
                    <a:lstStyle/>
                    <a:p>
                      <a:r>
                        <a:rPr lang="en-GB" sz="1400">
                          <a:solidFill>
                            <a:schemeClr val="tx1"/>
                          </a:solidFill>
                          <a:effectLst/>
                        </a:rPr>
                        <a:t>Neighbour country stocks</a:t>
                      </a:r>
                      <a:endParaRPr lang="sk-SK" sz="140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b="1" dirty="0">
                          <a:solidFill>
                            <a:schemeClr val="tx1"/>
                          </a:solidFill>
                          <a:effectLst/>
                        </a:rPr>
                        <a:t>0.148</a:t>
                      </a:r>
                      <a:endParaRPr lang="sk-SK" sz="1400" b="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b="1" dirty="0">
                          <a:solidFill>
                            <a:schemeClr val="tx1"/>
                          </a:solidFill>
                          <a:effectLst/>
                        </a:rPr>
                        <a:t>0.187</a:t>
                      </a:r>
                      <a:endParaRPr lang="sk-SK" sz="1400" b="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b="1">
                          <a:solidFill>
                            <a:schemeClr val="tx1"/>
                          </a:solidFill>
                          <a:effectLst/>
                        </a:rPr>
                        <a:t>0.271</a:t>
                      </a:r>
                      <a:endParaRPr lang="sk-SK" sz="1400" b="1">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b="1" dirty="0">
                          <a:solidFill>
                            <a:schemeClr val="tx1"/>
                          </a:solidFill>
                          <a:effectLst/>
                        </a:rPr>
                        <a:t>1.83</a:t>
                      </a:r>
                      <a:endParaRPr lang="sk-SK" sz="1400" b="1" dirty="0">
                        <a:solidFill>
                          <a:schemeClr val="tx1"/>
                        </a:solidFill>
                        <a:effectLst/>
                        <a:latin typeface="Calibri"/>
                        <a:cs typeface="Times New Roman"/>
                      </a:endParaRPr>
                    </a:p>
                  </a:txBody>
                  <a:tcPr marL="68580" marR="68580" marT="0" marB="0" anchor="ctr">
                    <a:solidFill>
                      <a:schemeClr val="bg1"/>
                    </a:solidFill>
                  </a:tcPr>
                </a:tc>
                <a:extLst>
                  <a:ext uri="{0D108BD9-81ED-4DB2-BD59-A6C34878D82A}">
                    <a16:rowId xmlns:a16="http://schemas.microsoft.com/office/drawing/2014/main" xmlns="" val="10007"/>
                  </a:ext>
                </a:extLst>
              </a:tr>
              <a:tr h="0">
                <a:tc>
                  <a:txBody>
                    <a:bodyPr/>
                    <a:lstStyle/>
                    <a:p>
                      <a:r>
                        <a:rPr lang="en-GB" sz="1400" dirty="0">
                          <a:solidFill>
                            <a:schemeClr val="tx1"/>
                          </a:solidFill>
                          <a:effectLst/>
                        </a:rPr>
                        <a:t>Language proximity stocks</a:t>
                      </a:r>
                      <a:endParaRPr lang="sk-SK" sz="1400"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b="1">
                          <a:solidFill>
                            <a:schemeClr val="tx1"/>
                          </a:solidFill>
                          <a:effectLst/>
                        </a:rPr>
                        <a:t>0.129</a:t>
                      </a:r>
                      <a:endParaRPr lang="sk-SK" sz="1400" b="1">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b="1" dirty="0">
                          <a:solidFill>
                            <a:schemeClr val="tx1"/>
                          </a:solidFill>
                          <a:effectLst/>
                        </a:rPr>
                        <a:t>0.156</a:t>
                      </a:r>
                      <a:endParaRPr lang="sk-SK" sz="1400" b="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b="1" dirty="0">
                          <a:solidFill>
                            <a:schemeClr val="tx1"/>
                          </a:solidFill>
                          <a:effectLst/>
                        </a:rPr>
                        <a:t>0.230</a:t>
                      </a:r>
                      <a:endParaRPr lang="sk-SK" sz="1400" b="1" dirty="0">
                        <a:solidFill>
                          <a:schemeClr val="tx1"/>
                        </a:solidFill>
                        <a:effectLst/>
                        <a:latin typeface="Calibri"/>
                        <a:cs typeface="Times New Roman"/>
                      </a:endParaRPr>
                    </a:p>
                  </a:txBody>
                  <a:tcPr marL="68580" marR="68580" marT="0" marB="0" anchor="ctr">
                    <a:solidFill>
                      <a:schemeClr val="bg1"/>
                    </a:solidFill>
                  </a:tcPr>
                </a:tc>
                <a:tc>
                  <a:txBody>
                    <a:bodyPr/>
                    <a:lstStyle/>
                    <a:p>
                      <a:pPr algn="ctr"/>
                      <a:r>
                        <a:rPr lang="en-GB" sz="1400" b="1" dirty="0">
                          <a:solidFill>
                            <a:schemeClr val="tx1"/>
                          </a:solidFill>
                          <a:effectLst/>
                        </a:rPr>
                        <a:t>1.78</a:t>
                      </a:r>
                      <a:endParaRPr lang="sk-SK" sz="1400" b="1" dirty="0">
                        <a:solidFill>
                          <a:schemeClr val="tx1"/>
                        </a:solidFill>
                        <a:effectLst/>
                        <a:latin typeface="Calibri"/>
                        <a:cs typeface="Times New Roman"/>
                      </a:endParaRPr>
                    </a:p>
                  </a:txBody>
                  <a:tcPr marL="68580" marR="68580" marT="0" marB="0" anchor="ctr">
                    <a:solidFill>
                      <a:schemeClr val="bg1"/>
                    </a:solidFill>
                  </a:tcPr>
                </a:tc>
                <a:extLst>
                  <a:ext uri="{0D108BD9-81ED-4DB2-BD59-A6C34878D82A}">
                    <a16:rowId xmlns:a16="http://schemas.microsoft.com/office/drawing/2014/main" xmlns="" val="10008"/>
                  </a:ext>
                </a:extLst>
              </a:tr>
            </a:tbl>
          </a:graphicData>
        </a:graphic>
      </p:graphicFrame>
      <p:sp>
        <p:nvSpPr>
          <p:cNvPr id="7" name="Rectangle 7"/>
          <p:cNvSpPr>
            <a:spLocks noChangeArrowheads="1"/>
          </p:cNvSpPr>
          <p:nvPr/>
        </p:nvSpPr>
        <p:spPr bwMode="auto">
          <a:xfrm>
            <a:off x="304800" y="2967335"/>
            <a:ext cx="83058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lnSpc>
                <a:spcPct val="90000"/>
              </a:lnSpc>
              <a:spcBef>
                <a:spcPct val="50000"/>
              </a:spcBef>
              <a:buClr>
                <a:srgbClr val="5F5F5F"/>
              </a:buClr>
              <a:buFont typeface="Wingdings" panose="05000000000000000000" pitchFamily="2" charset="2"/>
              <a:buNone/>
              <a:defRPr/>
            </a:pPr>
            <a:r>
              <a:rPr lang="en-GB" altLang="sk-SK" sz="1400" dirty="0" smtClean="0">
                <a:latin typeface="+mj-lt"/>
                <a:ea typeface="Segoe UI Black" panose="020B0A02040204020203" pitchFamily="34" charset="0"/>
                <a:cs typeface="Segoe UI Black" panose="020B0A02040204020203" pitchFamily="34" charset="0"/>
              </a:rPr>
              <a:t>Notes: The centre is defined as France, Germany and the UK, based on their relative importance as destinations. Countries separated by sea distance were considered neighbours if connected via bridge (DK-SE) or tunnel (UK-FR) or when sea distance was shorter than 100 km. Language proximity was established for countries, where at least 10 % of population spoke the language from the same language family (Germanic, Romance and Slavic). Some neighbour and language proximity stocks fall in both categories.</a:t>
            </a:r>
            <a:endParaRPr lang="en-GB" altLang="sk-SK" sz="1400" dirty="0">
              <a:latin typeface="+mj-lt"/>
              <a:ea typeface="Segoe UI Black" panose="020B0A02040204020203" pitchFamily="34" charset="0"/>
              <a:cs typeface="Segoe UI Black" panose="020B0A02040204020203" pitchFamily="34" charset="0"/>
            </a:endParaRPr>
          </a:p>
        </p:txBody>
      </p:sp>
      <p:pic>
        <p:nvPicPr>
          <p:cNvPr id="8" name="Obrázok 7" descr="ssh2016_podpis02"/>
          <p:cNvPicPr/>
          <p:nvPr/>
        </p:nvPicPr>
        <p:blipFill>
          <a:blip r:embed="rId2" cstate="print"/>
          <a:srcRect/>
          <a:stretch>
            <a:fillRect/>
          </a:stretch>
        </p:blipFill>
        <p:spPr bwMode="auto">
          <a:xfrm>
            <a:off x="6612255" y="6134735"/>
            <a:ext cx="2531745" cy="723265"/>
          </a:xfrm>
          <a:prstGeom prst="rect">
            <a:avLst/>
          </a:prstGeom>
          <a:noFill/>
          <a:ln w="9525">
            <a:noFill/>
            <a:miter lim="800000"/>
            <a:headEnd/>
            <a:tailEnd/>
          </a:ln>
        </p:spPr>
      </p:pic>
      <p:pic>
        <p:nvPicPr>
          <p:cNvPr id="9" name="Picture 2" descr="YMO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150035"/>
            <a:ext cx="2622228" cy="51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2400"/>
      </p:ext>
    </p:extLst>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2514</Words>
  <Application>Microsoft Office PowerPoint</Application>
  <PresentationFormat>Prezentácia na obrazovke (4:3)</PresentationFormat>
  <Paragraphs>436</Paragraphs>
  <Slides>15</Slides>
  <Notes>1</Notes>
  <HiddenSlides>0</HiddenSlides>
  <MMClips>0</MMClips>
  <ScaleCrop>false</ScaleCrop>
  <HeadingPairs>
    <vt:vector size="4" baseType="variant">
      <vt:variant>
        <vt:lpstr>Motív</vt:lpstr>
      </vt:variant>
      <vt:variant>
        <vt:i4>1</vt:i4>
      </vt:variant>
      <vt:variant>
        <vt:lpstr>Nadpisy snímok</vt:lpstr>
      </vt:variant>
      <vt:variant>
        <vt:i4>15</vt:i4>
      </vt:variant>
    </vt:vector>
  </HeadingPairs>
  <TitlesOfParts>
    <vt:vector size="16" baseType="lpstr">
      <vt:lpstr>Motív Office</vt:lpstr>
      <vt:lpstr>Spatial Patterns in the Intra-European Migration Before and after Eastern Enlargement: winners and losers</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mariana.istonova</dc:creator>
  <cp:lastModifiedBy>abitusikova</cp:lastModifiedBy>
  <cp:revision>15</cp:revision>
  <dcterms:created xsi:type="dcterms:W3CDTF">2016-11-09T08:04:30Z</dcterms:created>
  <dcterms:modified xsi:type="dcterms:W3CDTF">2016-11-13T21:24:22Z</dcterms:modified>
</cp:coreProperties>
</file>